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4" r:id="rId9"/>
    <p:sldId id="275" r:id="rId10"/>
    <p:sldId id="276" r:id="rId11"/>
    <p:sldId id="262" r:id="rId12"/>
    <p:sldId id="263" r:id="rId13"/>
    <p:sldId id="264" r:id="rId14"/>
    <p:sldId id="270" r:id="rId15"/>
    <p:sldId id="265" r:id="rId16"/>
    <p:sldId id="272" r:id="rId17"/>
    <p:sldId id="273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61F17E3-54DF-439F-87F0-F6E20979E3B9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CE051ED-57A8-407F-91ED-C67783F6EDF4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/>
              </a:rPr>
              <a:t>Saúde-doença: uma concepção popular da etiologia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effectLst/>
              </a:rPr>
              <a:t>Maria Cecília de Souza </a:t>
            </a:r>
            <a:r>
              <a:rPr lang="pt-BR" b="1" dirty="0" err="1">
                <a:effectLst/>
              </a:rPr>
              <a:t>Minayo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6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r>
              <a:rPr lang="pt-BR" dirty="0">
                <a:effectLst/>
              </a:rPr>
              <a:t>E</a:t>
            </a:r>
            <a:r>
              <a:rPr lang="pt-BR" dirty="0" smtClean="0">
                <a:effectLst/>
              </a:rPr>
              <a:t>feito </a:t>
            </a:r>
            <a:r>
              <a:rPr lang="pt-BR" dirty="0">
                <a:effectLst/>
              </a:rPr>
              <a:t>placebo como prova</a:t>
            </a:r>
          </a:p>
          <a:p>
            <a:r>
              <a:rPr lang="pt-BR" dirty="0" smtClean="0">
                <a:effectLst/>
              </a:rPr>
              <a:t>Não </a:t>
            </a:r>
            <a:r>
              <a:rPr lang="pt-BR" dirty="0">
                <a:effectLst/>
              </a:rPr>
              <a:t>se trata apenas de proporcionar um bom atendimento nem de melhorar as condições humanas do atendimento</a:t>
            </a:r>
            <a:r>
              <a:rPr lang="pt-BR" dirty="0" smtClean="0">
                <a:effectLst/>
              </a:rPr>
              <a:t>.</a:t>
            </a:r>
          </a:p>
          <a:p>
            <a:pPr marL="18288" indent="0">
              <a:buNone/>
            </a:pPr>
            <a:endParaRPr lang="pt-BR" dirty="0" smtClean="0">
              <a:effectLst/>
            </a:endParaRP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pPr marL="18288" indent="0">
              <a:buNone/>
            </a:pPr>
            <a:r>
              <a:rPr lang="pt-BR" dirty="0">
                <a:effectLst/>
              </a:rPr>
              <a:t> </a:t>
            </a:r>
          </a:p>
          <a:p>
            <a:r>
              <a:rPr lang="pt-BR" dirty="0">
                <a:effectLst/>
              </a:rPr>
              <a:t>Mas se a população desconfia dos serviços, porque estão sempre cheios os nossos serviços ambulatoriais e de pronto atendimento?</a:t>
            </a:r>
          </a:p>
          <a:p>
            <a:pPr marL="18288" indent="0">
              <a:buNone/>
            </a:pPr>
            <a:r>
              <a:rPr lang="pt-BR" dirty="0">
                <a:effectLst/>
              </a:rPr>
              <a:t> </a:t>
            </a:r>
            <a:r>
              <a:rPr lang="pt-BR" dirty="0" smtClean="0">
                <a:effectLst/>
              </a:rPr>
              <a:t>      2 respostas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0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685801"/>
            <a:ext cx="8229600" cy="598355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t-BR" sz="5400" dirty="0" smtClean="0"/>
              <a:t>    Causação Psicossocial</a:t>
            </a:r>
          </a:p>
          <a:p>
            <a:endParaRPr lang="pt-BR" dirty="0"/>
          </a:p>
          <a:p>
            <a:r>
              <a:rPr lang="pt-BR" dirty="0" smtClean="0"/>
              <a:t>- </a:t>
            </a:r>
            <a:r>
              <a:rPr lang="pt-BR" dirty="0"/>
              <a:t>Sentimentos e emoções prejudiciais a saúde</a:t>
            </a:r>
          </a:p>
          <a:p>
            <a:endParaRPr lang="pt-BR" dirty="0"/>
          </a:p>
          <a:p>
            <a:r>
              <a:rPr lang="pt-BR" dirty="0"/>
              <a:t>- Conflito entre homem x mulher</a:t>
            </a:r>
          </a:p>
          <a:p>
            <a:endParaRPr lang="pt-BR" dirty="0"/>
          </a:p>
          <a:p>
            <a:r>
              <a:rPr lang="pt-BR" dirty="0"/>
              <a:t>- Doenças </a:t>
            </a:r>
            <a:r>
              <a:rPr lang="pt-BR" dirty="0" err="1"/>
              <a:t>fisicas</a:t>
            </a:r>
            <a:r>
              <a:rPr lang="pt-BR" dirty="0"/>
              <a:t> originadas de problemas emocionais</a:t>
            </a:r>
          </a:p>
          <a:p>
            <a:endParaRPr lang="pt-BR" dirty="0"/>
          </a:p>
          <a:p>
            <a:r>
              <a:rPr lang="pt-BR" dirty="0"/>
              <a:t>- Susto</a:t>
            </a:r>
          </a:p>
          <a:p>
            <a:endParaRPr lang="pt-BR" dirty="0"/>
          </a:p>
          <a:p>
            <a:r>
              <a:rPr lang="pt-BR" dirty="0"/>
              <a:t>- Inveja</a:t>
            </a:r>
          </a:p>
          <a:p>
            <a:endParaRPr lang="pt-BR" dirty="0"/>
          </a:p>
          <a:p>
            <a:r>
              <a:rPr lang="pt-BR" dirty="0"/>
              <a:t>- Causação Psicossocial esta diretamente ligada a relações sociais</a:t>
            </a:r>
          </a:p>
        </p:txBody>
      </p:sp>
    </p:spTree>
    <p:extLst>
      <p:ext uri="{BB962C8B-B14F-4D97-AF65-F5344CB8AC3E}">
        <p14:creationId xmlns:p14="http://schemas.microsoft.com/office/powerpoint/2010/main" val="2661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260648"/>
            <a:ext cx="8604448" cy="6192687"/>
          </a:xfrm>
        </p:spPr>
        <p:txBody>
          <a:bodyPr>
            <a:normAutofit lnSpcReduction="10000"/>
          </a:bodyPr>
          <a:lstStyle/>
          <a:p>
            <a:endParaRPr lang="pt-BR" dirty="0" smtClean="0">
              <a:effectLst/>
            </a:endParaRPr>
          </a:p>
          <a:p>
            <a:endParaRPr lang="pt-BR" dirty="0">
              <a:effectLst/>
            </a:endParaRPr>
          </a:p>
          <a:p>
            <a:pPr marL="18288" indent="0">
              <a:buNone/>
            </a:pPr>
            <a:r>
              <a:rPr lang="pt-BR" sz="5400" dirty="0" smtClean="0">
                <a:effectLst/>
              </a:rPr>
              <a:t>   Causação Sobrenatural</a:t>
            </a:r>
          </a:p>
          <a:p>
            <a:endParaRPr lang="pt-BR" dirty="0">
              <a:effectLst/>
            </a:endParaRPr>
          </a:p>
          <a:p>
            <a:r>
              <a:rPr lang="pt-BR" dirty="0" smtClean="0">
                <a:effectLst/>
              </a:rPr>
              <a:t>-</a:t>
            </a:r>
            <a:r>
              <a:rPr lang="pt-BR" dirty="0">
                <a:effectLst/>
              </a:rPr>
              <a:t>O âmbito sobrenatural delimita-se  ao universo dos espíritos e dos seres </a:t>
            </a:r>
            <a:r>
              <a:rPr lang="pt-BR" dirty="0" err="1">
                <a:effectLst/>
              </a:rPr>
              <a:t>transcedentais</a:t>
            </a:r>
            <a:r>
              <a:rPr lang="pt-BR" dirty="0">
                <a:effectLst/>
              </a:rPr>
              <a:t>: Deus, Santos, Orixás, Espírito dos Mortos</a:t>
            </a:r>
            <a:r>
              <a:rPr lang="pt-BR" dirty="0" smtClean="0">
                <a:effectLst/>
              </a:rPr>
              <a:t>.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>
                <a:effectLst/>
              </a:rPr>
              <a:t>-Alguns termos usados para se referir a transtornos espirituais são:</a:t>
            </a:r>
          </a:p>
          <a:p>
            <a:r>
              <a:rPr lang="pt-BR" dirty="0">
                <a:effectLst/>
              </a:rPr>
              <a:t>   -Mau olhado</a:t>
            </a:r>
          </a:p>
          <a:p>
            <a:r>
              <a:rPr lang="pt-BR" dirty="0">
                <a:effectLst/>
              </a:rPr>
              <a:t>   -Olho grande</a:t>
            </a:r>
          </a:p>
          <a:p>
            <a:r>
              <a:rPr lang="pt-BR" dirty="0">
                <a:effectLst/>
              </a:rPr>
              <a:t>   -</a:t>
            </a:r>
            <a:r>
              <a:rPr lang="pt-BR" dirty="0" smtClean="0">
                <a:effectLst/>
              </a:rPr>
              <a:t>Encosto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>
                <a:effectLst/>
              </a:rPr>
              <a:t>-Cada pessoa de acordo com sua religião tem uma explicação diferente para a causa das enfermidades</a:t>
            </a:r>
            <a:r>
              <a:rPr lang="pt-BR" dirty="0" smtClean="0">
                <a:effectLst/>
              </a:rPr>
              <a:t>.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>
                <a:effectLst/>
              </a:rPr>
              <a:t>  -Cristãos usam Deus para explicar a causa e a cura</a:t>
            </a:r>
            <a:r>
              <a:rPr lang="pt-BR" dirty="0" smtClean="0">
                <a:effectLst/>
              </a:rPr>
              <a:t>.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90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332657"/>
            <a:ext cx="8229600" cy="6525344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-Espiritas dizem que são os espíritos dos parentes desencarnados os ditos responsáveis por possuir os membros das famílias.</a:t>
            </a:r>
          </a:p>
          <a:p>
            <a:r>
              <a:rPr lang="pt-BR" dirty="0">
                <a:effectLst/>
              </a:rPr>
              <a:t> -Pessoas da umbanda explicam as doenças como "encosto" provocado por algum espírito, com intuito de punir suas vítimas</a:t>
            </a:r>
            <a:r>
              <a:rPr lang="pt-BR" dirty="0" smtClean="0">
                <a:effectLst/>
              </a:rPr>
              <a:t>.</a:t>
            </a:r>
          </a:p>
          <a:p>
            <a:pPr marL="18288" indent="0">
              <a:buNone/>
            </a:pPr>
            <a:r>
              <a:rPr lang="pt-BR" dirty="0">
                <a:effectLst/>
              </a:rPr>
              <a:t> </a:t>
            </a:r>
            <a:endParaRPr lang="pt-BR" dirty="0" smtClean="0">
              <a:effectLst/>
            </a:endParaRP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>
                <a:effectLst/>
              </a:rPr>
              <a:t>-Pesquisa de </a:t>
            </a:r>
            <a:r>
              <a:rPr lang="pt-BR" dirty="0" err="1">
                <a:effectLst/>
              </a:rPr>
              <a:t>Mauss</a:t>
            </a:r>
            <a:r>
              <a:rPr lang="pt-BR" dirty="0">
                <a:effectLst/>
              </a:rPr>
              <a:t>: “A </a:t>
            </a:r>
            <a:r>
              <a:rPr lang="pt-BR" dirty="0" err="1">
                <a:effectLst/>
              </a:rPr>
              <a:t>idéia</a:t>
            </a:r>
            <a:r>
              <a:rPr lang="pt-BR" dirty="0">
                <a:effectLst/>
              </a:rPr>
              <a:t> da morte</a:t>
            </a:r>
            <a:r>
              <a:rPr lang="pt-BR" dirty="0" smtClean="0">
                <a:effectLst/>
              </a:rPr>
              <a:t>”</a:t>
            </a:r>
            <a:endParaRPr lang="pt-BR" dirty="0">
              <a:effectLst/>
            </a:endParaRPr>
          </a:p>
          <a:p>
            <a:r>
              <a:rPr lang="pt-BR" dirty="0" smtClean="0">
                <a:effectLst/>
              </a:rPr>
              <a:t>   </a:t>
            </a:r>
            <a:r>
              <a:rPr lang="pt-BR" dirty="0">
                <a:effectLst/>
              </a:rPr>
              <a:t>-Estudou tribos neozelandesas</a:t>
            </a:r>
            <a:r>
              <a:rPr lang="pt-BR" dirty="0" smtClean="0">
                <a:effectLst/>
              </a:rPr>
              <a:t>.</a:t>
            </a:r>
          </a:p>
          <a:p>
            <a:endParaRPr lang="pt-BR" dirty="0">
              <a:effectLst/>
            </a:endParaRPr>
          </a:p>
          <a:p>
            <a:r>
              <a:rPr lang="pt-BR" dirty="0">
                <a:effectLst/>
              </a:rPr>
              <a:t>   -Concluiu que:  em algumas tribos primitivas a força social que diz que alguém pode adoecer e morrer é tão forte, que provoca fenômenos físicos, podendo levar uma pessoa saudável , quando declarada enfeitiçada, adoecer e morrer.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0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3657599"/>
          </a:xfrm>
        </p:spPr>
        <p:txBody>
          <a:bodyPr/>
          <a:lstStyle/>
          <a:p>
            <a:r>
              <a:rPr lang="pt-BR" sz="3200" dirty="0">
                <a:effectLst/>
              </a:rPr>
              <a:t>Conclusão importante</a:t>
            </a:r>
            <a:r>
              <a:rPr lang="pt-BR" dirty="0">
                <a:effectLst/>
              </a:rPr>
              <a:t>: A interpretação da doença se dá em uma visão pluralística, onde a causalidade se relaciona com o natural, o sobrenatural, o psicossocial e o socioeconômico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3679303"/>
          </a:xfrm>
        </p:spPr>
        <p:txBody>
          <a:bodyPr/>
          <a:lstStyle/>
          <a:p>
            <a:r>
              <a:rPr lang="pt-BR" dirty="0">
                <a:effectLst/>
              </a:rPr>
              <a:t>Diversos pontos de vista:</a:t>
            </a:r>
          </a:p>
          <a:p>
            <a:pPr lvl="0"/>
            <a:r>
              <a:rPr lang="pt-BR" dirty="0" err="1">
                <a:effectLst/>
              </a:rPr>
              <a:t>Nogkwey</a:t>
            </a:r>
            <a:r>
              <a:rPr lang="pt-BR" dirty="0">
                <a:effectLst/>
              </a:rPr>
              <a:t>: diz que a configuração pluralística está presente em toda configuração médica;</a:t>
            </a:r>
          </a:p>
          <a:p>
            <a:pPr lvl="0"/>
            <a:r>
              <a:rPr lang="pt-BR" dirty="0">
                <a:effectLst/>
              </a:rPr>
              <a:t>Capra:  seguindo a linha da “Nova Física” ele defende uma visão de mundo mais dinâmica e reconhece a existência de relações, e não apenas de fenômenos e objetos;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0" y="2852936"/>
            <a:ext cx="9144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effectLst/>
              </a:rPr>
              <a:t>Andréia Loyola: Constata que o sistema médico popular atrapalha a ideologia </a:t>
            </a:r>
            <a:r>
              <a:rPr lang="pt-BR" dirty="0" err="1" smtClean="0">
                <a:effectLst/>
              </a:rPr>
              <a:t>biologística</a:t>
            </a:r>
            <a:r>
              <a:rPr lang="pt-BR" dirty="0" smtClean="0">
                <a:effectLst/>
              </a:rPr>
              <a:t> da medicina tradicional, onde valoriza-se apenas o biológico;</a:t>
            </a:r>
          </a:p>
          <a:p>
            <a:r>
              <a:rPr lang="pt-BR" dirty="0" smtClean="0">
                <a:effectLst/>
              </a:rPr>
              <a:t>Paula Monteiro: Se mostra perplexa, pois não compreende como em uma sociedade que elegeu a ciência como referência, pode falar de uma “cura mágica”;</a:t>
            </a:r>
          </a:p>
          <a:p>
            <a:pPr marL="18288" indent="0">
              <a:buFont typeface="Wingdings" pitchFamily="2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4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3657599"/>
          </a:xfrm>
        </p:spPr>
        <p:txBody>
          <a:bodyPr/>
          <a:lstStyle/>
          <a:p>
            <a:r>
              <a:rPr lang="pt-BR" sz="3200" b="1" dirty="0">
                <a:effectLst/>
              </a:rPr>
              <a:t>EM RESUMO: </a:t>
            </a:r>
            <a:endParaRPr lang="pt-BR" sz="3200" dirty="0">
              <a:effectLst/>
            </a:endParaRPr>
          </a:p>
          <a:p>
            <a:r>
              <a:rPr lang="pt-BR" dirty="0">
                <a:effectLst/>
              </a:rPr>
              <a:t>Observações diárias do dia-a-dia </a:t>
            </a:r>
            <a:r>
              <a:rPr lang="pt-BR" b="1" dirty="0">
                <a:effectLst/>
              </a:rPr>
              <a:t>+</a:t>
            </a:r>
            <a:r>
              <a:rPr lang="pt-BR" dirty="0">
                <a:effectLst/>
              </a:rPr>
              <a:t> experiências de cuidado e tratamento </a:t>
            </a:r>
            <a:r>
              <a:rPr lang="pt-BR" b="1" dirty="0">
                <a:effectLst/>
              </a:rPr>
              <a:t>+</a:t>
            </a:r>
            <a:r>
              <a:rPr lang="pt-BR" dirty="0">
                <a:effectLst/>
              </a:rPr>
              <a:t> tradições familiares e grupais</a:t>
            </a:r>
            <a:r>
              <a:rPr lang="pt-BR" b="1" dirty="0">
                <a:effectLst/>
              </a:rPr>
              <a:t> -&gt;</a:t>
            </a:r>
            <a:r>
              <a:rPr lang="pt-BR" dirty="0">
                <a:effectLst/>
              </a:rPr>
              <a:t> formam esta visão pluralística</a:t>
            </a:r>
          </a:p>
          <a:p>
            <a:pPr marL="1828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3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3657599"/>
          </a:xfrm>
        </p:spPr>
        <p:txBody>
          <a:bodyPr/>
          <a:lstStyle/>
          <a:p>
            <a:r>
              <a:rPr lang="pt-BR" dirty="0">
                <a:effectLst/>
              </a:rPr>
              <a:t>Campo religioso: relação de fé e graça -&gt; MILAGRE</a:t>
            </a:r>
          </a:p>
          <a:p>
            <a:pPr lvl="2"/>
            <a:r>
              <a:rPr lang="pt-BR" dirty="0">
                <a:effectLst/>
              </a:rPr>
              <a:t>Maneira de se opor à visão “desalmada” da vida</a:t>
            </a:r>
          </a:p>
          <a:p>
            <a:pPr marL="1828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685801"/>
            <a:ext cx="8229600" cy="598355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t-BR" sz="5400" dirty="0" smtClean="0"/>
              <a:t>              Conclusão</a:t>
            </a:r>
          </a:p>
          <a:p>
            <a:endParaRPr lang="pt-BR" dirty="0" smtClean="0"/>
          </a:p>
          <a:p>
            <a:r>
              <a:rPr lang="pt-BR" dirty="0" smtClean="0"/>
              <a:t>- </a:t>
            </a:r>
            <a:r>
              <a:rPr lang="pt-BR" dirty="0"/>
              <a:t>Teoria Evolucionista é vista como preconceituosa</a:t>
            </a:r>
          </a:p>
          <a:p>
            <a:endParaRPr lang="pt-BR" dirty="0"/>
          </a:p>
          <a:p>
            <a:r>
              <a:rPr lang="pt-BR" dirty="0"/>
              <a:t>- Vida e morte como assunto básico da fisiologia e anatomia</a:t>
            </a:r>
          </a:p>
          <a:p>
            <a:endParaRPr lang="pt-BR" dirty="0"/>
          </a:p>
          <a:p>
            <a:r>
              <a:rPr lang="pt-BR" dirty="0"/>
              <a:t>- A "cientificidade" dessa ciência corresponderia à estrutura antropológica do ser</a:t>
            </a:r>
          </a:p>
          <a:p>
            <a:endParaRPr lang="pt-BR" dirty="0"/>
          </a:p>
          <a:p>
            <a:r>
              <a:rPr lang="pt-BR" dirty="0"/>
              <a:t>humano a quem se destina?</a:t>
            </a:r>
          </a:p>
          <a:p>
            <a:endParaRPr lang="pt-BR" dirty="0"/>
          </a:p>
          <a:p>
            <a:r>
              <a:rPr lang="pt-BR" dirty="0"/>
              <a:t>- O </a:t>
            </a:r>
            <a:r>
              <a:rPr lang="pt-BR" dirty="0" smtClean="0"/>
              <a:t>conhecimento é </a:t>
            </a:r>
            <a:r>
              <a:rPr lang="pt-BR" dirty="0"/>
              <a:t>finito</a:t>
            </a:r>
          </a:p>
        </p:txBody>
      </p:sp>
    </p:spTree>
    <p:extLst>
      <p:ext uri="{BB962C8B-B14F-4D97-AF65-F5344CB8AC3E}">
        <p14:creationId xmlns:p14="http://schemas.microsoft.com/office/powerpoint/2010/main" val="9122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4687415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t-BR" dirty="0"/>
              <a:t>	</a:t>
            </a:r>
            <a:r>
              <a:rPr lang="pt-BR" dirty="0" smtClean="0"/>
              <a:t>Os </a:t>
            </a:r>
            <a:r>
              <a:rPr lang="pt-BR" dirty="0"/>
              <a:t>segmentos da classe trabalhadora resistem a uma ciência que se propõe a vê-los como </a:t>
            </a:r>
            <a:r>
              <a:rPr lang="pt-BR" dirty="0" smtClean="0"/>
              <a:t>um corpo </a:t>
            </a:r>
            <a:r>
              <a:rPr lang="pt-BR" dirty="0"/>
              <a:t>sem alma, um corpo sem emoções</a:t>
            </a:r>
          </a:p>
          <a:p>
            <a:endParaRPr lang="pt-BR" dirty="0"/>
          </a:p>
          <a:p>
            <a:pPr marL="18288" indent="0">
              <a:buNone/>
            </a:pPr>
            <a:r>
              <a:rPr lang="pt-BR" sz="4800" dirty="0" smtClean="0"/>
              <a:t>	Não </a:t>
            </a:r>
            <a:r>
              <a:rPr lang="pt-BR" sz="4800" dirty="0"/>
              <a:t>teriam eles razões para reagir a essa investida?</a:t>
            </a:r>
          </a:p>
        </p:txBody>
      </p:sp>
    </p:spTree>
    <p:extLst>
      <p:ext uri="{BB962C8B-B14F-4D97-AF65-F5344CB8AC3E}">
        <p14:creationId xmlns:p14="http://schemas.microsoft.com/office/powerpoint/2010/main" val="21521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1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t-BR" sz="5400" dirty="0" smtClean="0"/>
              <a:t>Introdução</a:t>
            </a:r>
            <a:endParaRPr lang="pt-BR" dirty="0"/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Artigo “ Memoria Social de Saúde /Doença na classe trabalhadora”.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Pesquisas realizadas no Rio de Janeiro.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Compreensão do universo social dos usuários do sistema de saúde.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Sistema Etiológico encontrado entre o conjunto das famílias.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Foster: noções etiológicas definem a natureza de todo o sistema médico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8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3063" y="0"/>
            <a:ext cx="9130937" cy="6857999"/>
          </a:xfrm>
        </p:spPr>
        <p:txBody>
          <a:bodyPr/>
          <a:lstStyle/>
          <a:p>
            <a:pPr marL="18288" indent="0">
              <a:buNone/>
            </a:pPr>
            <a:r>
              <a:rPr lang="pt-BR" dirty="0" smtClean="0"/>
              <a:t>Beatriz Cardinal Prando 744963</a:t>
            </a:r>
          </a:p>
          <a:p>
            <a:pPr marL="18288" indent="0">
              <a:buNone/>
            </a:pPr>
            <a:r>
              <a:rPr lang="pt-BR" dirty="0" smtClean="0"/>
              <a:t>Bruna Romão da Silva 744966</a:t>
            </a:r>
          </a:p>
          <a:p>
            <a:pPr marL="18288" indent="0">
              <a:buNone/>
            </a:pPr>
            <a:r>
              <a:rPr lang="pt-BR" dirty="0" smtClean="0"/>
              <a:t>Isabelle  </a:t>
            </a:r>
            <a:r>
              <a:rPr lang="pt-BR" dirty="0" err="1" smtClean="0"/>
              <a:t>Gansella</a:t>
            </a:r>
            <a:r>
              <a:rPr lang="pt-BR" dirty="0" smtClean="0"/>
              <a:t> Rocha da Costa 744975</a:t>
            </a:r>
          </a:p>
          <a:p>
            <a:pPr marL="18288" indent="0">
              <a:buNone/>
            </a:pPr>
            <a:r>
              <a:rPr lang="pt-BR" dirty="0" smtClean="0"/>
              <a:t>Maria Isabella Santos Russo 744986</a:t>
            </a:r>
          </a:p>
          <a:p>
            <a:pPr marL="18288" indent="0">
              <a:buNone/>
            </a:pPr>
            <a:r>
              <a:rPr lang="pt-BR" dirty="0" err="1" smtClean="0"/>
              <a:t>Thainá</a:t>
            </a:r>
            <a:r>
              <a:rPr lang="pt-BR" dirty="0" smtClean="0"/>
              <a:t> </a:t>
            </a:r>
            <a:r>
              <a:rPr lang="pt-BR" dirty="0" err="1" smtClean="0"/>
              <a:t>Renosto</a:t>
            </a:r>
            <a:r>
              <a:rPr lang="pt-BR" dirty="0" smtClean="0"/>
              <a:t> </a:t>
            </a:r>
            <a:r>
              <a:rPr lang="pt-BR" dirty="0" err="1" smtClean="0"/>
              <a:t>Marcon</a:t>
            </a:r>
            <a:r>
              <a:rPr lang="pt-BR" dirty="0" smtClean="0"/>
              <a:t> 745954</a:t>
            </a:r>
          </a:p>
          <a:p>
            <a:pPr marL="18288" indent="0">
              <a:buNone/>
            </a:pPr>
            <a:r>
              <a:rPr lang="pt-BR" dirty="0" smtClean="0"/>
              <a:t>Thaís Oliveira Almeida 744993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3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332655"/>
            <a:ext cx="9036496" cy="6264697"/>
          </a:xfrm>
        </p:spPr>
        <p:txBody>
          <a:bodyPr>
            <a:normAutofit lnSpcReduction="10000"/>
          </a:bodyPr>
          <a:lstStyle/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Com compreensão da causação, podemos entender muitas atitudes e práticas desses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grupos.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Causalidade: trata-se da classificação dicotômica da origem natural e sobrenatural das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doenças.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Camadas populares urbano-marginais em relação ao conceito sobrenatural.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 smtClean="0"/>
              <a:t> Teoria preconceituosa: Primitivo – Atrasado.</a:t>
            </a:r>
          </a:p>
          <a:p>
            <a:pPr marL="18288" indent="0">
              <a:buNone/>
            </a:pPr>
            <a:endParaRPr lang="pt-BR" dirty="0" smtClean="0"/>
          </a:p>
          <a:p>
            <a:pPr marL="18288" indent="0">
              <a:buNone/>
            </a:pPr>
            <a:r>
              <a:rPr lang="pt-BR" dirty="0" smtClean="0"/>
              <a:t> O moderno.</a:t>
            </a:r>
          </a:p>
          <a:p>
            <a:pPr marL="18288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2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685801"/>
            <a:ext cx="8229600" cy="61721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t-BR" dirty="0"/>
              <a:t> Visão popular etiológica – Concepção.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Estudo de </a:t>
            </a:r>
            <a:r>
              <a:rPr lang="pt-BR" dirty="0" err="1"/>
              <a:t>Ngokwey</a:t>
            </a:r>
            <a:r>
              <a:rPr lang="pt-BR" dirty="0"/>
              <a:t>: “Teorias populares”.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</a:t>
            </a:r>
            <a:r>
              <a:rPr lang="pt-BR" dirty="0" err="1"/>
              <a:t>Goldmann</a:t>
            </a:r>
            <a:r>
              <a:rPr lang="pt-BR" dirty="0"/>
              <a:t>: Concepção que se busca entender possui uma especificidade de classe,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marcada pela história e pela condição social dos que a produzem.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 A noção etiológica ultrapassa o campo estrito da biomedicina no espaço e no tempo e</a:t>
            </a:r>
          </a:p>
          <a:p>
            <a:pPr marL="18288" indent="0">
              <a:buNone/>
            </a:pPr>
            <a:endParaRPr lang="pt-BR" dirty="0"/>
          </a:p>
          <a:p>
            <a:pPr marL="18288" indent="0">
              <a:buNone/>
            </a:pPr>
            <a:r>
              <a:rPr lang="pt-BR" dirty="0"/>
              <a:t>atinge também o universo de considerações antropológicas e metafísicas.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0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685801"/>
            <a:ext cx="8229600" cy="6172199"/>
          </a:xfrm>
        </p:spPr>
        <p:txBody>
          <a:bodyPr>
            <a:normAutofit/>
          </a:bodyPr>
          <a:lstStyle/>
          <a:p>
            <a:pPr marL="18288" lvl="0" indent="0">
              <a:buNone/>
            </a:pPr>
            <a:r>
              <a:rPr lang="pt-BR" sz="5400" dirty="0" smtClean="0">
                <a:effectLst/>
              </a:rPr>
              <a:t>      Causação Natural</a:t>
            </a:r>
          </a:p>
          <a:p>
            <a:pPr lvl="0"/>
            <a:endParaRPr lang="pt-BR" dirty="0">
              <a:effectLst/>
            </a:endParaRPr>
          </a:p>
          <a:p>
            <a:pPr lvl="0"/>
            <a:r>
              <a:rPr lang="pt-BR" dirty="0" smtClean="0">
                <a:effectLst/>
              </a:rPr>
              <a:t>Trata-se </a:t>
            </a:r>
            <a:r>
              <a:rPr lang="pt-BR" dirty="0">
                <a:effectLst/>
              </a:rPr>
              <a:t>da interligação entre os fenômenos da natureza e a saúde</a:t>
            </a:r>
            <a:br>
              <a:rPr lang="pt-BR" dirty="0">
                <a:effectLst/>
              </a:rPr>
            </a:br>
            <a:endParaRPr lang="pt-BR" dirty="0">
              <a:effectLst/>
            </a:endParaRPr>
          </a:p>
          <a:p>
            <a:pPr lvl="0"/>
            <a:r>
              <a:rPr lang="pt-BR" dirty="0">
                <a:effectLst/>
              </a:rPr>
              <a:t>Crença de que o vento, o calor, o frio, a lua e a terra tem relação direta com as enfermidades</a:t>
            </a:r>
            <a:br>
              <a:rPr lang="pt-BR" dirty="0">
                <a:effectLst/>
              </a:rPr>
            </a:br>
            <a:endParaRPr lang="pt-BR" dirty="0">
              <a:effectLst/>
            </a:endParaRPr>
          </a:p>
          <a:p>
            <a:pPr lvl="0"/>
            <a:r>
              <a:rPr lang="pt-BR" dirty="0">
                <a:effectLst/>
              </a:rPr>
              <a:t>Saúde e longevidade dependem da relação positiva com a natureza: tomar sol, aguentar chuvas, respirar ar puro, vida ao ar livre</a:t>
            </a:r>
            <a:br>
              <a:rPr lang="pt-BR" dirty="0">
                <a:effectLst/>
              </a:rPr>
            </a:br>
            <a:endParaRPr lang="pt-BR" dirty="0">
              <a:effectLst/>
            </a:endParaRPr>
          </a:p>
          <a:p>
            <a:pPr lvl="0"/>
            <a:r>
              <a:rPr lang="pt-BR" dirty="0">
                <a:effectLst/>
              </a:rPr>
              <a:t>A intervenção desordenada do homem na natureza explica muitas doenças: poluição, lixo, água parada</a:t>
            </a:r>
            <a:br>
              <a:rPr lang="pt-BR" dirty="0">
                <a:effectLst/>
              </a:rPr>
            </a:br>
            <a:endParaRPr lang="pt-BR" dirty="0">
              <a:effectLst/>
            </a:endParaRPr>
          </a:p>
          <a:p>
            <a:pPr marL="1828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1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"/>
            <a:ext cx="8229600" cy="6858000"/>
          </a:xfrm>
        </p:spPr>
        <p:txBody>
          <a:bodyPr>
            <a:normAutofit/>
          </a:bodyPr>
          <a:lstStyle/>
          <a:p>
            <a:pPr lvl="0"/>
            <a:r>
              <a:rPr lang="pt-BR" dirty="0">
                <a:effectLst/>
              </a:rPr>
              <a:t>Desequilíbrio na comida e bebida: comidas “pesadas”, “</a:t>
            </a:r>
            <a:r>
              <a:rPr lang="pt-BR" dirty="0" err="1">
                <a:effectLst/>
              </a:rPr>
              <a:t>reimosas</a:t>
            </a:r>
            <a:r>
              <a:rPr lang="pt-BR" dirty="0">
                <a:effectLst/>
              </a:rPr>
              <a:t>” (proibidas para determinado grupo de indivíduos), comidas que não podem ser misturadas, comidas boas que “tem substância” e as que “só enchem barriga”</a:t>
            </a:r>
            <a:br>
              <a:rPr lang="pt-BR" dirty="0">
                <a:effectLst/>
              </a:rPr>
            </a:br>
            <a:endParaRPr lang="pt-BR" dirty="0">
              <a:effectLst/>
            </a:endParaRPr>
          </a:p>
          <a:p>
            <a:pPr lvl="0"/>
            <a:r>
              <a:rPr lang="pt-BR" dirty="0">
                <a:effectLst/>
              </a:rPr>
              <a:t>Álcool: relevante causador de doenças de fígado, cabeça, inchaços nas pernas e problemas emocionais e mentais (justificativa principalmente em famílias)</a:t>
            </a:r>
            <a:br>
              <a:rPr lang="pt-BR" dirty="0">
                <a:effectLst/>
              </a:rPr>
            </a:br>
            <a:endParaRPr lang="pt-BR" dirty="0">
              <a:effectLst/>
            </a:endParaRPr>
          </a:p>
          <a:p>
            <a:pPr lvl="0"/>
            <a:r>
              <a:rPr lang="pt-BR" dirty="0">
                <a:effectLst/>
              </a:rPr>
              <a:t>Doenças do ciclo da vida: idosos e crianças – ditas como normais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4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414" y="2110"/>
            <a:ext cx="9131586" cy="6739258"/>
          </a:xfrm>
        </p:spPr>
        <p:txBody>
          <a:bodyPr/>
          <a:lstStyle/>
          <a:p>
            <a:pPr marL="18288" indent="0">
              <a:buNone/>
            </a:pPr>
            <a:r>
              <a:rPr lang="pt-BR" sz="5400" dirty="0" smtClean="0">
                <a:effectLst/>
              </a:rPr>
              <a:t>Causação </a:t>
            </a:r>
            <a:r>
              <a:rPr lang="pt-BR" sz="5400" dirty="0" err="1" smtClean="0">
                <a:effectLst/>
              </a:rPr>
              <a:t>Sócio-Econômica</a:t>
            </a:r>
            <a:endParaRPr lang="pt-BR" sz="5400" dirty="0">
              <a:effectLst/>
            </a:endParaRP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Referidas às condições materiais de existência (o salário, a moradia, o tipo de trabalho, as relações sociais</a:t>
            </a:r>
            <a:r>
              <a:rPr lang="pt-BR" dirty="0" smtClean="0">
                <a:effectLst/>
              </a:rPr>
              <a:t>)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>
                <a:effectLst/>
              </a:rPr>
              <a:t>Causadores de doenças</a:t>
            </a:r>
            <a:r>
              <a:rPr lang="pt-BR" dirty="0" smtClean="0">
                <a:effectLst/>
              </a:rPr>
              <a:t>: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Dificuldades da alimentação </a:t>
            </a:r>
          </a:p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Relações com a moradia e saneamento </a:t>
            </a:r>
          </a:p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O tipo de trabalho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7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78243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t-BR" sz="3200" dirty="0">
                <a:effectLst/>
              </a:rPr>
              <a:t>“Nervoso da Vida</a:t>
            </a:r>
            <a:r>
              <a:rPr lang="pt-BR" sz="3200" dirty="0" smtClean="0">
                <a:effectLst/>
              </a:rPr>
              <a:t>”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As condições gerais de existência são responsabilizadas de forma muito peculiar pelo nervoso da </a:t>
            </a:r>
            <a:r>
              <a:rPr lang="pt-BR" dirty="0" smtClean="0">
                <a:effectLst/>
              </a:rPr>
              <a:t>vida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Ganha nos depoimentos entre homens e </a:t>
            </a:r>
            <a:r>
              <a:rPr lang="pt-BR" dirty="0" smtClean="0">
                <a:effectLst/>
              </a:rPr>
              <a:t>mulheres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Gera outros </a:t>
            </a:r>
            <a:r>
              <a:rPr lang="pt-BR" dirty="0" smtClean="0">
                <a:effectLst/>
              </a:rPr>
              <a:t>males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Futuro configurado em um plano </a:t>
            </a:r>
            <a:r>
              <a:rPr lang="pt-BR" dirty="0" smtClean="0">
                <a:effectLst/>
              </a:rPr>
              <a:t>transcendental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Como acontece em famílias em estado de </a:t>
            </a:r>
            <a:r>
              <a:rPr lang="pt-BR" dirty="0" smtClean="0">
                <a:effectLst/>
              </a:rPr>
              <a:t>miséria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>
                <a:effectLst/>
              </a:rPr>
              <a:t>Relação: Causação </a:t>
            </a:r>
            <a:r>
              <a:rPr lang="pt-BR" dirty="0" err="1">
                <a:effectLst/>
              </a:rPr>
              <a:t>sócio-econômica</a:t>
            </a:r>
            <a:r>
              <a:rPr lang="pt-BR" dirty="0">
                <a:effectLst/>
              </a:rPr>
              <a:t> e sistema </a:t>
            </a:r>
            <a:r>
              <a:rPr lang="pt-BR" dirty="0" smtClean="0">
                <a:effectLst/>
              </a:rPr>
              <a:t>biomédico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Provocadora de outras enfermidades e responsável por mortes ou lesões irreparáveis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8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"/>
            <a:ext cx="9144000" cy="6741368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Um sentimento perpassa os depoimentos da população: A </a:t>
            </a:r>
            <a:r>
              <a:rPr lang="pt-BR" dirty="0" smtClean="0">
                <a:effectLst/>
              </a:rPr>
              <a:t>Descrença</a:t>
            </a:r>
          </a:p>
          <a:p>
            <a:pPr marL="18288" indent="0">
              <a:buNone/>
            </a:pPr>
            <a:r>
              <a:rPr lang="pt-BR" dirty="0">
                <a:effectLst/>
              </a:rPr>
              <a:t>	</a:t>
            </a:r>
            <a:r>
              <a:rPr lang="pt-BR" dirty="0" smtClean="0">
                <a:effectLst/>
              </a:rPr>
              <a:t>“</a:t>
            </a:r>
            <a:r>
              <a:rPr lang="pt-BR" dirty="0">
                <a:effectLst/>
              </a:rPr>
              <a:t>Os médicos agora não sabem de nada, não dão atenção, por isso os remédios deles não dão resultado</a:t>
            </a:r>
            <a:r>
              <a:rPr lang="pt-BR" dirty="0" smtClean="0">
                <a:effectLst/>
              </a:rPr>
              <a:t>”.</a:t>
            </a:r>
          </a:p>
          <a:p>
            <a:pPr marL="18288" indent="0">
              <a:buNone/>
            </a:pPr>
            <a:endParaRPr lang="pt-BR" dirty="0">
              <a:effectLst/>
            </a:endParaRPr>
          </a:p>
          <a:p>
            <a:r>
              <a:rPr lang="pt-BR" dirty="0">
                <a:effectLst/>
              </a:rPr>
              <a:t>- </a:t>
            </a:r>
            <a:r>
              <a:rPr lang="pt-BR" dirty="0" err="1">
                <a:effectLst/>
              </a:rPr>
              <a:t>Lévy-Strauss</a:t>
            </a:r>
            <a:endParaRPr lang="pt-BR" dirty="0">
              <a:effectLst/>
            </a:endParaRPr>
          </a:p>
          <a:p>
            <a:pPr marL="18288" indent="0">
              <a:buNone/>
            </a:pPr>
            <a:r>
              <a:rPr lang="pt-BR" dirty="0" smtClean="0">
                <a:effectLst/>
              </a:rPr>
              <a:t>	“</a:t>
            </a:r>
            <a:r>
              <a:rPr lang="pt-BR" dirty="0">
                <a:effectLst/>
              </a:rPr>
              <a:t>A eficácia da magia implica na crença da magia”</a:t>
            </a:r>
          </a:p>
          <a:p>
            <a:r>
              <a:rPr lang="pt-BR" dirty="0">
                <a:effectLst/>
              </a:rPr>
              <a:t>3 níveis complementares:</a:t>
            </a:r>
          </a:p>
          <a:p>
            <a:pPr marL="18288" lvl="0" indent="0">
              <a:buNone/>
            </a:pPr>
            <a:r>
              <a:rPr lang="pt-BR" dirty="0" smtClean="0">
                <a:effectLst/>
              </a:rPr>
              <a:t>1. A </a:t>
            </a:r>
            <a:r>
              <a:rPr lang="pt-BR" dirty="0">
                <a:effectLst/>
              </a:rPr>
              <a:t>crença do feiticeiro na eficácia de suas técnicas</a:t>
            </a:r>
          </a:p>
          <a:p>
            <a:pPr marL="18288" lvl="0" indent="0">
              <a:buNone/>
            </a:pPr>
            <a:r>
              <a:rPr lang="pt-BR" dirty="0" smtClean="0">
                <a:effectLst/>
              </a:rPr>
              <a:t>2. A </a:t>
            </a:r>
            <a:r>
              <a:rPr lang="pt-BR" dirty="0">
                <a:effectLst/>
              </a:rPr>
              <a:t>crença do doente no poder mágico</a:t>
            </a:r>
          </a:p>
          <a:p>
            <a:pPr marL="18288" lvl="0" indent="0">
              <a:buNone/>
            </a:pPr>
            <a:r>
              <a:rPr lang="pt-BR" dirty="0" smtClean="0">
                <a:effectLst/>
              </a:rPr>
              <a:t>3. A </a:t>
            </a:r>
            <a:r>
              <a:rPr lang="pt-BR" dirty="0">
                <a:effectLst/>
              </a:rPr>
              <a:t>fé e as expectativas do grupo que agem como um campo gravitacional no interior do qual se dão as relações entre o doente e o curandeiro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116</TotalTime>
  <Words>805</Words>
  <Application>Microsoft Office PowerPoint</Application>
  <PresentationFormat>Apresentação na tela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Elementar</vt:lpstr>
      <vt:lpstr>Saúde-doença: uma concepção popular da etiologia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Saúde-doença: uma concepção popular da etiologia</dc:title>
  <dc:creator>Bruna</dc:creator>
  <cp:lastModifiedBy>Bruna</cp:lastModifiedBy>
  <cp:revision>9</cp:revision>
  <dcterms:created xsi:type="dcterms:W3CDTF">2017-05-28T22:14:41Z</dcterms:created>
  <dcterms:modified xsi:type="dcterms:W3CDTF">2017-05-30T02:44:03Z</dcterms:modified>
</cp:coreProperties>
</file>