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291" r:id="rId6"/>
    <p:sldId id="290" r:id="rId7"/>
    <p:sldId id="292" r:id="rId8"/>
    <p:sldId id="293" r:id="rId9"/>
    <p:sldId id="257" r:id="rId10"/>
    <p:sldId id="258" r:id="rId11"/>
    <p:sldId id="259" r:id="rId12"/>
    <p:sldId id="260" r:id="rId13"/>
    <p:sldId id="261" r:id="rId14"/>
    <p:sldId id="294" r:id="rId15"/>
    <p:sldId id="295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76" r:id="rId37"/>
    <p:sldId id="277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Folk" initials="IF" lastIdx="1" clrIdx="0">
    <p:extLst>
      <p:ext uri="{19B8F6BF-5375-455C-9EA6-DF929625EA0E}">
        <p15:presenceInfo xmlns:p15="http://schemas.microsoft.com/office/powerpoint/2012/main" userId="Ivan Fol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30T10:58:03.79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CBB00-8894-4A9A-A9C8-3215FD4E019F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5BF-207F-452F-9FCB-B8D790DD0A3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4E07-6C1A-4851-B7C6-5908016300A7}" type="datetimeFigureOut">
              <a:rPr lang="pt-BR" smtClean="0"/>
              <a:pPr/>
              <a:t>30/05/2017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AA53-F70F-45DB-9AAD-0BF037AEDC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HISTÓRIA DO CONCEITO DE SAÚDE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Jucilene Batista Teixeira 745953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Laura M. </a:t>
            </a:r>
            <a:r>
              <a:rPr lang="pt-BR" dirty="0" err="1">
                <a:solidFill>
                  <a:schemeClr val="tx1"/>
                </a:solidFill>
              </a:rPr>
              <a:t>Setem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Davanzo</a:t>
            </a:r>
            <a:r>
              <a:rPr lang="pt-BR" dirty="0">
                <a:solidFill>
                  <a:schemeClr val="tx1"/>
                </a:solidFill>
              </a:rPr>
              <a:t> 744982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Ivanildo da Silva Ferreira  740534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Elanye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Graziely</a:t>
            </a:r>
            <a:r>
              <a:rPr lang="pt-BR" dirty="0">
                <a:solidFill>
                  <a:schemeClr val="tx1"/>
                </a:solidFill>
              </a:rPr>
              <a:t> 745825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Paloma Amanda Custódio Santos 744989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Giulia Muniz </a:t>
            </a:r>
            <a:r>
              <a:rPr lang="pt-BR" dirty="0" err="1">
                <a:solidFill>
                  <a:schemeClr val="tx1"/>
                </a:solidFill>
              </a:rPr>
              <a:t>Morão</a:t>
            </a:r>
            <a:r>
              <a:rPr lang="pt-BR" dirty="0">
                <a:solidFill>
                  <a:schemeClr val="tx1"/>
                </a:solidFill>
              </a:rPr>
              <a:t> 744972</a:t>
            </a:r>
          </a:p>
        </p:txBody>
      </p:sp>
      <p:pic>
        <p:nvPicPr>
          <p:cNvPr id="4" name="Imagem 3" descr="sau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437112"/>
            <a:ext cx="2944001" cy="1959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HIPÓCRATES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1556792"/>
            <a:ext cx="85689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ym typeface="Wingdings" pitchFamily="2" charset="2"/>
              </a:rPr>
              <a:t>Visão racional da medicina</a:t>
            </a:r>
          </a:p>
          <a:p>
            <a:endParaRPr lang="pt-BR" sz="2500" dirty="0">
              <a:sym typeface="Wingdings" pitchFamily="2" charset="2"/>
            </a:endParaRPr>
          </a:p>
          <a:p>
            <a:r>
              <a:rPr lang="pt-BR" sz="2500" dirty="0">
                <a:sym typeface="Wingdings" pitchFamily="2" charset="2"/>
              </a:rPr>
              <a:t>Quatro fluídos principais:bile amarela,bile negra,fleuma e sangue</a:t>
            </a:r>
          </a:p>
          <a:p>
            <a:endParaRPr lang="pt-BR" sz="2500" dirty="0">
              <a:sym typeface="Wingdings" pitchFamily="2" charset="2"/>
            </a:endParaRPr>
          </a:p>
          <a:p>
            <a:r>
              <a:rPr lang="pt-BR" sz="2500" dirty="0">
                <a:sym typeface="Wingdings" pitchFamily="2" charset="2"/>
              </a:rPr>
              <a:t>Saúde= equilíbrio/organização</a:t>
            </a:r>
          </a:p>
          <a:p>
            <a:endParaRPr lang="pt-BR" sz="2500" dirty="0">
              <a:sym typeface="Wingdings" pitchFamily="2" charset="2"/>
            </a:endParaRPr>
          </a:p>
          <a:p>
            <a:r>
              <a:rPr lang="pt-BR" sz="2500" dirty="0">
                <a:sym typeface="Wingdings" pitchFamily="2" charset="2"/>
              </a:rPr>
              <a:t>Doença= desorganização</a:t>
            </a:r>
          </a:p>
          <a:p>
            <a:endParaRPr lang="pt-BR" sz="2500" dirty="0">
              <a:sym typeface="Wingdings" pitchFamily="2" charset="2"/>
            </a:endParaRPr>
          </a:p>
          <a:p>
            <a:r>
              <a:rPr lang="pt-BR" sz="2500" dirty="0">
                <a:sym typeface="Wingdings" pitchFamily="2" charset="2"/>
              </a:rPr>
              <a:t>Observação empírica</a:t>
            </a:r>
            <a:endParaRPr lang="pt-BR" sz="2500" dirty="0"/>
          </a:p>
        </p:txBody>
      </p:sp>
      <p:pic>
        <p:nvPicPr>
          <p:cNvPr id="4" name="Imagem 3" descr="hipócrates.jpg"/>
          <p:cNvPicPr>
            <a:picLocks noChangeAspect="1"/>
          </p:cNvPicPr>
          <p:nvPr/>
        </p:nvPicPr>
        <p:blipFill>
          <a:blip r:embed="rId2" cstate="print"/>
          <a:srcRect r="2121" b="14000"/>
          <a:stretch>
            <a:fillRect/>
          </a:stretch>
        </p:blipFill>
        <p:spPr>
          <a:xfrm>
            <a:off x="4463480" y="4698971"/>
            <a:ext cx="4680520" cy="2159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GALENO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528" y="13407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Teoria humoral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 Doença= endógena ou desequilíbrio</a:t>
            </a:r>
            <a:endParaRPr lang="pt-BR" sz="3200" dirty="0"/>
          </a:p>
        </p:txBody>
      </p:sp>
      <p:pic>
        <p:nvPicPr>
          <p:cNvPr id="5" name="Imagem 4" descr="galeno.jpg"/>
          <p:cNvPicPr>
            <a:picLocks noChangeAspect="1"/>
          </p:cNvPicPr>
          <p:nvPr/>
        </p:nvPicPr>
        <p:blipFill>
          <a:blip r:embed="rId2" cstate="print"/>
          <a:srcRect b="12858"/>
          <a:stretch>
            <a:fillRect/>
          </a:stretch>
        </p:blipFill>
        <p:spPr>
          <a:xfrm>
            <a:off x="6372200" y="3861048"/>
            <a:ext cx="2520280" cy="27425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412776"/>
            <a:ext cx="8712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Forças vitais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Saúde= harmonia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Doença= desarmonia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Medidas terapêuticas: restaurar o fluxo de energia</a:t>
            </a:r>
            <a:endParaRPr lang="pt-BR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IDADE MÉDIA EUROPÉIA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141277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Religião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Doença= pecado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Cura= fé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Desenvolvimento dos hospitais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Algumas ideias Hipocráticas</a:t>
            </a:r>
            <a:endParaRPr lang="pt-BR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pt-BR" dirty="0"/>
              <a:t>O SUÍÇO PARACELSUS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504660"/>
            <a:ext cx="9144000" cy="5353340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 “Afirmava que as doenças eram provocadas por agentes externos ao organismo”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“Se os processos que ocorrem no corpo humano são químicos, os melhores remédios para expulsar a doença seria também químicos”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4" y="3573016"/>
            <a:ext cx="3024336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RENÉ DESCARTES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70727"/>
            <a:ext cx="3347864" cy="4581128"/>
          </a:xfrm>
        </p:spPr>
      </p:pic>
      <p:sp>
        <p:nvSpPr>
          <p:cNvPr id="7" name="CaixaDeTexto 6"/>
          <p:cNvSpPr txBox="1"/>
          <p:nvPr/>
        </p:nvSpPr>
        <p:spPr>
          <a:xfrm>
            <a:off x="0" y="2248420"/>
            <a:ext cx="57961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Postulava um dualismo mente-corpo, o corpo funcionava como uma máquina.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O desenvolvimento da anatomia.</a:t>
            </a:r>
          </a:p>
          <a:p>
            <a:pPr marL="457200" indent="-457200">
              <a:buFontTx/>
              <a:buChar char="-"/>
            </a:pPr>
            <a:endParaRPr lang="pt-BR" sz="3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00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BLAISE PASCAL (1623 - 1662)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1556792"/>
            <a:ext cx="59401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Criador da Teoria das Probabilidades e da "Máquina Aritmética".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“A enfermidade é um caminho para o entendimento do que é a vida, para aceitação da morte, principalmente de Deus”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Castro Alves e Chopin 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REVOLUÇÃO PASTEURIANA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79208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Século XVII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 O microscópio -&gt; micro-organismos eram causadores de doença.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Soros, vacinas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Prevenção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Cura  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MEDICINA TROPICAL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868626"/>
            <a:ext cx="88924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Necessidade de curar as doenças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Capitalismo/ Comercio</a:t>
            </a:r>
          </a:p>
          <a:p>
            <a:pPr marL="457200" indent="-457200">
              <a:buFontTx/>
              <a:buChar char="-"/>
            </a:pP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Epidemiologia -&gt; Cólera de Londres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Jhon</a:t>
            </a:r>
            <a:r>
              <a:rPr lang="pt-BR" sz="3200" dirty="0"/>
              <a:t> </a:t>
            </a:r>
            <a:r>
              <a:rPr lang="pt-BR" sz="3200" dirty="0" err="1"/>
              <a:t>Snow</a:t>
            </a:r>
            <a:r>
              <a:rPr lang="pt-BR" sz="3200" dirty="0"/>
              <a:t> (1813 - 1858)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“Contabilidade da doença”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Estatistica</a:t>
            </a:r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WILLIAM PETTY (1623 - 1687)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628800"/>
            <a:ext cx="52920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“Anatomia Politica” </a:t>
            </a:r>
          </a:p>
          <a:p>
            <a:pPr marL="457200" indent="-457200">
              <a:buFontTx/>
              <a:buChar char="-"/>
            </a:pP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Coleta de dados sobre a população, produção e também doença.</a:t>
            </a:r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História dos conceitos de saúde e doença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conceitos de saúde e doença refletem os contextos: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Histórico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Social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Cultural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Político 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Econômico.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JHON GROUNT (1620 - 1674)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628800"/>
            <a:ext cx="658822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Estatística vital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Identificando diferenças na mortalidade de diferentes grupos populacionais e correlacionando sexo e lugar de residência.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Século XIX</a:t>
            </a:r>
          </a:p>
          <a:p>
            <a:pPr marL="457200" indent="-45720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LUÍS RENÉ VILLERME (1782 - 1863)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772816"/>
            <a:ext cx="5292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Foi um médico e epidemiologista francês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Publicou um relatório analisando a mortalidade nos diferentes bairros de Paris.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Condicionada pelo nível de renda.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INGLATERRA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628800"/>
            <a:ext cx="9144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Revolução Industrial</a:t>
            </a:r>
          </a:p>
          <a:p>
            <a:r>
              <a:rPr lang="pt-BR" sz="3200" dirty="0"/>
              <a:t>-&gt; Sentir mais força os efeitos, sobre a saúde, da urbanização, da proletarização.</a:t>
            </a:r>
          </a:p>
          <a:p>
            <a:r>
              <a:rPr lang="pt-BR" sz="3200" dirty="0"/>
              <a:t>-    Friedrich Engels (</a:t>
            </a:r>
            <a:r>
              <a:rPr lang="pt-BR" sz="3200" i="1" dirty="0"/>
              <a:t>Condição da classe trabalhadora na Inglaterra)</a:t>
            </a:r>
          </a:p>
          <a:p>
            <a:r>
              <a:rPr lang="pt-BR" sz="3200" dirty="0"/>
              <a:t>-   1840 -&gt; apareceram os </a:t>
            </a:r>
            <a:r>
              <a:rPr lang="pt-BR" sz="3200" dirty="0" err="1"/>
              <a:t>Bluebooks</a:t>
            </a:r>
            <a:r>
              <a:rPr lang="pt-BR" sz="3200" dirty="0"/>
              <a:t> e inquéritos estatísticos</a:t>
            </a:r>
          </a:p>
          <a:p>
            <a:endParaRPr lang="pt-BR" sz="3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2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WILLIAM FARR (1807 - 1883)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1763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/>
              <a:t>Em 1839 tornou-se diretor geral do recém-estabelecido </a:t>
            </a:r>
            <a:r>
              <a:rPr lang="pt-BR" sz="3200" i="1" dirty="0"/>
              <a:t>Geral </a:t>
            </a:r>
            <a:r>
              <a:rPr lang="pt-BR" sz="3200" i="1" dirty="0" err="1"/>
              <a:t>Register</a:t>
            </a:r>
            <a:r>
              <a:rPr lang="pt-BR" sz="3200" i="1" dirty="0"/>
              <a:t> Office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Edwin </a:t>
            </a:r>
            <a:r>
              <a:rPr lang="pt-BR" sz="3200" dirty="0" err="1"/>
              <a:t>Chadwick</a:t>
            </a:r>
            <a:r>
              <a:rPr lang="pt-BR" sz="3200" dirty="0"/>
              <a:t> (1800 - 1890)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Chadwick</a:t>
            </a:r>
            <a:r>
              <a:rPr lang="pt-BR" sz="3200" dirty="0"/>
              <a:t> -&gt; 1848 promulgou Lei (</a:t>
            </a:r>
            <a:r>
              <a:rPr lang="pt-BR" sz="3200" dirty="0" err="1"/>
              <a:t>Public</a:t>
            </a:r>
            <a:r>
              <a:rPr lang="pt-BR" sz="3200" dirty="0"/>
              <a:t> </a:t>
            </a:r>
            <a:r>
              <a:rPr lang="pt-BR" sz="3200" dirty="0" err="1"/>
              <a:t>Hearth</a:t>
            </a:r>
            <a:r>
              <a:rPr lang="pt-BR" sz="3200" dirty="0"/>
              <a:t> </a:t>
            </a:r>
            <a:r>
              <a:rPr lang="pt-BR" sz="3200" dirty="0" err="1"/>
              <a:t>Act</a:t>
            </a:r>
            <a:r>
              <a:rPr lang="pt-BR" sz="3200" dirty="0"/>
              <a:t>)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Diretoria Geral de Saúde -&gt; encarregada, principalmente, de propor medidas de saúde pública e de recrutar médicos sanitaristas.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LAMUEL SHATTUCK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560" y="141277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1850</a:t>
            </a:r>
          </a:p>
          <a:p>
            <a:pPr>
              <a:buFont typeface="Wingdings"/>
              <a:buChar char="à"/>
            </a:pPr>
            <a:endParaRPr lang="pt-BR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67744" y="2420888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OTTON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32849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1833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Criação de um sistema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JOHAN PETER FRANK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1779</a:t>
            </a:r>
          </a:p>
          <a:p>
            <a:pPr>
              <a:buFont typeface="Wingdings"/>
              <a:buChar char="à"/>
            </a:pPr>
            <a:endParaRPr lang="pt-BR" sz="28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System une </a:t>
            </a:r>
            <a:r>
              <a:rPr lang="pt-BR" sz="2800" dirty="0" err="1">
                <a:sym typeface="Wingdings" pitchFamily="2" charset="2"/>
              </a:rPr>
              <a:t>vollstandiegen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medicinichen</a:t>
            </a:r>
            <a:endParaRPr lang="pt-BR" sz="28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pt-BR" sz="28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conceito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23728" y="3573016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WILLIAM BEREVIDGE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450912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Plano</a:t>
            </a:r>
          </a:p>
          <a:p>
            <a:pPr lvl="1">
              <a:buFont typeface="Wingdings"/>
              <a:buChar char="à"/>
            </a:pPr>
            <a:endParaRPr lang="pt-BR" sz="2800" dirty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Berço à tumba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 DAS NAÇÕES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1268760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Primeira guerra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Segunda guerra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ONU e OMS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7 De Abril</a:t>
            </a:r>
            <a:endParaRPr lang="pt-BR" sz="3200" dirty="0"/>
          </a:p>
        </p:txBody>
      </p:sp>
      <p:pic>
        <p:nvPicPr>
          <p:cNvPr id="5" name="Imagem 4" descr="onu-logo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902839"/>
            <a:ext cx="2304256" cy="1955161"/>
          </a:xfrm>
          <a:prstGeom prst="rect">
            <a:avLst/>
          </a:prstGeom>
        </p:spPr>
      </p:pic>
      <p:pic>
        <p:nvPicPr>
          <p:cNvPr id="6" name="Imagem 5" descr="om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44208" y="4645104"/>
            <a:ext cx="2376264" cy="22128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 LALONDE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134076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Campo da saúde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Biologia humana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Meio ambiente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Estilo de vida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Organização da assistência á saúde</a:t>
            </a:r>
            <a:endParaRPr lang="pt-BR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CONCEITO DE SAÚDE DADO PELA OMS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528" y="148478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/>
              <a:t>“Saúde é o estado do mais completo bem-estar físico,mental e social e não apenas a ausência de enfermidade”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03648" y="2636912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CRÍTICAS RECEBIDAS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33569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>
                <a:sym typeface="Wingdings" pitchFamily="2" charset="2"/>
              </a:rPr>
              <a:t>Natureza técnica: A saúde seria algo ideal.</a:t>
            </a:r>
          </a:p>
          <a:p>
            <a:pPr>
              <a:buFont typeface="Wingdings"/>
              <a:buChar char="à"/>
            </a:pPr>
            <a:endParaRPr lang="pt-BR" sz="24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400" dirty="0">
                <a:sym typeface="Wingdings" pitchFamily="2" charset="2"/>
              </a:rPr>
              <a:t>Natureza política libertária:Permitiria abusos por parte do Estado,que interviria na vida dos cidadãos.</a:t>
            </a:r>
            <a:endParaRPr lang="pt-BR" sz="2400" dirty="0"/>
          </a:p>
        </p:txBody>
      </p:sp>
      <p:pic>
        <p:nvPicPr>
          <p:cNvPr id="7" name="Imagem 6" descr="o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7912" y="4701143"/>
            <a:ext cx="2316088" cy="2156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CHRISTOPHER BOORSE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2060848"/>
            <a:ext cx="889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dirty="0">
                <a:sym typeface="Wingdings" pitchFamily="2" charset="2"/>
              </a:rPr>
              <a:t>“Saúde é ausência de doença,a classificação dos seres humanos como saudáveis ou doentes seria uma questão objetiva,relacionada ao grau de eficiência das funções biológicas”</a:t>
            </a:r>
            <a:endParaRPr lang="pt-BR" sz="28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686800" cy="55530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1851 - Samuel A. Cartwright, Louisiana – EUA.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 err="1"/>
              <a:t>Dapretomania</a:t>
            </a:r>
            <a:r>
              <a:rPr lang="pt-BR" dirty="0"/>
              <a:t> (do grego </a:t>
            </a:r>
            <a:r>
              <a:rPr lang="pt-BR" i="1" dirty="0" err="1"/>
              <a:t>drapetes</a:t>
            </a:r>
            <a:r>
              <a:rPr lang="pt-BR" i="1" dirty="0"/>
              <a:t>,</a:t>
            </a:r>
            <a:r>
              <a:rPr lang="pt-BR" dirty="0"/>
              <a:t> escravo): Desejo de fuga dos escravos.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pt-BR" dirty="0" err="1"/>
              <a:t>Disestesia</a:t>
            </a:r>
            <a:r>
              <a:rPr lang="pt-BR" dirty="0"/>
              <a:t> etiópica: Falta de motivação para o trabalho escravo.</a:t>
            </a:r>
          </a:p>
          <a:p>
            <a:r>
              <a:rPr lang="pt-BR" dirty="0"/>
              <a:t>Tratamento proposto – açoite   </a:t>
            </a:r>
          </a:p>
        </p:txBody>
      </p:sp>
      <p:pic>
        <p:nvPicPr>
          <p:cNvPr id="1026" name="Picture 2" descr="Resultado de imagem para drapetoma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56" y="3212976"/>
            <a:ext cx="2469179" cy="364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rapetoma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70" y="3573016"/>
            <a:ext cx="2759386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1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CONFERÊNCIA INTERNACIONAL DA ASSISTÊNCIA PRIMÁRIA À SAÚDE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772816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Promovida pela OMS</a:t>
            </a:r>
          </a:p>
          <a:p>
            <a:pPr>
              <a:buFont typeface="Wingdings"/>
              <a:buChar char="à"/>
            </a:pPr>
            <a:endParaRPr lang="pt-BR" sz="28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Ocorreu em 1978 na cidade de Alma-Ata</a:t>
            </a:r>
          </a:p>
          <a:p>
            <a:pPr>
              <a:buFont typeface="Wingdings"/>
              <a:buChar char="à"/>
            </a:pPr>
            <a:endParaRPr lang="pt-BR" sz="28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2800" dirty="0">
                <a:sym typeface="Wingdings" pitchFamily="2" charset="2"/>
              </a:rPr>
              <a:t>Saúde Mundial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OMS EM AÇÃO...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484784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ym typeface="Wingdings" pitchFamily="2" charset="2"/>
              </a:rPr>
              <a:t>Normas para a qualidade da água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Combate à malária:</a:t>
            </a:r>
            <a:r>
              <a:rPr lang="pt-BR" sz="2800" dirty="0" err="1">
                <a:sym typeface="Wingdings" pitchFamily="2" charset="2"/>
              </a:rPr>
              <a:t>Dicloro-difenil-tricloroetano</a:t>
            </a:r>
            <a:r>
              <a:rPr lang="pt-BR" sz="2800" dirty="0">
                <a:sym typeface="Wingdings" pitchFamily="2" charset="2"/>
              </a:rPr>
              <a:t>(DDT);teve êxito expressivo mas não duradouro.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Combate á varíola: se criou uma vacina com alta eficácia;a erradicação ocorreu em 1977,fato inédito para história da humanidade.</a:t>
            </a:r>
            <a:endParaRPr lang="pt-BR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Ainda sobre a Conferência de assistência à saúde...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628800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Desigualdades na situação de saúde entre países desenvolvidos e subdesenvolvidos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Pontos de estratégia:</a:t>
            </a:r>
          </a:p>
          <a:p>
            <a:r>
              <a:rPr lang="pt-BR" sz="3200" dirty="0">
                <a:sym typeface="Wingdings" pitchFamily="2" charset="2"/>
              </a:rPr>
              <a:t>       1)As ações devem ser </a:t>
            </a:r>
            <a:r>
              <a:rPr lang="pt-BR" sz="3200" dirty="0" err="1">
                <a:sym typeface="Wingdings" pitchFamily="2" charset="2"/>
              </a:rPr>
              <a:t>práticadas</a:t>
            </a:r>
            <a:r>
              <a:rPr lang="pt-BR" sz="3200" dirty="0">
                <a:sym typeface="Wingdings" pitchFamily="2" charset="2"/>
              </a:rPr>
              <a:t> e socialmente                aceitas.</a:t>
            </a:r>
          </a:p>
          <a:p>
            <a:r>
              <a:rPr lang="pt-BR" sz="3200" dirty="0">
                <a:sym typeface="Wingdings" pitchFamily="2" charset="2"/>
              </a:rPr>
              <a:t>       2)Devem estar ao alcance de todos.</a:t>
            </a:r>
          </a:p>
          <a:p>
            <a:r>
              <a:rPr lang="pt-BR" sz="3200" dirty="0">
                <a:sym typeface="Wingdings" pitchFamily="2" charset="2"/>
              </a:rPr>
              <a:t>       3)A população deve participar.</a:t>
            </a:r>
          </a:p>
          <a:p>
            <a:r>
              <a:rPr lang="pt-BR" sz="3200" dirty="0">
                <a:sym typeface="Wingdings" pitchFamily="2" charset="2"/>
              </a:rPr>
              <a:t>       4)Os custos dos serviços devem ser acessíveis.</a:t>
            </a:r>
            <a:endParaRPr lang="pt-BR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404664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ym typeface="Wingdings" pitchFamily="2" charset="2"/>
              </a:rPr>
              <a:t>          </a:t>
            </a:r>
            <a:r>
              <a:rPr lang="pt-BR" sz="2800" dirty="0"/>
              <a:t>SISTEMA DE SAÚDE </a:t>
            </a:r>
            <a:r>
              <a:rPr lang="pt-BR" sz="2800" dirty="0">
                <a:sym typeface="Wingdings" pitchFamily="2" charset="2"/>
              </a:rPr>
              <a:t> DESENVOLVIMENTO SOCIAL E ECONÔMICO DO PAÍS.</a:t>
            </a: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Cuidados à saúde devem ser adaptados à realidade da população:</a:t>
            </a:r>
          </a:p>
          <a:p>
            <a:r>
              <a:rPr lang="pt-BR" sz="2800" dirty="0">
                <a:sym typeface="Wingdings" pitchFamily="2" charset="2"/>
              </a:rPr>
              <a:t>         -nutrição</a:t>
            </a:r>
          </a:p>
          <a:p>
            <a:r>
              <a:rPr lang="pt-BR" sz="2800" dirty="0">
                <a:sym typeface="Wingdings" pitchFamily="2" charset="2"/>
              </a:rPr>
              <a:t>         -educação</a:t>
            </a:r>
          </a:p>
          <a:p>
            <a:r>
              <a:rPr lang="pt-BR" sz="2800" dirty="0">
                <a:sym typeface="Wingdings" pitchFamily="2" charset="2"/>
              </a:rPr>
              <a:t>         -saneamento básico</a:t>
            </a:r>
          </a:p>
          <a:p>
            <a:r>
              <a:rPr lang="pt-BR" sz="2800" dirty="0">
                <a:sym typeface="Wingdings" pitchFamily="2" charset="2"/>
              </a:rPr>
              <a:t>         -medicamentos disponíveis</a:t>
            </a: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2800" dirty="0">
                <a:sym typeface="Wingdings" pitchFamily="2" charset="2"/>
              </a:rPr>
              <a:t>             Setor de saúdeAgricultura e Indústria.</a:t>
            </a:r>
            <a:endParaRPr lang="pt-BR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PRIMÁRIOS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412776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*Foi refutado por também envolver propostas políticas:</a:t>
            </a:r>
          </a:p>
          <a:p>
            <a:pPr>
              <a:buFontTx/>
              <a:buChar char="-"/>
            </a:pPr>
            <a:endParaRPr lang="pt-BR" sz="32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pt-BR" sz="3200" dirty="0">
                <a:sym typeface="Wingdings" pitchFamily="2" charset="2"/>
              </a:rPr>
              <a:t>Tecnologia sofisticada  tecnologia simplificada</a:t>
            </a:r>
          </a:p>
          <a:p>
            <a:pPr>
              <a:buFontTx/>
              <a:buChar char="-"/>
            </a:pPr>
            <a:endParaRPr lang="pt-BR" sz="32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pt-BR" sz="3200" dirty="0">
                <a:sym typeface="Wingdings" pitchFamily="2" charset="2"/>
              </a:rPr>
              <a:t>Grandes hospitais  ambulatórios</a:t>
            </a:r>
          </a:p>
          <a:p>
            <a:pPr>
              <a:buFontTx/>
              <a:buChar char="-"/>
            </a:pPr>
            <a:endParaRPr lang="pt-BR" sz="32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pt-BR" sz="3200" dirty="0">
                <a:sym typeface="Wingdings" pitchFamily="2" charset="2"/>
              </a:rPr>
              <a:t>Grande gama de medicamentos lista básica de medicamentos.</a:t>
            </a:r>
            <a:endParaRPr lang="pt-BR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548680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 saúde é direito de todos e dever do Estado, garantido mediante políticas sociais e econômicas que visem à redução do risco de doença e de outros agravos e ao acesso universal e igualitário às ações e serviços para sua promoção, proteção e recuperação.”</a:t>
            </a:r>
          </a:p>
          <a:p>
            <a:r>
              <a:rPr lang="pt-BR" sz="2800" i="1" dirty="0"/>
              <a:t>                                               Constituição Brasileira,1988.</a:t>
            </a: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endParaRPr lang="pt-BR" sz="28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Rege o SUS.</a:t>
            </a:r>
            <a:endParaRPr lang="pt-BR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VACINA: Grande Avanço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119675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 Dois a três milhões de pessoas são salvas anualmente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2420888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RECUSA à VACINA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3212976"/>
            <a:ext cx="88204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Três motivos principais:</a:t>
            </a:r>
          </a:p>
          <a:p>
            <a:r>
              <a:rPr lang="pt-BR" sz="3200" dirty="0">
                <a:sym typeface="Wingdings" pitchFamily="2" charset="2"/>
              </a:rPr>
              <a:t>         *Religião</a:t>
            </a:r>
          </a:p>
          <a:p>
            <a:r>
              <a:rPr lang="pt-BR" sz="3200" dirty="0">
                <a:sym typeface="Wingdings" pitchFamily="2" charset="2"/>
              </a:rPr>
              <a:t>         </a:t>
            </a:r>
          </a:p>
          <a:p>
            <a:r>
              <a:rPr lang="pt-BR" sz="3200" dirty="0">
                <a:sym typeface="Wingdings" pitchFamily="2" charset="2"/>
              </a:rPr>
              <a:t>         *”Artificialidade”</a:t>
            </a:r>
          </a:p>
          <a:p>
            <a:r>
              <a:rPr lang="pt-BR" sz="3200" dirty="0">
                <a:sym typeface="Wingdings" pitchFamily="2" charset="2"/>
              </a:rPr>
              <a:t>         </a:t>
            </a:r>
          </a:p>
          <a:p>
            <a:r>
              <a:rPr lang="pt-BR" sz="3200" dirty="0">
                <a:sym typeface="Wingdings" pitchFamily="2" charset="2"/>
              </a:rPr>
              <a:t>         *Reações adversas</a:t>
            </a:r>
          </a:p>
          <a:p>
            <a:endParaRPr lang="pt-BR" dirty="0">
              <a:sym typeface="Wingdings" pitchFamily="2" charset="2"/>
            </a:endParaRPr>
          </a:p>
          <a:p>
            <a:endParaRPr lang="pt-BR" dirty="0">
              <a:sym typeface="Wingdings" pitchFamily="2" charset="2"/>
            </a:endParaRPr>
          </a:p>
        </p:txBody>
      </p:sp>
      <p:pic>
        <p:nvPicPr>
          <p:cNvPr id="6" name="Imagem 5" descr="vacina-gripe.jpg"/>
          <p:cNvPicPr>
            <a:picLocks noChangeAspect="1"/>
          </p:cNvPicPr>
          <p:nvPr/>
        </p:nvPicPr>
        <p:blipFill>
          <a:blip r:embed="rId2" cstate="print"/>
          <a:srcRect l="14426" t="8229" r="21203"/>
          <a:stretch>
            <a:fillRect/>
          </a:stretch>
        </p:blipFill>
        <p:spPr>
          <a:xfrm>
            <a:off x="4932040" y="3783078"/>
            <a:ext cx="3744416" cy="284706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ANDREW WAKEFIELD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8478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Estudo sobre autismo e vacina</a:t>
            </a:r>
          </a:p>
          <a:p>
            <a:pPr>
              <a:buFont typeface="Wingdings"/>
              <a:buChar char="à"/>
            </a:pPr>
            <a:endParaRPr lang="pt-BR" sz="32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pt-BR" sz="3200" dirty="0">
                <a:sym typeface="Wingdings" pitchFamily="2" charset="2"/>
              </a:rPr>
              <a:t>Estudo incorreto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3068960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MOVIMENTO ANTIVACINA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3811012"/>
            <a:ext cx="9468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Forte na Europa e nos EUA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Está se popularizando no Brasil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Contra a indústria farmacêutica e a “artificialidade”</a:t>
            </a:r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Paleontologia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Múmias egípcias.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Séc. V – Varíola, Faraó Ramsés.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2" name="Picture 4" descr="Resultado de imagem para farao ramses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-12390438"/>
            <a:ext cx="12393168" cy="826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farao ramses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184576" cy="34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5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Concepção mágico-religiosa: Pecado ou maldição.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ym typeface="Wingdings" pitchFamily="2" charset="2"/>
              </a:rPr>
              <a:t> </a:t>
            </a:r>
            <a:r>
              <a:rPr lang="pt-BR" b="1" dirty="0"/>
              <a:t>Hebreus </a:t>
            </a:r>
            <a:r>
              <a:rPr lang="pt-BR" dirty="0"/>
              <a:t>- Cólera divina diante dos pecados humanos.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ym typeface="Wingdings" pitchFamily="2" charset="2"/>
              </a:rPr>
              <a:t>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b="1" dirty="0"/>
              <a:t>Levítico</a:t>
            </a:r>
            <a:r>
              <a:rPr lang="pt-BR" dirty="0"/>
              <a:t> – Lepra (Instituições – Idade Média).</a:t>
            </a:r>
          </a:p>
        </p:txBody>
      </p:sp>
    </p:spTree>
    <p:extLst>
      <p:ext uri="{BB962C8B-B14F-4D97-AF65-F5344CB8AC3E}">
        <p14:creationId xmlns:p14="http://schemas.microsoft.com/office/powerpoint/2010/main" val="30183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Judeus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Torá – Pentateuco.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Prevenção de doenças de maneira inconsciente.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Objetivo de manter a coesão grupal e a diferenciação com os outros grupos </a:t>
            </a:r>
          </a:p>
          <a:p>
            <a:pPr>
              <a:buFontTx/>
              <a:buChar char="-"/>
            </a:pPr>
            <a:r>
              <a:rPr lang="pt-BR" dirty="0"/>
              <a:t>Proibido o abate de animais por pessoas com doença de pele.</a:t>
            </a:r>
          </a:p>
          <a:p>
            <a:pPr>
              <a:buFontTx/>
              <a:buChar char="-"/>
            </a:pPr>
            <a:r>
              <a:rPr lang="pt-BR" dirty="0"/>
              <a:t>Proibido o consumo de moluscos (ostras) -Hepatite.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0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Xamã – Feiticeiro tribal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69188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Expulsava os maus espíritos por meio de rituais.</a:t>
            </a:r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Danças e plantas alucinógenas.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pt-BR" dirty="0"/>
              <a:t>Universo total (</a:t>
            </a:r>
            <a:r>
              <a:rPr lang="pt-BR" dirty="0" err="1"/>
              <a:t>macrocorpo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                      + </a:t>
            </a:r>
          </a:p>
          <a:p>
            <a:pPr marL="0" indent="0">
              <a:buNone/>
            </a:pPr>
            <a:r>
              <a:rPr lang="pt-BR" dirty="0"/>
              <a:t>     Corpo (microcosmo).</a:t>
            </a:r>
          </a:p>
          <a:p>
            <a:pPr>
              <a:buFont typeface="Wingdings" panose="05000000000000000000" pitchFamily="2" charset="2"/>
              <a:buChar char="à"/>
            </a:pPr>
            <a:endParaRPr lang="pt-BR" dirty="0"/>
          </a:p>
        </p:txBody>
      </p:sp>
      <p:pic>
        <p:nvPicPr>
          <p:cNvPr id="3074" name="Picture 2" descr="Resultado de imagem para xa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15699"/>
            <a:ext cx="4016216" cy="32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Índios </a:t>
            </a:r>
            <a:r>
              <a:rPr lang="pt-BR" dirty="0" err="1"/>
              <a:t>Sarrumá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pt-BR" dirty="0"/>
              <a:t>Fronteira Brasil/Venezuela.</a:t>
            </a:r>
          </a:p>
          <a:p>
            <a:pPr>
              <a:buFont typeface="Wingdings" panose="05000000000000000000" pitchFamily="2" charset="2"/>
              <a:buChar char="à"/>
            </a:pPr>
            <a:endParaRPr lang="pt-BR" dirty="0"/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Morte por causa natural = Maldição de um inimigo ou conduta imprudente (matar um animal tabu).</a:t>
            </a:r>
          </a:p>
        </p:txBody>
      </p:sp>
    </p:spTree>
    <p:extLst>
      <p:ext uri="{BB962C8B-B14F-4D97-AF65-F5344CB8AC3E}">
        <p14:creationId xmlns:p14="http://schemas.microsoft.com/office/powerpoint/2010/main" val="395774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Medicina Grega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700808"/>
            <a:ext cx="82089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ym typeface="Wingdings" pitchFamily="2" charset="2"/>
              </a:rPr>
              <a:t>Divindades vinculadas á saúde</a:t>
            </a: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Asclépio,</a:t>
            </a:r>
            <a:r>
              <a:rPr lang="pt-BR" sz="3200" dirty="0" err="1">
                <a:sym typeface="Wingdings" pitchFamily="2" charset="2"/>
              </a:rPr>
              <a:t>Higéia</a:t>
            </a:r>
            <a:r>
              <a:rPr lang="pt-BR" sz="3200" dirty="0">
                <a:sym typeface="Wingdings" pitchFamily="2" charset="2"/>
              </a:rPr>
              <a:t>,</a:t>
            </a:r>
            <a:r>
              <a:rPr lang="pt-BR" sz="3200" dirty="0" err="1">
                <a:sym typeface="Wingdings" pitchFamily="2" charset="2"/>
              </a:rPr>
              <a:t>Panacéa</a:t>
            </a:r>
            <a:endParaRPr lang="pt-BR" sz="3200" dirty="0">
              <a:sym typeface="Wingdings" pitchFamily="2" charset="2"/>
            </a:endParaRPr>
          </a:p>
          <a:p>
            <a:endParaRPr lang="pt-BR" sz="3200" dirty="0">
              <a:sym typeface="Wingdings" pitchFamily="2" charset="2"/>
            </a:endParaRPr>
          </a:p>
          <a:p>
            <a:r>
              <a:rPr lang="pt-BR" sz="3200" dirty="0">
                <a:sym typeface="Wingdings" pitchFamily="2" charset="2"/>
              </a:rPr>
              <a:t>Uso de plantas e métodos naturais</a:t>
            </a:r>
            <a:endParaRPr lang="pt-BR" dirty="0">
              <a:sym typeface="Wingdings" pitchFamily="2" charset="2"/>
            </a:endParaRPr>
          </a:p>
          <a:p>
            <a:endParaRPr lang="pt-BR" dirty="0">
              <a:sym typeface="Wingdings" pitchFamily="2" charset="2"/>
            </a:endParaRPr>
          </a:p>
        </p:txBody>
      </p:sp>
      <p:pic>
        <p:nvPicPr>
          <p:cNvPr id="4" name="Imagem 3" descr="AsclepioEpidau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996952"/>
            <a:ext cx="1893773" cy="3711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1114</Words>
  <Application>Microsoft Office PowerPoint</Application>
  <PresentationFormat>Apresentação na tela (4:3)</PresentationFormat>
  <Paragraphs>286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Tema do Office</vt:lpstr>
      <vt:lpstr>A HISTÓRIA DO CONCEITO DE SAÚDE</vt:lpstr>
      <vt:lpstr>A História dos conceitos de saúde e doença</vt:lpstr>
      <vt:lpstr>Apresentação do PowerPoint</vt:lpstr>
      <vt:lpstr>Paleontologia</vt:lpstr>
      <vt:lpstr>Concepção mágico-religiosa: Pecado ou maldição.</vt:lpstr>
      <vt:lpstr>Judeus</vt:lpstr>
      <vt:lpstr>Xamã – Feiticeiro tribal</vt:lpstr>
      <vt:lpstr>Índios Sarrumá</vt:lpstr>
      <vt:lpstr>Medicina Grega</vt:lpstr>
      <vt:lpstr>HIPÓCRATES</vt:lpstr>
      <vt:lpstr>GALENO</vt:lpstr>
      <vt:lpstr>ORIENTE</vt:lpstr>
      <vt:lpstr>IDADE MÉDIA EUROPÉIA</vt:lpstr>
      <vt:lpstr>O SUÍÇO PARACELSUS</vt:lpstr>
      <vt:lpstr>RENÉ DESCARTES</vt:lpstr>
      <vt:lpstr>BLAISE PASCAL (1623 - 1662)</vt:lpstr>
      <vt:lpstr>A REVOLUÇÃO PASTEURIANA</vt:lpstr>
      <vt:lpstr>MEDICINA TROPICAL</vt:lpstr>
      <vt:lpstr>WILLIAM PETTY (1623 - 1687)</vt:lpstr>
      <vt:lpstr>JHON GROUNT (1620 - 1674)</vt:lpstr>
      <vt:lpstr>LUÍS RENÉ VILLERME (1782 - 1863)</vt:lpstr>
      <vt:lpstr>INGLATERRA</vt:lpstr>
      <vt:lpstr>WILLIAM FARR (1807 - 1883)</vt:lpstr>
      <vt:lpstr>LAMUEL SHATTUCK</vt:lpstr>
      <vt:lpstr>JOHAN PETER FRANK</vt:lpstr>
      <vt:lpstr>LIGA DAS NAÇÕES</vt:lpstr>
      <vt:lpstr>MARC LALONDE</vt:lpstr>
      <vt:lpstr>CONCEITO DE SAÚDE DADO PELA OMS</vt:lpstr>
      <vt:lpstr>CHRISTOPHER BOORSE</vt:lpstr>
      <vt:lpstr>CONFERÊNCIA INTERNACIONAL DA ASSISTÊNCIA PRIMÁRIA À SAÚDE</vt:lpstr>
      <vt:lpstr>OMS EM AÇÃO...</vt:lpstr>
      <vt:lpstr>Ainda sobre a Conferência de assistência à saúde...</vt:lpstr>
      <vt:lpstr>Apresentação do PowerPoint</vt:lpstr>
      <vt:lpstr>CUIDADOS PRIMÁRIOS</vt:lpstr>
      <vt:lpstr>Apresentação do PowerPoint</vt:lpstr>
      <vt:lpstr>VACINA: Grande Avanço</vt:lpstr>
      <vt:lpstr>ANDREW WAKEFIELD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DO CONCEITO DE SAÚDE</dc:title>
  <dc:creator>Amanda</dc:creator>
  <cp:lastModifiedBy>Ivan Folk</cp:lastModifiedBy>
  <cp:revision>46</cp:revision>
  <dcterms:created xsi:type="dcterms:W3CDTF">2017-05-29T19:25:23Z</dcterms:created>
  <dcterms:modified xsi:type="dcterms:W3CDTF">2017-05-30T14:55:12Z</dcterms:modified>
</cp:coreProperties>
</file>