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8F2E0D-171A-453D-B37E-E2495A6FEA91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E4F280-BE8B-4863-84A0-BE942A7385B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ubank.com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0" y="0"/>
            <a:ext cx="9144000" cy="31409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Novos Serviços </a:t>
            </a:r>
            <a:r>
              <a:rPr lang="pt-BR" dirty="0" err="1" smtClean="0"/>
              <a:t>Nubank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pPr algn="ctr"/>
            <a:r>
              <a:rPr lang="pt-BR" dirty="0" smtClean="0"/>
              <a:t>Um jeito novo de se relacionar com serviços de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8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588" y="-99392"/>
            <a:ext cx="10909212" cy="72728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908335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bg1"/>
                </a:solidFill>
              </a:rPr>
              <a:t>	</a:t>
            </a:r>
            <a:r>
              <a:rPr lang="pt-BR" sz="4000" b="1" dirty="0" smtClean="0">
                <a:solidFill>
                  <a:schemeClr val="bg1"/>
                </a:solidFill>
              </a:rPr>
              <a:t>					Obrigado!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Empresa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/>
              <a:t>‎Nu Pagamentos </a:t>
            </a:r>
            <a:r>
              <a:rPr lang="pt-BR" dirty="0" smtClean="0"/>
              <a:t>S.A - </a:t>
            </a:r>
            <a:r>
              <a:rPr lang="pt-BR" dirty="0" err="1" smtClean="0"/>
              <a:t>Nubank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  <a:p>
            <a:r>
              <a:rPr lang="pt-BR" dirty="0"/>
              <a:t>Descreve seu ramo de atividade principal como Administração de cartões de crédito. Startup brasileira focada em inovação tecnológica e mercadológica visando todo o nicho de finanças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https://www.nubank.com.br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R. Capote Valente, 39 - Pinheiros, São Paulo - SP, 05409-000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Histórico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Fundada em 6 de maio de 2013, por Davi Vélez, sob o slogan “A nova geração de serviços financeiros no Brasil”.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I</a:t>
            </a:r>
            <a:r>
              <a:rPr lang="pt-BR" dirty="0" smtClean="0"/>
              <a:t>nicialmente </a:t>
            </a:r>
            <a:r>
              <a:rPr lang="pt-BR" dirty="0"/>
              <a:t>apresentou como produto principal um </a:t>
            </a:r>
            <a:r>
              <a:rPr lang="pt-BR" b="1" u="sng" dirty="0"/>
              <a:t>cartão de </a:t>
            </a:r>
            <a:r>
              <a:rPr lang="pt-BR" b="1" u="sng" dirty="0" smtClean="0"/>
              <a:t>crédito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B</a:t>
            </a:r>
            <a:r>
              <a:rPr lang="pt-BR" dirty="0" smtClean="0"/>
              <a:t>andeira </a:t>
            </a:r>
            <a:r>
              <a:rPr lang="pt-BR" dirty="0"/>
              <a:t>Mastercard Gold, </a:t>
            </a:r>
            <a:r>
              <a:rPr lang="pt-BR" b="1" u="sng" dirty="0"/>
              <a:t>sem anuidade</a:t>
            </a:r>
            <a:r>
              <a:rPr lang="pt-BR" dirty="0"/>
              <a:t> ou qualquer tipo de tarifa para </a:t>
            </a:r>
            <a:r>
              <a:rPr lang="pt-BR" dirty="0" smtClean="0"/>
              <a:t>adesão.</a:t>
            </a:r>
          </a:p>
          <a:p>
            <a:pPr marL="36576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Metodologia </a:t>
            </a:r>
            <a:r>
              <a:rPr lang="pt-BR" dirty="0"/>
              <a:t>“</a:t>
            </a:r>
            <a:r>
              <a:rPr lang="pt-BR" dirty="0" err="1"/>
              <a:t>Lean</a:t>
            </a:r>
            <a:r>
              <a:rPr lang="pt-BR" dirty="0"/>
              <a:t> Startup”, o </a:t>
            </a:r>
            <a:r>
              <a:rPr lang="pt-BR" dirty="0" smtClean="0"/>
              <a:t>MVP (</a:t>
            </a:r>
            <a:r>
              <a:rPr lang="pt-BR" dirty="0"/>
              <a:t>Produto Mínimo Viável), onde apenas clientes com </a:t>
            </a:r>
            <a:r>
              <a:rPr lang="pt-BR" b="1" u="sng" dirty="0"/>
              <a:t>convite</a:t>
            </a:r>
            <a:r>
              <a:rPr lang="pt-BR" dirty="0"/>
              <a:t> tinham chance de tentar o cartão ou prioridade para </a:t>
            </a:r>
            <a:r>
              <a:rPr lang="pt-BR" dirty="0" smtClean="0"/>
              <a:t>análise)</a:t>
            </a:r>
          </a:p>
          <a:p>
            <a:pPr marL="365760" lvl="1" indent="0">
              <a:buNone/>
            </a:pPr>
            <a:endParaRPr lang="pt-BR" dirty="0" smtClean="0"/>
          </a:p>
          <a:p>
            <a:pPr lvl="2"/>
            <a:r>
              <a:rPr lang="pt-BR" dirty="0"/>
              <a:t>S</a:t>
            </a:r>
            <a:r>
              <a:rPr lang="pt-BR" dirty="0" smtClean="0"/>
              <a:t>e </a:t>
            </a:r>
            <a:r>
              <a:rPr lang="pt-BR" dirty="0"/>
              <a:t>mostrou promissor e garantiu o interesse de diversos investidores-anjo e fundos de investimento  na proposta da empresa. Com marketing agressivo contra a burocracia dos velhos bancos, conquistou </a:t>
            </a:r>
            <a:r>
              <a:rPr lang="pt-BR" b="1" dirty="0"/>
              <a:t>3 milhões de clientes no Brasil</a:t>
            </a:r>
            <a:r>
              <a:rPr lang="pt-BR" dirty="0"/>
              <a:t>, número que só aumenta à cada dia.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8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2016 </a:t>
            </a:r>
            <a:r>
              <a:rPr lang="pt-BR" dirty="0"/>
              <a:t>- </a:t>
            </a:r>
            <a:r>
              <a:rPr lang="pt-BR" dirty="0" err="1" smtClean="0"/>
              <a:t>Nubank</a:t>
            </a:r>
            <a:r>
              <a:rPr lang="pt-BR" dirty="0" smtClean="0"/>
              <a:t> </a:t>
            </a:r>
            <a:r>
              <a:rPr lang="pt-BR" dirty="0" err="1" smtClean="0"/>
              <a:t>Rewards</a:t>
            </a:r>
            <a:endParaRPr lang="pt-BR" dirty="0" smtClean="0"/>
          </a:p>
          <a:p>
            <a:pPr lvl="1"/>
            <a:r>
              <a:rPr lang="pt-BR" dirty="0" smtClean="0"/>
              <a:t>sistema </a:t>
            </a:r>
            <a:r>
              <a:rPr lang="pt-BR" dirty="0"/>
              <a:t>próprio de pontos e recompensas para compras no cartão, que funciona independente do sistema da bandeira.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2017 – </a:t>
            </a:r>
            <a:r>
              <a:rPr lang="pt-BR" dirty="0" err="1" smtClean="0"/>
              <a:t>NuConta</a:t>
            </a:r>
            <a:endParaRPr lang="pt-BR" dirty="0"/>
          </a:p>
          <a:p>
            <a:pPr lvl="1"/>
            <a:r>
              <a:rPr lang="pt-BR" smtClean="0"/>
              <a:t>R</a:t>
            </a:r>
            <a:r>
              <a:rPr lang="pt-BR" smtClean="0"/>
              <a:t>egularizou-se </a:t>
            </a:r>
            <a:r>
              <a:rPr lang="pt-BR"/>
              <a:t>como </a:t>
            </a:r>
            <a:r>
              <a:rPr lang="pt-BR" b="1" u="sng" smtClean="0"/>
              <a:t>banco</a:t>
            </a:r>
            <a:r>
              <a:rPr lang="pt-BR" smtClean="0"/>
              <a:t>, </a:t>
            </a:r>
            <a:r>
              <a:rPr lang="pt-BR" dirty="0"/>
              <a:t>passando a oferecer parcialmente os serviços que um banco oferece, como uma opção de </a:t>
            </a:r>
            <a:r>
              <a:rPr lang="pt-BR" b="1" u="sng" dirty="0"/>
              <a:t>investimento</a:t>
            </a:r>
            <a:r>
              <a:rPr lang="pt-BR" dirty="0"/>
              <a:t> em títulos públicos, transferências ilimitadas, possibilidade de gerar e pagar boletos, entre outras funcionalidades. </a:t>
            </a:r>
          </a:p>
          <a:p>
            <a:endParaRPr lang="pt-BR" dirty="0"/>
          </a:p>
          <a:p>
            <a:r>
              <a:rPr lang="pt-BR" dirty="0"/>
              <a:t>Inovadora mercadologicamente e </a:t>
            </a:r>
            <a:r>
              <a:rPr lang="pt-BR" dirty="0" smtClean="0"/>
              <a:t>tecnologicamente.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</a:t>
            </a:r>
            <a:r>
              <a:rPr lang="pt-BR" b="1" dirty="0" smtClean="0"/>
              <a:t>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Adicionar </a:t>
            </a:r>
            <a:r>
              <a:rPr lang="pt-BR" dirty="0"/>
              <a:t>serviços comuns em bancos, porém até então inexistentes na </a:t>
            </a:r>
            <a:r>
              <a:rPr lang="pt-BR" dirty="0" err="1"/>
              <a:t>NuConta</a:t>
            </a:r>
            <a:r>
              <a:rPr lang="pt-BR" dirty="0"/>
              <a:t>. Tais serviços visam o aumento do lucro da instituição, bem como o aumento da base de usuários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F</a:t>
            </a:r>
            <a:r>
              <a:rPr lang="pt-BR" dirty="0" smtClean="0"/>
              <a:t>ortalecer </a:t>
            </a:r>
            <a:r>
              <a:rPr lang="pt-BR" dirty="0"/>
              <a:t>o branding da </a:t>
            </a:r>
            <a:r>
              <a:rPr lang="pt-BR" dirty="0" smtClean="0"/>
              <a:t>empresa (“pegada social”).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Investimento</a:t>
            </a:r>
            <a:r>
              <a:rPr lang="pt-BR" dirty="0"/>
              <a:t>: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R$50.000.000,00 </a:t>
            </a:r>
            <a:r>
              <a:rPr lang="pt-BR" dirty="0"/>
              <a:t>inicialmente, mas a necessidade pode aumentar após os devidos testes práticos ( previsto na metodologia </a:t>
            </a:r>
            <a:r>
              <a:rPr lang="pt-BR" dirty="0" err="1"/>
              <a:t>Lean</a:t>
            </a:r>
            <a:r>
              <a:rPr lang="pt-BR" dirty="0"/>
              <a:t>). 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6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Prazo e Carência para o Financiamento</a:t>
            </a:r>
          </a:p>
          <a:p>
            <a:r>
              <a:rPr lang="pt-BR" dirty="0"/>
              <a:t>Prazo total: 72  meses na previsão inicial</a:t>
            </a:r>
          </a:p>
          <a:p>
            <a:r>
              <a:rPr lang="pt-BR" dirty="0"/>
              <a:t>Prazo de carência: 60 meses,  incluída no prazo total</a:t>
            </a:r>
          </a:p>
          <a:p>
            <a:r>
              <a:rPr lang="pt-BR" dirty="0"/>
              <a:t>Data de início da implantação:</a:t>
            </a:r>
          </a:p>
          <a:p>
            <a:r>
              <a:rPr lang="pt-BR" dirty="0"/>
              <a:t>01/01/2019</a:t>
            </a:r>
          </a:p>
          <a:p>
            <a:r>
              <a:rPr lang="pt-BR" dirty="0"/>
              <a:t>Data de entrada em operação:</a:t>
            </a:r>
          </a:p>
          <a:p>
            <a:r>
              <a:rPr lang="pt-BR" dirty="0"/>
              <a:t>01/01/2020</a:t>
            </a:r>
          </a:p>
          <a:p>
            <a:r>
              <a:rPr lang="pt-BR" dirty="0"/>
              <a:t>Prazo de Execução do Projeto: 12 meses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0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Empréstimos e serviços tradicionais, já disponibilizados por outros bancos, através da </a:t>
            </a:r>
            <a:r>
              <a:rPr lang="pt-BR" dirty="0" err="1" smtClean="0"/>
              <a:t>NuConta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NuSocial</a:t>
            </a:r>
            <a:r>
              <a:rPr lang="pt-BR" dirty="0" smtClean="0"/>
              <a:t> - Empréstimos entre usuários.</a:t>
            </a:r>
          </a:p>
          <a:p>
            <a:pPr lvl="1"/>
            <a:r>
              <a:rPr lang="pt-BR" dirty="0" smtClean="0"/>
              <a:t>Nova forma de movimentar o capital.</a:t>
            </a:r>
          </a:p>
          <a:p>
            <a:endParaRPr lang="pt-BR" dirty="0"/>
          </a:p>
          <a:p>
            <a:r>
              <a:rPr lang="pt-BR" dirty="0" err="1"/>
              <a:t>Block</a:t>
            </a:r>
            <a:r>
              <a:rPr lang="pt-BR" dirty="0"/>
              <a:t> Chain – Validação distribuída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60713" y="1566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5737051" cy="5903342"/>
          </a:xfrm>
        </p:spPr>
      </p:pic>
    </p:spTree>
    <p:extLst>
      <p:ext uri="{BB962C8B-B14F-4D97-AF65-F5344CB8AC3E}">
        <p14:creationId xmlns:p14="http://schemas.microsoft.com/office/powerpoint/2010/main" val="20862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743109" cy="462428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8640"/>
            <a:ext cx="2407746" cy="20286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3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361</Words>
  <Application>Microsoft Office PowerPoint</Application>
  <PresentationFormat>Apresentação na tela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Novos Serviços Nubank</vt:lpstr>
      <vt:lpstr>Empresa</vt:lpstr>
      <vt:lpstr>Histórico</vt:lpstr>
      <vt:lpstr>Serviços</vt:lpstr>
      <vt:lpstr>Projeto</vt:lpstr>
      <vt:lpstr>Projeto</vt:lpstr>
      <vt:lpstr>Novos Serviços</vt:lpstr>
      <vt:lpstr>Custos</vt:lpstr>
      <vt:lpstr>Custos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Serviços Nubank</dc:title>
  <dc:creator>PET BCI UFSCar</dc:creator>
  <cp:lastModifiedBy>PET BCI UFSCar</cp:lastModifiedBy>
  <cp:revision>9</cp:revision>
  <dcterms:created xsi:type="dcterms:W3CDTF">2018-07-13T21:31:13Z</dcterms:created>
  <dcterms:modified xsi:type="dcterms:W3CDTF">2018-07-13T22:59:57Z</dcterms:modified>
</cp:coreProperties>
</file>