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7FF15F-8471-4B66-A39F-71C3ACF43D3E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FF15F-8471-4B66-A39F-71C3ACF43D3E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FF15F-8471-4B66-A39F-71C3ACF43D3E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FF15F-8471-4B66-A39F-71C3ACF43D3E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FF15F-8471-4B66-A39F-71C3ACF43D3E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FF15F-8471-4B66-A39F-71C3ACF43D3E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FF15F-8471-4B66-A39F-71C3ACF43D3E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FF15F-8471-4B66-A39F-71C3ACF43D3E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FF15F-8471-4B66-A39F-71C3ACF43D3E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37FF15F-8471-4B66-A39F-71C3ACF43D3E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7FF15F-8471-4B66-A39F-71C3ACF43D3E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37FF15F-8471-4B66-A39F-71C3ACF43D3E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9QbYZh1YX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 aos Sistemas de Informação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Dr. Valter Camargo</a:t>
            </a:r>
          </a:p>
          <a:p>
            <a:endParaRPr lang="pt-BR" dirty="0" smtClean="0"/>
          </a:p>
          <a:p>
            <a:r>
              <a:rPr lang="pt-BR" smtClean="0"/>
              <a:t>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possível classificação para os processos são:</a:t>
            </a:r>
          </a:p>
          <a:p>
            <a:pPr lvl="1"/>
            <a:r>
              <a:rPr lang="pt-BR" dirty="0" smtClean="0"/>
              <a:t>Dirigido a planos (burocrático)</a:t>
            </a:r>
          </a:p>
          <a:p>
            <a:pPr lvl="2"/>
            <a:r>
              <a:rPr lang="pt-BR" dirty="0" smtClean="0"/>
              <a:t>Especificado completamente  antecipadamente</a:t>
            </a:r>
          </a:p>
          <a:p>
            <a:pPr lvl="1"/>
            <a:r>
              <a:rPr lang="pt-BR" dirty="0" smtClean="0"/>
              <a:t>Ágil</a:t>
            </a:r>
          </a:p>
          <a:p>
            <a:pPr lvl="2"/>
            <a:r>
              <a:rPr lang="pt-BR" dirty="0" smtClean="0"/>
              <a:t>Adaptado à medida do progresso do desenvolvimento</a:t>
            </a:r>
          </a:p>
          <a:p>
            <a:pPr lvl="1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Processos de Software = Paradigmas de processo = framework de processo</a:t>
            </a:r>
          </a:p>
          <a:p>
            <a:r>
              <a:rPr lang="pt-BR" dirty="0" smtClean="0"/>
              <a:t>Diferença entre modelo de processo e processo</a:t>
            </a:r>
          </a:p>
          <a:p>
            <a:pPr lvl="1"/>
            <a:r>
              <a:rPr lang="pt-BR" dirty="0" smtClean="0"/>
              <a:t>Um modelo pode mostrar a sequencia das atividades, mas não os papéis das pessoas envolvidas</a:t>
            </a:r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Cascata</a:t>
            </a:r>
          </a:p>
          <a:p>
            <a:pPr lvl="1"/>
            <a:r>
              <a:rPr lang="pt-BR" dirty="0" smtClean="0"/>
              <a:t>Incremental</a:t>
            </a:r>
          </a:p>
          <a:p>
            <a:pPr lvl="1"/>
            <a:r>
              <a:rPr lang="pt-BR" dirty="0" smtClean="0"/>
              <a:t>Orientado a reuso</a:t>
            </a:r>
          </a:p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de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 noGrp="1"/>
          </p:cNvGrpSpPr>
          <p:nvPr>
            <p:ph idx="1"/>
          </p:nvPr>
        </p:nvGrpSpPr>
        <p:grpSpPr bwMode="auto">
          <a:xfrm>
            <a:off x="914400" y="1752600"/>
            <a:ext cx="7772400" cy="4572000"/>
            <a:chOff x="912" y="1296"/>
            <a:chExt cx="4176" cy="2496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912" y="1296"/>
              <a:ext cx="1167" cy="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pt-BR" sz="20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Engenharia de Sistemas</a:t>
              </a:r>
              <a:endParaRPr lang="pt-BR" sz="1800" b="0">
                <a:solidFill>
                  <a:srgbClr val="800000"/>
                </a:solidFill>
                <a:latin typeface="Arial Narrow" pitchFamily="34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10" y="1643"/>
              <a:ext cx="1167" cy="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pt-BR" sz="20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Análise  de Requisitos </a:t>
              </a:r>
              <a:endParaRPr lang="pt-BR" sz="1800" b="0">
                <a:solidFill>
                  <a:srgbClr val="800000"/>
                </a:solidFill>
                <a:latin typeface="Arial Narrow" pitchFamily="34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447" y="1989"/>
              <a:ext cx="1167" cy="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pt-BR" sz="20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Projeto  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2877" y="2336"/>
              <a:ext cx="1167" cy="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pt-BR" sz="20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Codificação 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3368" y="2683"/>
              <a:ext cx="1167" cy="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pt-BR" sz="20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Testes </a:t>
              </a: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3921" y="2960"/>
              <a:ext cx="1167" cy="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pt-BR" sz="20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Manutenção</a:t>
              </a:r>
              <a:r>
                <a:rPr lang="pt-BR" sz="18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 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079" y="1504"/>
              <a:ext cx="30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877" y="1781"/>
              <a:ext cx="1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614" y="2128"/>
              <a:ext cx="1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044" y="2475"/>
              <a:ext cx="1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535" y="2821"/>
              <a:ext cx="24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386" y="1504"/>
              <a:ext cx="0" cy="1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061" y="1781"/>
              <a:ext cx="0" cy="2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798" y="2128"/>
              <a:ext cx="0" cy="2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228" y="2475"/>
              <a:ext cx="0" cy="2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781" y="2821"/>
              <a:ext cx="0" cy="1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474" y="3584"/>
              <a:ext cx="0" cy="2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342" y="3792"/>
              <a:ext cx="31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342" y="1920"/>
              <a:ext cx="0" cy="18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140" y="2267"/>
              <a:ext cx="0" cy="15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754" y="2613"/>
              <a:ext cx="0" cy="117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3184" y="2960"/>
              <a:ext cx="0" cy="8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3676" y="3307"/>
              <a:ext cx="0" cy="4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Processo Cascata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Principais características</a:t>
            </a:r>
          </a:p>
          <a:p>
            <a:pPr lvl="1"/>
            <a:r>
              <a:rPr lang="pt-BR" dirty="0" smtClean="0"/>
              <a:t>O estágio seguinte não deve ser iniciado até que a fase anterior esteja terminada</a:t>
            </a:r>
          </a:p>
          <a:p>
            <a:pPr lvl="1"/>
            <a:r>
              <a:rPr lang="pt-BR" dirty="0" smtClean="0"/>
              <a:t>Pode existir iterações, mas dentro de cada fase</a:t>
            </a:r>
          </a:p>
          <a:p>
            <a:pPr lvl="1"/>
            <a:r>
              <a:rPr lang="pt-BR" dirty="0" smtClean="0"/>
              <a:t>Gerentes conseguem monitorar o  progresso</a:t>
            </a:r>
          </a:p>
          <a:p>
            <a:pPr lvl="1"/>
            <a:r>
              <a:rPr lang="pt-BR" dirty="0" smtClean="0"/>
              <a:t>Maior problema é divisão inflexível do projeto em estágios distintos. Compromissos devem ser assumidos em um estágio inicial, dificultando alteração nos requisitos no meio do processo</a:t>
            </a:r>
          </a:p>
          <a:p>
            <a:pPr lvl="1"/>
            <a:r>
              <a:rPr lang="pt-BR" dirty="0" smtClean="0"/>
              <a:t>Deve ser usado apenas quando os requisitos estão bem estabelecidos</a:t>
            </a:r>
          </a:p>
          <a:p>
            <a:pPr lvl="1"/>
            <a:r>
              <a:rPr lang="pt-BR" dirty="0" smtClean="0"/>
              <a:t>Clientes tem dificuldade de acompanhar o </a:t>
            </a:r>
            <a:r>
              <a:rPr lang="pt-BR" dirty="0" err="1" smtClean="0"/>
              <a:t>desenvolvimetno</a:t>
            </a:r>
            <a:r>
              <a:rPr lang="pt-BR" dirty="0" smtClean="0"/>
              <a:t> por meio de documentos de projeto</a:t>
            </a:r>
          </a:p>
          <a:p>
            <a:pPr lvl="1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Processo Cascata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Principais características</a:t>
            </a:r>
          </a:p>
          <a:p>
            <a:pPr lvl="1"/>
            <a:r>
              <a:rPr lang="pt-BR" dirty="0" smtClean="0"/>
              <a:t>Desenvolve-se uma versão inicial e evolui-se ela por meio de n outras versões </a:t>
            </a:r>
          </a:p>
          <a:p>
            <a:pPr lvl="1"/>
            <a:r>
              <a:rPr lang="pt-BR" dirty="0" smtClean="0"/>
              <a:t>Parte fundamental das abordagens ágeis</a:t>
            </a:r>
          </a:p>
          <a:p>
            <a:pPr lvl="1"/>
            <a:r>
              <a:rPr lang="pt-BR" dirty="0" smtClean="0"/>
              <a:t>É melhor que cascata para a maior parte de sistemas de negócios e e-commerce</a:t>
            </a:r>
          </a:p>
          <a:p>
            <a:pPr lvl="1"/>
            <a:r>
              <a:rPr lang="pt-BR" dirty="0" smtClean="0"/>
              <a:t>É mais barato fazer mudanças durante o desenvolvimento</a:t>
            </a:r>
          </a:p>
          <a:p>
            <a:pPr lvl="1"/>
            <a:r>
              <a:rPr lang="pt-BR" dirty="0" smtClean="0"/>
              <a:t>Atualmente é a abordagem mais usada</a:t>
            </a:r>
          </a:p>
          <a:p>
            <a:pPr lvl="1"/>
            <a:r>
              <a:rPr lang="pt-BR" dirty="0" smtClean="0"/>
              <a:t>O progresso não é muito visível</a:t>
            </a:r>
          </a:p>
          <a:p>
            <a:pPr lvl="1"/>
            <a:r>
              <a:rPr lang="pt-BR" dirty="0" smtClean="0"/>
              <a:t>A arquitetura do sistema tende a se degradar com a adição de novos incrementos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 refatoração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de Processo Incremental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</a:p>
          <a:p>
            <a:pPr lvl="1"/>
            <a:r>
              <a:rPr lang="pt-BR" dirty="0" smtClean="0"/>
              <a:t>Componentes</a:t>
            </a:r>
          </a:p>
          <a:p>
            <a:pPr lvl="2"/>
            <a:r>
              <a:rPr lang="pt-BR" dirty="0" smtClean="0"/>
              <a:t>Exemplos: Web </a:t>
            </a:r>
            <a:r>
              <a:rPr lang="pt-BR" dirty="0" err="1" smtClean="0"/>
              <a:t>services</a:t>
            </a:r>
            <a:endParaRPr lang="pt-BR" dirty="0" smtClean="0"/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Frameworks</a:t>
            </a:r>
          </a:p>
          <a:p>
            <a:pPr lvl="1"/>
            <a:r>
              <a:rPr lang="pt-BR" dirty="0" smtClean="0"/>
              <a:t>Linhas de produto de software</a:t>
            </a:r>
          </a:p>
          <a:p>
            <a:r>
              <a:rPr lang="pt-BR" dirty="0" smtClean="0"/>
              <a:t>Reduz custos e riscos</a:t>
            </a:r>
          </a:p>
          <a:p>
            <a:r>
              <a:rPr lang="pt-BR" dirty="0" smtClean="0"/>
              <a:t>Evolução do sistema deve ser mais bem controlada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de Processo Orientado a </a:t>
            </a:r>
            <a:r>
              <a:rPr lang="pt-BR" dirty="0" err="1" smtClean="0"/>
              <a:t>Reúso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Atividades de um Processo de software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Engenharia de Requisitos</a:t>
            </a:r>
          </a:p>
          <a:p>
            <a:r>
              <a:rPr lang="pt-BR" dirty="0" smtClean="0"/>
              <a:t>Projeto e Implementação</a:t>
            </a:r>
          </a:p>
          <a:p>
            <a:r>
              <a:rPr lang="pt-BR" dirty="0" smtClean="0"/>
              <a:t>Validação</a:t>
            </a:r>
          </a:p>
          <a:p>
            <a:r>
              <a:rPr lang="pt-BR" dirty="0" smtClean="0"/>
              <a:t>Evolução/Manutenção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são </a:t>
            </a:r>
            <a:r>
              <a:rPr lang="pt-BR" b="1" dirty="0" smtClean="0"/>
              <a:t>requisitos</a:t>
            </a:r>
            <a:r>
              <a:rPr lang="pt-BR" dirty="0" smtClean="0"/>
              <a:t> ?</a:t>
            </a:r>
          </a:p>
          <a:p>
            <a:r>
              <a:rPr lang="pt-BR" dirty="0" smtClean="0"/>
              <a:t>São geralmente apresentados em dois ou mais níveis de detalhes</a:t>
            </a:r>
          </a:p>
          <a:p>
            <a:r>
              <a:rPr lang="pt-BR" dirty="0" smtClean="0"/>
              <a:t>Quatro atividades principais</a:t>
            </a:r>
          </a:p>
          <a:p>
            <a:pPr lvl="1"/>
            <a:r>
              <a:rPr lang="pt-BR" dirty="0" smtClean="0"/>
              <a:t>Estudo de viabilidade</a:t>
            </a:r>
          </a:p>
          <a:p>
            <a:pPr lvl="1"/>
            <a:r>
              <a:rPr lang="pt-BR" dirty="0" err="1" smtClean="0"/>
              <a:t>Elicitação</a:t>
            </a:r>
            <a:r>
              <a:rPr lang="pt-BR" dirty="0" smtClean="0"/>
              <a:t> e análise dos requisitos </a:t>
            </a:r>
            <a:r>
              <a:rPr lang="pt-BR" dirty="0" smtClean="0">
                <a:sym typeface="Wingdings" pitchFamily="2" charset="2"/>
              </a:rPr>
              <a:t> protótipos</a:t>
            </a:r>
          </a:p>
          <a:p>
            <a:pPr lvl="1"/>
            <a:r>
              <a:rPr lang="pt-BR" dirty="0" smtClean="0"/>
              <a:t>Especificação dos requisitos</a:t>
            </a:r>
          </a:p>
          <a:p>
            <a:pPr lvl="1"/>
            <a:r>
              <a:rPr lang="pt-BR" dirty="0" smtClean="0"/>
              <a:t>Validação dos requisitos</a:t>
            </a:r>
          </a:p>
          <a:p>
            <a:r>
              <a:rPr lang="pt-BR" dirty="0" smtClean="0"/>
              <a:t>Novos requisitos emergem durante o processo</a:t>
            </a:r>
          </a:p>
          <a:p>
            <a:pPr lvl="1"/>
            <a:endParaRPr lang="pt-BR" dirty="0" smtClean="0"/>
          </a:p>
          <a:p>
            <a:pPr lvl="1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Requisitos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projeto é uma descrição da estrutura do software a ser implementado</a:t>
            </a:r>
          </a:p>
          <a:p>
            <a:pPr lvl="1"/>
            <a:r>
              <a:rPr lang="pt-BR" dirty="0" smtClean="0"/>
              <a:t>Podem ser Diagramas UML e  modelos relacionais de BD</a:t>
            </a:r>
          </a:p>
          <a:p>
            <a:pPr lvl="1"/>
            <a:r>
              <a:rPr lang="pt-BR" dirty="0" smtClean="0"/>
              <a:t>Diagramas arquiteturais – especificação das interfaces entre os componentes</a:t>
            </a:r>
          </a:p>
          <a:p>
            <a:pPr lvl="1"/>
            <a:r>
              <a:rPr lang="pt-BR" dirty="0" smtClean="0"/>
              <a:t>Projeto de interface</a:t>
            </a:r>
          </a:p>
          <a:p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e Implementação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que serve esta disciplina ?</a:t>
            </a:r>
          </a:p>
          <a:p>
            <a:r>
              <a:rPr lang="pt-BR" dirty="0" smtClean="0"/>
              <a:t>O que vou aprender ? </a:t>
            </a:r>
          </a:p>
          <a:p>
            <a:r>
              <a:rPr lang="pt-BR" dirty="0" smtClean="0"/>
              <a:t>Onde ela se enquadra no universo da CC ?</a:t>
            </a:r>
          </a:p>
          <a:p>
            <a:r>
              <a:rPr lang="pt-BR" dirty="0" smtClean="0"/>
              <a:t>Qual será a dinâmica desta disciplina ?</a:t>
            </a:r>
          </a:p>
          <a:p>
            <a:r>
              <a:rPr lang="pt-BR" dirty="0" smtClean="0"/>
              <a:t>Como serei avaliado ?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da Disciplina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VV &amp; T (Verificação, Validação e Teste)</a:t>
            </a:r>
          </a:p>
          <a:p>
            <a:r>
              <a:rPr lang="pt-BR" dirty="0" smtClean="0"/>
              <a:t>Tipos de teste</a:t>
            </a:r>
          </a:p>
          <a:p>
            <a:pPr lvl="1"/>
            <a:r>
              <a:rPr lang="pt-BR" dirty="0" smtClean="0"/>
              <a:t>Unitários</a:t>
            </a:r>
          </a:p>
          <a:p>
            <a:pPr lvl="1"/>
            <a:r>
              <a:rPr lang="pt-BR" dirty="0" smtClean="0"/>
              <a:t>De aceitação</a:t>
            </a:r>
          </a:p>
          <a:p>
            <a:pPr lvl="1"/>
            <a:r>
              <a:rPr lang="pt-BR" dirty="0" smtClean="0"/>
              <a:t>De sistema</a:t>
            </a:r>
          </a:p>
          <a:p>
            <a:pPr lvl="1"/>
            <a:r>
              <a:rPr lang="pt-BR" dirty="0" smtClean="0"/>
              <a:t>Etc...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Flexibilidade</a:t>
            </a:r>
          </a:p>
          <a:p>
            <a:r>
              <a:rPr lang="pt-BR" dirty="0" smtClean="0"/>
              <a:t>A divisão entre desenvolvimento e manutenção está cada vez menos evidente</a:t>
            </a:r>
          </a:p>
          <a:p>
            <a:r>
              <a:rPr lang="pt-BR" dirty="0" smtClean="0"/>
              <a:t>Mudança é inevitável </a:t>
            </a:r>
            <a:r>
              <a:rPr lang="pt-BR" dirty="0" smtClean="0">
                <a:sym typeface="Wingdings" pitchFamily="2" charset="2"/>
              </a:rPr>
              <a:t> requisitos novos aparecem e os atuais se modificam</a:t>
            </a:r>
          </a:p>
          <a:p>
            <a:r>
              <a:rPr lang="pt-BR" dirty="0" smtClean="0">
                <a:sym typeface="Wingdings" pitchFamily="2" charset="2"/>
              </a:rPr>
              <a:t>Duas abordagens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Prevenção de mudanças: apresentar protótipos para refinar os requisitos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Tolerância a mudanças  incrementos</a:t>
            </a:r>
          </a:p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de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processo híbrido, inclui elementos de todos os modelos de processo genéricos</a:t>
            </a:r>
          </a:p>
          <a:p>
            <a:r>
              <a:rPr lang="pt-BR" dirty="0" smtClean="0"/>
              <a:t>O RUP é descrito em três perspectivas</a:t>
            </a:r>
          </a:p>
          <a:p>
            <a:pPr lvl="1"/>
            <a:r>
              <a:rPr lang="pt-BR" dirty="0" smtClean="0"/>
              <a:t>Dinâmica – mostra as fases ao longo do tempo</a:t>
            </a:r>
          </a:p>
          <a:p>
            <a:pPr lvl="1"/>
            <a:r>
              <a:rPr lang="pt-BR" dirty="0" smtClean="0"/>
              <a:t>Estática – mostra as atividades realizadas</a:t>
            </a:r>
          </a:p>
          <a:p>
            <a:pPr lvl="1"/>
            <a:r>
              <a:rPr lang="pt-BR" dirty="0" smtClean="0"/>
              <a:t>Prática – sugere boas práticas</a:t>
            </a:r>
          </a:p>
          <a:p>
            <a:r>
              <a:rPr lang="pt-BR" dirty="0" smtClean="0"/>
              <a:t>Fases:</a:t>
            </a:r>
          </a:p>
          <a:p>
            <a:pPr lvl="1"/>
            <a:r>
              <a:rPr lang="pt-BR" dirty="0" smtClean="0"/>
              <a:t>Concepção, elaboração, construção e transição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RUP – </a:t>
            </a:r>
            <a:r>
              <a:rPr lang="pt-BR" dirty="0" err="1" smtClean="0"/>
              <a:t>Rational</a:t>
            </a:r>
            <a:r>
              <a:rPr lang="pt-BR" dirty="0" smtClean="0"/>
              <a:t> </a:t>
            </a:r>
            <a:r>
              <a:rPr lang="pt-BR" dirty="0" err="1" smtClean="0"/>
              <a:t>Unified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RUP – </a:t>
            </a:r>
            <a:r>
              <a:rPr lang="pt-BR" dirty="0" err="1" smtClean="0"/>
              <a:t>Rational</a:t>
            </a:r>
            <a:r>
              <a:rPr lang="pt-BR" dirty="0" smtClean="0"/>
              <a:t> </a:t>
            </a:r>
            <a:r>
              <a:rPr lang="pt-BR" dirty="0" err="1" smtClean="0"/>
              <a:t>Unified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8062913" cy="4867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Princípios ágeis: </a:t>
            </a:r>
            <a:r>
              <a:rPr lang="pt-BR" dirty="0" smtClean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www.youtube.com/watch?v=Z9QbYZh1YXY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vídeos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software hoje está em todos lugares</a:t>
            </a:r>
          </a:p>
          <a:p>
            <a:pPr lvl="1"/>
            <a:r>
              <a:rPr lang="pt-BR" dirty="0" smtClean="0"/>
              <a:t>Sistemas embarcados</a:t>
            </a:r>
          </a:p>
          <a:p>
            <a:pPr lvl="1"/>
            <a:r>
              <a:rPr lang="pt-BR" dirty="0" smtClean="0"/>
              <a:t>Sistemas de informação</a:t>
            </a:r>
          </a:p>
          <a:p>
            <a:pPr lvl="1"/>
            <a:r>
              <a:rPr lang="pt-BR" dirty="0" smtClean="0"/>
              <a:t>Web</a:t>
            </a:r>
          </a:p>
          <a:p>
            <a:pPr lvl="1"/>
            <a:r>
              <a:rPr lang="pt-BR" dirty="0" smtClean="0"/>
              <a:t>Sistemas de controle industriais</a:t>
            </a:r>
          </a:p>
          <a:p>
            <a:pPr lvl="1"/>
            <a:r>
              <a:rPr lang="pt-BR" dirty="0" smtClean="0"/>
              <a:t>Sistemas financeiros</a:t>
            </a:r>
          </a:p>
          <a:p>
            <a:pPr lvl="1"/>
            <a:r>
              <a:rPr lang="pt-BR" dirty="0" smtClean="0"/>
              <a:t>Bancos</a:t>
            </a:r>
          </a:p>
          <a:p>
            <a:r>
              <a:rPr lang="pt-BR" dirty="0" smtClean="0"/>
              <a:t>Sistemas podem ser</a:t>
            </a:r>
          </a:p>
          <a:p>
            <a:pPr lvl="1"/>
            <a:r>
              <a:rPr lang="pt-BR" dirty="0" smtClean="0"/>
              <a:t>Distribuídos</a:t>
            </a:r>
          </a:p>
          <a:p>
            <a:pPr lvl="1"/>
            <a:r>
              <a:rPr lang="pt-BR" dirty="0" smtClean="0"/>
              <a:t>De tempo real</a:t>
            </a:r>
          </a:p>
          <a:p>
            <a:pPr lvl="1"/>
            <a:r>
              <a:rPr lang="pt-BR" dirty="0" smtClean="0"/>
              <a:t>Baseados em BD</a:t>
            </a:r>
          </a:p>
          <a:p>
            <a:pPr lvl="1"/>
            <a:r>
              <a:rPr lang="pt-BR" dirty="0" smtClean="0"/>
              <a:t>Paralelos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 engenharia de software ?</a:t>
            </a:r>
          </a:p>
          <a:p>
            <a:endParaRPr lang="pt-BR" dirty="0" smtClean="0"/>
          </a:p>
          <a:p>
            <a:r>
              <a:rPr lang="pt-BR" dirty="0" smtClean="0"/>
              <a:t>Engenharia de software é um conjunto de técnicas/métodos/ferramentas e qualquer coisa que auxilie no desenvolvimento, manutenção, teste e gerenciamento do software de boa qualidade</a:t>
            </a:r>
          </a:p>
          <a:p>
            <a:pPr lvl="1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Qualidade depende do ponto de vista</a:t>
            </a:r>
          </a:p>
          <a:p>
            <a:r>
              <a:rPr lang="pt-BR" dirty="0" smtClean="0"/>
              <a:t>Para a maior parte do software, o maior custo se concentra em alterá-lo depois que ele está em operação</a:t>
            </a:r>
          </a:p>
          <a:p>
            <a:r>
              <a:rPr lang="pt-BR" dirty="0" smtClean="0"/>
              <a:t>Processo de Software ou Processo de Desenvolvimento de Software</a:t>
            </a:r>
          </a:p>
          <a:p>
            <a:pPr lvl="1"/>
            <a:r>
              <a:rPr lang="pt-BR" dirty="0" smtClean="0"/>
              <a:t>Especificação</a:t>
            </a:r>
          </a:p>
          <a:p>
            <a:pPr lvl="1"/>
            <a:r>
              <a:rPr lang="pt-BR" dirty="0" smtClean="0"/>
              <a:t>Desenvolvimento</a:t>
            </a:r>
          </a:p>
          <a:p>
            <a:pPr lvl="1"/>
            <a:r>
              <a:rPr lang="pt-BR" dirty="0" smtClean="0"/>
              <a:t>Validação</a:t>
            </a:r>
          </a:p>
          <a:p>
            <a:pPr lvl="1"/>
            <a:r>
              <a:rPr lang="pt-BR" dirty="0" smtClean="0"/>
              <a:t>Evolução</a:t>
            </a:r>
          </a:p>
          <a:p>
            <a:endParaRPr lang="pt-BR" dirty="0" smtClean="0"/>
          </a:p>
          <a:p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 lvl="1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Três aspectos que afetam vários tipos de softwares:</a:t>
            </a:r>
          </a:p>
          <a:p>
            <a:pPr lvl="1"/>
            <a:r>
              <a:rPr lang="pt-BR" dirty="0" smtClean="0"/>
              <a:t>Heterogeneidade: </a:t>
            </a:r>
          </a:p>
          <a:p>
            <a:pPr lvl="2"/>
            <a:r>
              <a:rPr lang="pt-BR" dirty="0" smtClean="0"/>
              <a:t>atualmente sistemas devem operar em redes que possuem diferentes tipos de computadores e dispositivos móveis</a:t>
            </a:r>
          </a:p>
          <a:p>
            <a:pPr lvl="2"/>
            <a:r>
              <a:rPr lang="pt-BR" dirty="0" smtClean="0"/>
              <a:t>Integração de sistemas legados com novos</a:t>
            </a:r>
          </a:p>
          <a:p>
            <a:pPr lvl="1"/>
            <a:r>
              <a:rPr lang="pt-BR" dirty="0" smtClean="0"/>
              <a:t>Mudança de negócio e social</a:t>
            </a:r>
          </a:p>
          <a:p>
            <a:pPr lvl="2"/>
            <a:r>
              <a:rPr lang="pt-BR" dirty="0" smtClean="0"/>
              <a:t>Deve ser possível desenvolver novo software e alterar os existentes rapidamente</a:t>
            </a:r>
          </a:p>
          <a:p>
            <a:pPr lvl="1"/>
            <a:r>
              <a:rPr lang="pt-BR" dirty="0" smtClean="0"/>
              <a:t>Segurança e confiança</a:t>
            </a:r>
          </a:p>
          <a:p>
            <a:pPr lvl="2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Como determinar quais técnicas e métodos são os mais adequados ?</a:t>
            </a:r>
          </a:p>
          <a:p>
            <a:pPr lvl="1"/>
            <a:r>
              <a:rPr lang="pt-BR" dirty="0" smtClean="0"/>
              <a:t>Aplicações </a:t>
            </a:r>
            <a:r>
              <a:rPr lang="pt-BR" dirty="0" err="1" smtClean="0"/>
              <a:t>Stand-Alone</a:t>
            </a:r>
            <a:endParaRPr lang="pt-BR" dirty="0" smtClean="0"/>
          </a:p>
          <a:p>
            <a:pPr lvl="1"/>
            <a:r>
              <a:rPr lang="pt-BR" dirty="0" smtClean="0"/>
              <a:t>Aplicações interativas baseadas em transações</a:t>
            </a:r>
          </a:p>
          <a:p>
            <a:pPr lvl="2"/>
            <a:r>
              <a:rPr lang="pt-BR" dirty="0" smtClean="0"/>
              <a:t>Aplicações Web,  sistemas baseados em nuvem, 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r>
              <a:rPr lang="pt-BR" dirty="0" smtClean="0"/>
              <a:t>Sistemas embarcados ou embutidos</a:t>
            </a:r>
          </a:p>
          <a:p>
            <a:pPr lvl="1"/>
            <a:r>
              <a:rPr lang="pt-BR" dirty="0" smtClean="0"/>
              <a:t>Sistemas de processamento de lotes</a:t>
            </a:r>
          </a:p>
          <a:p>
            <a:pPr lvl="2"/>
            <a:r>
              <a:rPr lang="pt-BR" dirty="0" smtClean="0"/>
              <a:t>Sistemas periódicos de cobrança telefônica, sistemas de pagamento de salários,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r>
              <a:rPr lang="pt-BR" dirty="0" smtClean="0"/>
              <a:t>Sistemas de entretenimento</a:t>
            </a:r>
          </a:p>
          <a:p>
            <a:pPr lvl="1"/>
            <a:r>
              <a:rPr lang="pt-BR" dirty="0" smtClean="0"/>
              <a:t>Sistemas para modelagem e simulação</a:t>
            </a:r>
          </a:p>
          <a:p>
            <a:pPr lvl="1"/>
            <a:r>
              <a:rPr lang="pt-BR" dirty="0" smtClean="0"/>
              <a:t>Sistemas de sistemas (system </a:t>
            </a:r>
            <a:r>
              <a:rPr lang="pt-BR" dirty="0" err="1" smtClean="0"/>
              <a:t>of</a:t>
            </a:r>
            <a:r>
              <a:rPr lang="pt-BR" dirty="0" smtClean="0"/>
              <a:t> systems)</a:t>
            </a:r>
          </a:p>
          <a:p>
            <a:pPr lvl="1"/>
            <a:r>
              <a:rPr lang="pt-BR" dirty="0" smtClean="0"/>
              <a:t>Sistemas na nuvem</a:t>
            </a:r>
          </a:p>
          <a:p>
            <a:pPr lvl="1"/>
            <a:r>
              <a:rPr lang="pt-BR" dirty="0" smtClean="0"/>
              <a:t>Ferramentas de desenvolvimento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Modelos de Processo de Software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Fonte principal – </a:t>
            </a:r>
            <a:r>
              <a:rPr lang="pt-BR" dirty="0" err="1" smtClean="0"/>
              <a:t>cap</a:t>
            </a:r>
            <a:r>
              <a:rPr lang="pt-BR" dirty="0" smtClean="0"/>
              <a:t> 2 do </a:t>
            </a:r>
            <a:r>
              <a:rPr lang="pt-BR" dirty="0" err="1" smtClean="0"/>
              <a:t>Sommerville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que é ?</a:t>
            </a:r>
          </a:p>
          <a:p>
            <a:r>
              <a:rPr lang="pt-BR" dirty="0" smtClean="0"/>
              <a:t>Todos eles envolvem quatro atividades fundamentais</a:t>
            </a:r>
          </a:p>
          <a:p>
            <a:pPr lvl="1"/>
            <a:r>
              <a:rPr lang="pt-BR" dirty="0" smtClean="0"/>
              <a:t>Especificação</a:t>
            </a:r>
          </a:p>
          <a:p>
            <a:pPr lvl="1"/>
            <a:r>
              <a:rPr lang="pt-BR" dirty="0" smtClean="0"/>
              <a:t>Projeto e implementação</a:t>
            </a:r>
          </a:p>
          <a:p>
            <a:pPr lvl="1"/>
            <a:r>
              <a:rPr lang="pt-BR" dirty="0" smtClean="0"/>
              <a:t>Validação</a:t>
            </a:r>
          </a:p>
          <a:p>
            <a:pPr lvl="1"/>
            <a:r>
              <a:rPr lang="pt-BR" dirty="0" smtClean="0"/>
              <a:t>Evolução (manutenção)</a:t>
            </a:r>
          </a:p>
          <a:p>
            <a:r>
              <a:rPr lang="pt-BR" dirty="0" smtClean="0"/>
              <a:t>Todo processo inclui</a:t>
            </a:r>
          </a:p>
          <a:p>
            <a:pPr lvl="1"/>
            <a:r>
              <a:rPr lang="pt-BR" dirty="0" smtClean="0"/>
              <a:t>Produto</a:t>
            </a:r>
          </a:p>
          <a:p>
            <a:pPr lvl="1"/>
            <a:r>
              <a:rPr lang="pt-BR" dirty="0" smtClean="0"/>
              <a:t>Papéis</a:t>
            </a:r>
          </a:p>
          <a:p>
            <a:pPr lvl="1"/>
            <a:r>
              <a:rPr lang="pt-BR" dirty="0" smtClean="0"/>
              <a:t>Pré e pós-condições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2191</TotalTime>
  <Words>819</Words>
  <Application>Microsoft Office PowerPoint</Application>
  <PresentationFormat>Apresentação na tela (4:3)</PresentationFormat>
  <Paragraphs>164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Concurso</vt:lpstr>
      <vt:lpstr>Introdução aos Sistemas de Informação</vt:lpstr>
      <vt:lpstr>Apresentação da Disciplina</vt:lpstr>
      <vt:lpstr>Introdução</vt:lpstr>
      <vt:lpstr>Introdução</vt:lpstr>
      <vt:lpstr>Introdução</vt:lpstr>
      <vt:lpstr>Introdução</vt:lpstr>
      <vt:lpstr>Introdução</vt:lpstr>
      <vt:lpstr>Modelos de Processo de Software</vt:lpstr>
      <vt:lpstr>Processo de Software</vt:lpstr>
      <vt:lpstr>Processo de Software</vt:lpstr>
      <vt:lpstr>Processos de Software</vt:lpstr>
      <vt:lpstr>Modelo de Processo Cascata</vt:lpstr>
      <vt:lpstr>Modelo de Processo Cascata</vt:lpstr>
      <vt:lpstr>Modelo de Processo Incremental</vt:lpstr>
      <vt:lpstr>Modelo de Processo Orientado a Reúso</vt:lpstr>
      <vt:lpstr>Atividades de um Processo de software</vt:lpstr>
      <vt:lpstr>Atividades</vt:lpstr>
      <vt:lpstr>Engenharia de Requisitos</vt:lpstr>
      <vt:lpstr>Projeto e Implementação</vt:lpstr>
      <vt:lpstr>Validação</vt:lpstr>
      <vt:lpstr>Evolução de Software</vt:lpstr>
      <vt:lpstr>RUP – Rational Unified Process</vt:lpstr>
      <vt:lpstr>RUP – Rational Unified Process</vt:lpstr>
      <vt:lpstr>vídeos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Valter</dc:creator>
  <cp:lastModifiedBy>Valter</cp:lastModifiedBy>
  <cp:revision>179</cp:revision>
  <dcterms:created xsi:type="dcterms:W3CDTF">2012-09-30T21:21:15Z</dcterms:created>
  <dcterms:modified xsi:type="dcterms:W3CDTF">2017-04-04T02:02:03Z</dcterms:modified>
</cp:coreProperties>
</file>