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6"/>
  </p:notesMasterIdLst>
  <p:handoutMasterIdLst>
    <p:handoutMasterId r:id="rId47"/>
  </p:handoutMasterIdLst>
  <p:sldIdLst>
    <p:sldId id="256" r:id="rId2"/>
    <p:sldId id="276" r:id="rId3"/>
    <p:sldId id="351" r:id="rId4"/>
    <p:sldId id="352" r:id="rId5"/>
    <p:sldId id="354" r:id="rId6"/>
    <p:sldId id="355" r:id="rId7"/>
    <p:sldId id="357" r:id="rId8"/>
    <p:sldId id="359" r:id="rId9"/>
    <p:sldId id="361" r:id="rId10"/>
    <p:sldId id="362" r:id="rId11"/>
    <p:sldId id="363" r:id="rId12"/>
    <p:sldId id="364" r:id="rId13"/>
    <p:sldId id="366" r:id="rId14"/>
    <p:sldId id="375" r:id="rId15"/>
    <p:sldId id="431" r:id="rId16"/>
    <p:sldId id="377" r:id="rId17"/>
    <p:sldId id="381" r:id="rId18"/>
    <p:sldId id="379" r:id="rId19"/>
    <p:sldId id="380" r:id="rId20"/>
    <p:sldId id="382" r:id="rId21"/>
    <p:sldId id="384" r:id="rId22"/>
    <p:sldId id="385" r:id="rId23"/>
    <p:sldId id="387" r:id="rId24"/>
    <p:sldId id="388" r:id="rId25"/>
    <p:sldId id="390" r:id="rId26"/>
    <p:sldId id="394" r:id="rId27"/>
    <p:sldId id="395" r:id="rId28"/>
    <p:sldId id="396" r:id="rId29"/>
    <p:sldId id="398" r:id="rId30"/>
    <p:sldId id="407" r:id="rId31"/>
    <p:sldId id="408" r:id="rId32"/>
    <p:sldId id="409" r:id="rId33"/>
    <p:sldId id="410" r:id="rId34"/>
    <p:sldId id="412" r:id="rId35"/>
    <p:sldId id="411" r:id="rId36"/>
    <p:sldId id="413" r:id="rId37"/>
    <p:sldId id="414" r:id="rId38"/>
    <p:sldId id="415" r:id="rId39"/>
    <p:sldId id="418" r:id="rId40"/>
    <p:sldId id="419" r:id="rId41"/>
    <p:sldId id="420" r:id="rId42"/>
    <p:sldId id="430" r:id="rId43"/>
    <p:sldId id="433" r:id="rId44"/>
    <p:sldId id="432" r:id="rId45"/>
  </p:sldIdLst>
  <p:sldSz cx="9144000" cy="6858000" type="screen4x3"/>
  <p:notesSz cx="7315200" cy="96012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5" autoAdjust="0"/>
    <p:restoredTop sz="94660" autoAdjust="0"/>
  </p:normalViewPr>
  <p:slideViewPr>
    <p:cSldViewPr snapToObjects="1">
      <p:cViewPr varScale="1">
        <p:scale>
          <a:sx n="88" d="100"/>
          <a:sy n="88" d="100"/>
        </p:scale>
        <p:origin x="-144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 smtClean="0"/>
            </a:lvl1pPr>
          </a:lstStyle>
          <a:p>
            <a:pPr>
              <a:defRPr/>
            </a:pPr>
            <a:fld id="{F13E72A6-F1CE-9A44-92E1-BCD7317752E8}" type="datetime1">
              <a:rPr lang="en-US"/>
              <a:pPr>
                <a:defRPr/>
              </a:pPr>
              <a:t>8/22/2016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 smtClean="0"/>
            </a:lvl1pPr>
          </a:lstStyle>
          <a:p>
            <a:pPr>
              <a:defRPr/>
            </a:pPr>
            <a:fld id="{03440264-03AB-7A44-911E-26A2AEFC15F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126742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 smtClean="0"/>
            </a:lvl1pPr>
          </a:lstStyle>
          <a:p>
            <a:pPr>
              <a:defRPr/>
            </a:pPr>
            <a:fld id="{EB352ED9-E653-9A47-B7A3-C5AB53D5C0B6}" type="datetime1">
              <a:rPr lang="en-US"/>
              <a:pPr>
                <a:defRPr/>
              </a:pPr>
              <a:t>8/22/2016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 smtClean="0"/>
            </a:lvl1pPr>
          </a:lstStyle>
          <a:p>
            <a:pPr>
              <a:defRPr/>
            </a:pPr>
            <a:fld id="{460DBBD1-181E-744E-89E7-45F0EE4D912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359353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6CDEEB-0315-E64A-962D-B94AA3A20008}" type="datetime1">
              <a:rPr lang="en-US" smtClean="0"/>
              <a:pPr>
                <a:defRPr/>
              </a:pPr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4 Requirements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887004-E5E5-6642-9C91-F2E102A03E8F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260568-3727-E744-9DC3-F092D60BBC91}" type="datetime1">
              <a:rPr lang="en-US" smtClean="0"/>
              <a:pPr>
                <a:defRPr/>
              </a:pPr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4 Requirements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C17DF0-9E2E-E045-840A-782E3E137E64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04E52A-2476-1340-A5C3-5A2D80BAD226}" type="datetime1">
              <a:rPr lang="en-US" smtClean="0"/>
              <a:pPr>
                <a:defRPr/>
              </a:pPr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4 Requirements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7F83E1-178D-8C43-BF4A-AE3EB8F3FFD3}" type="datetime1">
              <a:rPr lang="en-US" smtClean="0"/>
              <a:pPr>
                <a:defRPr/>
              </a:pPr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4 Requirements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BA459C-C1F9-AB4D-8E61-68C53B56A064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3490DA-C9DF-CB45-8664-ABF7A824EA6C}" type="datetime1">
              <a:rPr lang="en-US" smtClean="0"/>
              <a:pPr>
                <a:defRPr/>
              </a:pPr>
              <a:t>8/22/2016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4 Requirements engineering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FB4A4D-A64F-7740-9E0E-188E9BA474F0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C695B-01A5-4C45-BEA1-8984F49CB2EF}" type="datetime1">
              <a:rPr lang="en-US" smtClean="0"/>
              <a:pPr>
                <a:defRPr/>
              </a:pPr>
              <a:t>8/22/2016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4 Requirements engineering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AA6009-9928-FF4C-9FC0-9A5BA7AB80BB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13090-8E42-D147-A70A-C9AE1F079D69}" type="datetime1">
              <a:rPr lang="en-US" smtClean="0"/>
              <a:pPr>
                <a:defRPr/>
              </a:pPr>
              <a:t>8/22/2016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4 Requirements engineering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CDB1BE-A08E-2A4A-80F9-ED5208CC2745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5D02FA-23E5-9145-8D5A-9638243413AD}" type="datetime1">
              <a:rPr lang="en-US" smtClean="0"/>
              <a:pPr>
                <a:defRPr/>
              </a:pPr>
              <a:t>8/22/2016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4 Requirements engineering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A09BA1-70B4-4A48-A4C4-6DB291E465CB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2FC95B-596E-0D40-A740-F50075B914A9}" type="datetime1">
              <a:rPr lang="en-US" smtClean="0"/>
              <a:pPr>
                <a:defRPr/>
              </a:pPr>
              <a:t>8/22/2016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4 Requirements engineering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8FB37-48D1-0F43-9835-C4ADFC9E29C1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00769-F39E-4A4D-A4CE-92D09FFFECC9}" type="datetime1">
              <a:rPr lang="en-US" smtClean="0"/>
              <a:pPr>
                <a:defRPr/>
              </a:pPr>
              <a:t>8/22/2016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4 Requirements engineering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B5C7A3-6224-2444-BEEE-16F152F7EB8A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dirty="0"/>
          </a:p>
        </p:txBody>
      </p:sp>
      <p:pic>
        <p:nvPicPr>
          <p:cNvPr id="8" name="Picture 2" descr="C:\Users\unassan\Desktop\ANDRESSA\SOMMERVILLE\CW\Template_MESTRE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36512" y="-27384"/>
            <a:ext cx="9180512" cy="6885384"/>
          </a:xfrm>
          <a:prstGeom prst="rect">
            <a:avLst/>
          </a:prstGeom>
          <a:noFill/>
        </p:spPr>
      </p:pic>
      <p:sp>
        <p:nvSpPr>
          <p:cNvPr id="10" name="Rectangle 8"/>
          <p:cNvSpPr>
            <a:spLocks noGrp="1" noChangeArrowheads="1"/>
          </p:cNvSpPr>
          <p:nvPr userDrawn="1"/>
        </p:nvSpPr>
        <p:spPr bwMode="auto">
          <a:xfrm>
            <a:off x="251520" y="6453336"/>
            <a:ext cx="3214710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 smtClean="0"/>
              <a:t>slide </a:t>
            </a:r>
            <a:fld id="{4FA60421-03D3-4659-A04A-6C3A1065A232}" type="slidenum">
              <a:rPr lang="pt-BR" sz="1200" baseline="0" smtClean="0"/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lang="pt-BR" sz="1200" baseline="0" dirty="0" smtClean="0"/>
          </a:p>
          <a:p>
            <a:pPr algn="l"/>
            <a:endParaRPr lang="pt-BR" sz="1200" baseline="0" dirty="0"/>
          </a:p>
        </p:txBody>
      </p:sp>
      <p:sp>
        <p:nvSpPr>
          <p:cNvPr id="11" name="Rectangle 8"/>
          <p:cNvSpPr>
            <a:spLocks noGrp="1" noChangeArrowheads="1"/>
          </p:cNvSpPr>
          <p:nvPr userDrawn="1"/>
        </p:nvSpPr>
        <p:spPr bwMode="auto">
          <a:xfrm>
            <a:off x="4927671" y="6453336"/>
            <a:ext cx="3964809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1200" baseline="0" dirty="0"/>
              <a:t>© </a:t>
            </a:r>
            <a:r>
              <a:rPr lang="pt-BR" sz="1200" baseline="0" dirty="0" smtClean="0"/>
              <a:t>2011 </a:t>
            </a:r>
            <a:r>
              <a:rPr lang="pt-BR" sz="1200" baseline="0" dirty="0"/>
              <a:t>Pearson </a:t>
            </a:r>
            <a:r>
              <a:rPr lang="pt-BR" sz="1200" baseline="0" dirty="0" err="1"/>
              <a:t>Prentice</a:t>
            </a:r>
            <a:r>
              <a:rPr lang="pt-BR" sz="1200" baseline="0" dirty="0"/>
              <a:t> Hall. </a:t>
            </a:r>
            <a:r>
              <a:rPr lang="pt-BR" sz="1200" baseline="0" dirty="0" smtClean="0"/>
              <a:t>Todos os direitos reservados.</a:t>
            </a:r>
            <a:endParaRPr lang="pt-BR" sz="1200" baseline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unassan\Desktop\ANDRESSA\SOMMERVILLE\CW\Template_Sommervil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-27384"/>
            <a:ext cx="9180512" cy="6885385"/>
          </a:xfrm>
          <a:prstGeom prst="rect">
            <a:avLst/>
          </a:prstGeom>
          <a:noFill/>
        </p:spPr>
      </p:pic>
      <p:sp>
        <p:nvSpPr>
          <p:cNvPr id="15362" name="Title 1"/>
          <p:cNvSpPr>
            <a:spLocks noGrp="1"/>
          </p:cNvSpPr>
          <p:nvPr>
            <p:ph type="ctrTitle"/>
          </p:nvPr>
        </p:nvSpPr>
        <p:spPr>
          <a:xfrm>
            <a:off x="179512" y="2247007"/>
            <a:ext cx="7772400" cy="1470025"/>
          </a:xfrm>
        </p:spPr>
        <p:txBody>
          <a:bodyPr/>
          <a:lstStyle/>
          <a:p>
            <a:pPr eaLnBrk="1" hangingPunct="1"/>
            <a:r>
              <a:rPr lang="pt-BR" sz="3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Capítulo 4</a:t>
            </a:r>
            <a:br>
              <a:rPr lang="pt-BR" sz="3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</a:br>
            <a:r>
              <a:rPr lang="pt-BR" sz="3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pt-BR" sz="3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</a:br>
            <a:r>
              <a:rPr lang="pt-BR" sz="32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Elicitação</a:t>
            </a:r>
            <a:r>
              <a:rPr lang="pt-BR" sz="320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/Levantamento </a:t>
            </a:r>
            <a:r>
              <a:rPr lang="pt-BR" sz="3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pt-BR" sz="3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</a:br>
            <a:r>
              <a:rPr lang="pt-BR" sz="3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de Requisitos</a:t>
            </a:r>
          </a:p>
        </p:txBody>
      </p:sp>
      <p:sp>
        <p:nvSpPr>
          <p:cNvPr id="7" name="Rectangle 8"/>
          <p:cNvSpPr>
            <a:spLocks noGrp="1" noChangeArrowheads="1"/>
          </p:cNvSpPr>
          <p:nvPr/>
        </p:nvSpPr>
        <p:spPr bwMode="auto">
          <a:xfrm>
            <a:off x="4927671" y="6453336"/>
            <a:ext cx="3964809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1200" baseline="0" dirty="0"/>
              <a:t>© </a:t>
            </a:r>
            <a:r>
              <a:rPr lang="pt-BR" sz="1200" baseline="0" dirty="0" smtClean="0"/>
              <a:t>2011 </a:t>
            </a:r>
            <a:r>
              <a:rPr lang="pt-BR" sz="1200" baseline="0" dirty="0"/>
              <a:t>Pearson </a:t>
            </a:r>
            <a:r>
              <a:rPr lang="pt-BR" sz="1200" baseline="0" dirty="0" err="1"/>
              <a:t>Prentice</a:t>
            </a:r>
            <a:r>
              <a:rPr lang="pt-BR" sz="1200" baseline="0" dirty="0"/>
              <a:t> Hall. </a:t>
            </a:r>
            <a:r>
              <a:rPr lang="pt-BR" sz="1200" baseline="0" dirty="0" smtClean="0"/>
              <a:t>Todos os direitos reservados.</a:t>
            </a:r>
            <a:endParaRPr lang="pt-BR" sz="1200" baseline="0" dirty="0"/>
          </a:p>
        </p:txBody>
      </p:sp>
      <p:sp>
        <p:nvSpPr>
          <p:cNvPr id="8" name="Rectangle 8"/>
          <p:cNvSpPr>
            <a:spLocks noGrp="1" noChangeArrowheads="1"/>
          </p:cNvSpPr>
          <p:nvPr/>
        </p:nvSpPr>
        <p:spPr bwMode="auto">
          <a:xfrm>
            <a:off x="251520" y="6455046"/>
            <a:ext cx="3214710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 smtClean="0"/>
              <a:t>slide </a:t>
            </a:r>
            <a:fld id="{4FA60421-03D3-4659-A04A-6C3A1065A232}" type="slidenum">
              <a:rPr lang="pt-BR" sz="1200" baseline="0" smtClean="0"/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lang="pt-BR" sz="1200" baseline="0" dirty="0" smtClean="0"/>
          </a:p>
          <a:p>
            <a:pPr algn="l"/>
            <a:endParaRPr lang="pt-BR" sz="1200" baseline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293232" cy="1143000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Requisitos Não-funcionais</a:t>
            </a: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430" y="1581770"/>
            <a:ext cx="8802058" cy="5087590"/>
          </a:xfrm>
        </p:spPr>
        <p:txBody>
          <a:bodyPr/>
          <a:lstStyle/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Esses  requisitos definem </a:t>
            </a:r>
            <a:r>
              <a:rPr lang="pt-B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restrições </a:t>
            </a:r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do sistema </a:t>
            </a:r>
            <a:r>
              <a:rPr lang="pt-B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 até do processo de desenvolvimento: </a:t>
            </a:r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confiabilidade, </a:t>
            </a:r>
            <a:r>
              <a:rPr lang="pt-B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disponibilidade, desempenho, segurança e </a:t>
            </a:r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ocupação de área. </a:t>
            </a:r>
            <a:endParaRPr lang="pt-B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endParaRPr lang="pt-B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Os </a:t>
            </a:r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requisitos não-funcionais podem ser mais críticos do que os requisitos funcionais. Se esses não forem atendidos, o sistema pode ser inútil.</a:t>
            </a: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endParaRPr lang="pt-B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endParaRPr lang="en-GB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060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293232" cy="1143000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Tipos de requisitos não funcionais </a:t>
            </a: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4555" y="1694284"/>
            <a:ext cx="7541861" cy="4254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2132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293232" cy="1143000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Implementação de requisitos não </a:t>
            </a:r>
            <a:r>
              <a:rPr lang="pt-B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pt-B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</a:br>
            <a:r>
              <a:rPr lang="pt-B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funcionais </a:t>
            </a: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430" y="1653778"/>
            <a:ext cx="8802058" cy="5087590"/>
          </a:xfrm>
        </p:spPr>
        <p:txBody>
          <a:bodyPr/>
          <a:lstStyle/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Requisitos não-funcionais </a:t>
            </a:r>
            <a:r>
              <a:rPr lang="pt-BR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podem afetar a arquitetura geral de um sistema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, em vez de componentes individuais.</a:t>
            </a:r>
          </a:p>
          <a:p>
            <a:pPr marL="799200" algn="just">
              <a:spcAft>
                <a:spcPts val="0"/>
              </a:spcAft>
              <a:buFont typeface="Wingdings" pitchFamily="2" charset="2"/>
              <a:buChar char="ü"/>
            </a:pPr>
            <a:endParaRPr lang="pt-BR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799200" algn="just">
              <a:spcAft>
                <a:spcPts val="0"/>
              </a:spcAft>
              <a:buFont typeface="Wingdings" pitchFamily="2" charset="2"/>
              <a:buChar char="ü"/>
            </a:pP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Por 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exemplo, para assegurar que os requisitos de desempenho sejam cumpridos, você pode ter que </a:t>
            </a: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projetar o sistema de forma a 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minimizar a comunicação entre os componentes</a:t>
            </a: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  </a:t>
            </a: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</a:t>
            </a:r>
            <a:endParaRPr lang="pt-BR" sz="20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endParaRPr lang="pt-BR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Um 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único requisito não-funcional, como um requisito de </a:t>
            </a: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segurança, 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pode gerar uma série de requisitos funcionais relacionados que definem os serviços do sistema que são necessários.</a:t>
            </a: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endParaRPr lang="pt-BR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endParaRPr lang="pt-BR" sz="20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endParaRPr lang="en-GB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447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293232" cy="1143000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Exemplos de requisitos não funcionais </a:t>
            </a:r>
            <a:r>
              <a:rPr lang="pt-B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pt-B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</a:br>
            <a:r>
              <a:rPr lang="pt-B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no </a:t>
            </a:r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MHC-PMS </a:t>
            </a: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35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4078" y="2204864"/>
            <a:ext cx="9178078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50408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293232" cy="1143000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 documento de requisitos de software</a:t>
            </a: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430" y="1797794"/>
            <a:ext cx="8802058" cy="5087590"/>
          </a:xfrm>
        </p:spPr>
        <p:txBody>
          <a:bodyPr/>
          <a:lstStyle/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 documento de requisitos de software é a declaração oficial do que é </a:t>
            </a: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esperado dos desenvolvedores 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do sistema.</a:t>
            </a: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endParaRPr lang="pt-BR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Deve 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incluir </a:t>
            </a: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tanto uma 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definição de </a:t>
            </a:r>
            <a:r>
              <a:rPr lang="pt-BR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requisitos do usuário </a:t>
            </a: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quanto uma 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especificação de </a:t>
            </a:r>
            <a:r>
              <a:rPr lang="pt-BR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requisitos do sistema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endParaRPr lang="pt-BR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NÃO 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é um documento de projeto. Na medida do possível, deve definir O QUE  o sistema deve fazer ao invés de COMO deve fazê-lo.</a:t>
            </a: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313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293232" cy="1143000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Usuários de um documento de requisitos</a:t>
            </a: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38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62063" y="1739230"/>
            <a:ext cx="6619875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2858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293232" cy="1143000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Usuários de um documento de requisitos</a:t>
            </a: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37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4111" y="1596387"/>
            <a:ext cx="5902225" cy="4568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3794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6512" y="116632"/>
            <a:ext cx="7293232" cy="1143000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 estrutura de um documento de requisitos</a:t>
            </a: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39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8064896" cy="4361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6570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6512" y="116632"/>
            <a:ext cx="7293232" cy="1143000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 estrutura de um documento de requisitos</a:t>
            </a: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40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3" y="1693542"/>
            <a:ext cx="8136904" cy="511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3" y="2132856"/>
            <a:ext cx="8136904" cy="3870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50640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430" y="1268760"/>
            <a:ext cx="8802058" cy="5087590"/>
          </a:xfrm>
        </p:spPr>
        <p:txBody>
          <a:bodyPr/>
          <a:lstStyle/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 processo de escrever  os requisitos de usuário e de sistema em um documento de requisitos.</a:t>
            </a: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endParaRPr lang="pt-BR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Os 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requisitos precisam ser compreensíveis para usuários finais e clientes que não têm  formação técnica.</a:t>
            </a: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endParaRPr lang="pt-BR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r>
              <a:rPr lang="pt-BR" sz="2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Requisitos </a:t>
            </a:r>
            <a:r>
              <a:rPr lang="pt-BR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de sistema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são  mais detalhados e podem incluir informações mais técnicas.</a:t>
            </a: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endParaRPr lang="pt-BR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Os 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requisitos podem ser parte de um contrato para o desenvolvimento do sistema.</a:t>
            </a:r>
          </a:p>
          <a:p>
            <a:pPr marL="799200" algn="just">
              <a:spcAft>
                <a:spcPts val="0"/>
              </a:spcAft>
              <a:buFont typeface="Wingdings" pitchFamily="2" charset="2"/>
              <a:buChar char="ü"/>
            </a:pPr>
            <a:endParaRPr lang="pt-BR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799200" algn="just">
              <a:spcAft>
                <a:spcPts val="0"/>
              </a:spcAft>
              <a:buFont typeface="Wingdings" pitchFamily="2" charset="2"/>
              <a:buChar char="ü"/>
            </a:pP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Portanto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, é importante que esses sejam tão completos quanto possível.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293232" cy="1143000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Especificação de requisitos</a:t>
            </a: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097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293232" cy="1143000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Tópicos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abordados</a:t>
            </a: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430" y="1268760"/>
            <a:ext cx="8802058" cy="5087590"/>
          </a:xfrm>
        </p:spPr>
        <p:txBody>
          <a:bodyPr/>
          <a:lstStyle/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Requisitos 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funcionais e não funcionais</a:t>
            </a: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endParaRPr lang="pt-BR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 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documento de requisitos de software</a:t>
            </a: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endParaRPr lang="pt-BR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Especificação 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de requisitos</a:t>
            </a: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endParaRPr lang="pt-BR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Processos 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de engenharia de requisitos</a:t>
            </a: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endParaRPr lang="pt-BR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lvl="1" algn="just">
              <a:spcAft>
                <a:spcPts val="0"/>
              </a:spcAft>
              <a:buFont typeface="Arial" pitchFamily="34" charset="0"/>
              <a:buChar char="•"/>
            </a:pPr>
            <a:r>
              <a:rPr lang="pt-BR" sz="16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Elicitação</a:t>
            </a:r>
            <a:r>
              <a:rPr lang="pt-BR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t-BR" sz="1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 </a:t>
            </a:r>
            <a:r>
              <a:rPr lang="pt-BR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análise de requisitos</a:t>
            </a:r>
            <a:endParaRPr lang="pt-BR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endParaRPr lang="pt-BR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lvl="1" algn="just">
              <a:spcAft>
                <a:spcPts val="0"/>
              </a:spcAft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Validação de requisitos</a:t>
            </a: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endParaRPr lang="pt-BR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endParaRPr lang="pt-BR" sz="20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endParaRPr lang="en-GB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293232" cy="1143000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Formas de escrever uma especificação </a:t>
            </a:r>
            <a:r>
              <a:rPr lang="pt-B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pt-B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</a:br>
            <a:r>
              <a:rPr lang="pt-B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de </a:t>
            </a:r>
            <a:r>
              <a:rPr lang="pt-B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“requisitos </a:t>
            </a:r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de </a:t>
            </a:r>
            <a:r>
              <a:rPr lang="pt-B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sistema”</a:t>
            </a: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41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8280920" cy="4206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3135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430" y="1988840"/>
            <a:ext cx="8802058" cy="5087590"/>
          </a:xfrm>
        </p:spPr>
        <p:txBody>
          <a:bodyPr/>
          <a:lstStyle/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Os requisitos são escritos como sentenças em linguagem natural complementadas por diagramas e tabelas.</a:t>
            </a: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endParaRPr lang="pt-BR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Isso 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significa que os requisitos podem ser entendidos pelos usuários e pelos clientes.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293232" cy="1143000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Especificação em linguagem natural</a:t>
            </a: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480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430" y="1509762"/>
            <a:ext cx="8802058" cy="5087590"/>
          </a:xfrm>
        </p:spPr>
        <p:txBody>
          <a:bodyPr/>
          <a:lstStyle/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Inventar um formato padrão e usá-lo para todos os requisitos.</a:t>
            </a: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endParaRPr lang="pt-BR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Usar 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 linguagem de uma forma </a:t>
            </a:r>
            <a:r>
              <a:rPr lang="pt-BR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consistente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 </a:t>
            </a:r>
            <a:endParaRPr lang="pt-BR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endParaRPr lang="pt-BR" sz="20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Usar 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‘deve’ para requisitos obrigatórios e ‘pode’ para os requisitos desejáveis.</a:t>
            </a: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endParaRPr lang="pt-BR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Usar 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 realce de texto para identificar as partes fundamentais do requisito.</a:t>
            </a: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endParaRPr lang="pt-BR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Evitar 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 uso de jargões de computador.</a:t>
            </a: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endParaRPr lang="pt-BR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Incluir 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uma </a:t>
            </a: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justificativa 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(lógica) de por que um requisito é necessário.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293232" cy="1143000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Diretrizes para escrever requisitos</a:t>
            </a: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382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293232" cy="1143000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Exemplo de requisitos para o sistema </a:t>
            </a:r>
            <a:r>
              <a:rPr lang="pt-B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pt-B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</a:br>
            <a:r>
              <a:rPr lang="pt-B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de </a:t>
            </a:r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software de bomba de insulina</a:t>
            </a: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42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76474"/>
            <a:ext cx="8532440" cy="2520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54082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430" y="2085826"/>
            <a:ext cx="8802058" cy="5087590"/>
          </a:xfrm>
        </p:spPr>
        <p:txBody>
          <a:bodyPr/>
          <a:lstStyle/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Uma abordagem para escrever requisitos em que a liberdade do escritor de requisitos é limitada e os requisitos são escritos de uma maneira padrão.</a:t>
            </a: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endParaRPr lang="pt-BR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endParaRPr lang="pt-BR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Isso 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funciona bem para alguns tipos de requisitos, por exemplo, requisitos para o sistema embutido de controle, mas às vezes é demasiado rígido para escrever os requisitos de sistema de negócios.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293232" cy="1143000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Especificações estruturadas</a:t>
            </a: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620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293232" cy="1143000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Uma especificação estruturada de um </a:t>
            </a:r>
            <a:r>
              <a:rPr lang="pt-B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pt-B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</a:br>
            <a:r>
              <a:rPr lang="pt-B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requisito </a:t>
            </a:r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para uma bomba de insulina</a:t>
            </a: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43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799"/>
            <a:ext cx="8610086" cy="446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4689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430" y="1268760"/>
            <a:ext cx="8802058" cy="5087590"/>
          </a:xfrm>
        </p:spPr>
        <p:txBody>
          <a:bodyPr/>
          <a:lstStyle/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Os processos usados para a engenharia de requisitos variam muito, dependendo do domínio da aplicação, das pessoas envolvidas e da organização que desenvolve os requisitos.</a:t>
            </a: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endParaRPr lang="pt-BR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No 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entanto, existe uma série de atividades genéricas comuns a todos os processos</a:t>
            </a:r>
          </a:p>
          <a:p>
            <a:pPr marL="799200" algn="just">
              <a:spcAft>
                <a:spcPts val="0"/>
              </a:spcAft>
              <a:buFont typeface="Wingdings" pitchFamily="2" charset="2"/>
              <a:buChar char="ü"/>
            </a:pPr>
            <a:r>
              <a:rPr lang="pt-BR" sz="20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Elicitação</a:t>
            </a: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de requisitos;</a:t>
            </a:r>
          </a:p>
          <a:p>
            <a:pPr marL="799200" algn="just">
              <a:spcAft>
                <a:spcPts val="0"/>
              </a:spcAft>
              <a:buFont typeface="Wingdings" pitchFamily="2" charset="2"/>
              <a:buChar char="ü"/>
            </a:pP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Análise 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de requisitos;</a:t>
            </a:r>
          </a:p>
          <a:p>
            <a:pPr marL="799200" algn="just">
              <a:spcAft>
                <a:spcPts val="0"/>
              </a:spcAft>
              <a:buFont typeface="Wingdings" pitchFamily="2" charset="2"/>
              <a:buChar char="ü"/>
            </a:pP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Validação 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de requisitos;</a:t>
            </a:r>
          </a:p>
          <a:p>
            <a:pPr marL="799200" algn="just">
              <a:spcAft>
                <a:spcPts val="0"/>
              </a:spcAft>
              <a:buFont typeface="Wingdings" pitchFamily="2" charset="2"/>
              <a:buChar char="ü"/>
            </a:pP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Gerenciamento 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de requisitos.</a:t>
            </a: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endParaRPr lang="pt-BR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Na 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prática, engenharia de requisitos é uma atividade iterativa em que estes processos são intercalados.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293232" cy="1143000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Processos de engenharia de requisitos</a:t>
            </a: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774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293232" cy="1143000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Uma visão em espiral do processo de </a:t>
            </a:r>
            <a:r>
              <a:rPr lang="pt-B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pt-B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</a:br>
            <a:r>
              <a:rPr lang="pt-B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engenharia </a:t>
            </a:r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de requisitos</a:t>
            </a: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45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373604"/>
            <a:ext cx="6480720" cy="4935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6353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430" y="1628800"/>
            <a:ext cx="8802058" cy="5087590"/>
          </a:xfrm>
        </p:spPr>
        <p:txBody>
          <a:bodyPr/>
          <a:lstStyle/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Às vezes chamada de </a:t>
            </a:r>
            <a:r>
              <a:rPr lang="pt-BR" sz="20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elicitação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ou descoberta de requisitos.</a:t>
            </a: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endParaRPr lang="pt-BR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Envolve 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técnicos trabalhando com os clientes para levantar dados  sobre o domínio da aplicação, os serviços que o sistema deve fornecer e as restrições operacionais do sistema.</a:t>
            </a: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endParaRPr lang="pt-BR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Pode 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envolver usuários finais, gerentes, engenheiros envolvidos na manutenção, especialistas de domínio, sindicatos, etc. </a:t>
            </a: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Esses 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são chamados </a:t>
            </a:r>
            <a:r>
              <a:rPr lang="pt-BR" sz="2000" b="1" i="1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stakeholders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293232" cy="1143000"/>
          </a:xfrm>
        </p:spPr>
        <p:txBody>
          <a:bodyPr/>
          <a:lstStyle/>
          <a:p>
            <a:r>
              <a:rPr lang="pt-BR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Elicitação</a:t>
            </a:r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e análise de requisitos</a:t>
            </a: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764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430" y="1268760"/>
            <a:ext cx="8802058" cy="5087590"/>
          </a:xfrm>
        </p:spPr>
        <p:txBody>
          <a:bodyPr/>
          <a:lstStyle/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Engenheiros de software trabalham com </a:t>
            </a: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os </a:t>
            </a:r>
            <a:r>
              <a:rPr lang="pt-BR" sz="2000" i="1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stakeholders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do sistema para descobrir sobre o domínio da aplicação, os serviços que o sistema deve fornecer, o desempenho do sistema necessários, restrições de hardware, outros sistemas, etc.</a:t>
            </a: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endParaRPr lang="pt-BR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Estágios 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incluem:</a:t>
            </a:r>
          </a:p>
          <a:p>
            <a:pPr marL="799200" algn="just">
              <a:spcAft>
                <a:spcPts val="0"/>
              </a:spcAft>
              <a:buFont typeface="Wingdings" pitchFamily="2" charset="2"/>
              <a:buChar char="ü"/>
            </a:pP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Descoberta 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de requisitos,</a:t>
            </a:r>
          </a:p>
          <a:p>
            <a:pPr marL="799200" algn="just">
              <a:spcAft>
                <a:spcPts val="0"/>
              </a:spcAft>
              <a:buFont typeface="Wingdings" pitchFamily="2" charset="2"/>
              <a:buChar char="ü"/>
            </a:pPr>
            <a:endParaRPr lang="pt-BR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799200" algn="just">
              <a:spcAft>
                <a:spcPts val="0"/>
              </a:spcAft>
              <a:buFont typeface="Wingdings" pitchFamily="2" charset="2"/>
              <a:buChar char="ü"/>
            </a:pP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Classificação 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 organização de requisitos,</a:t>
            </a:r>
          </a:p>
          <a:p>
            <a:pPr marL="799200" algn="just">
              <a:spcAft>
                <a:spcPts val="0"/>
              </a:spcAft>
              <a:buFont typeface="Wingdings" pitchFamily="2" charset="2"/>
              <a:buChar char="ü"/>
            </a:pPr>
            <a:endParaRPr lang="pt-BR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799200" algn="just">
              <a:spcAft>
                <a:spcPts val="0"/>
              </a:spcAft>
              <a:buFont typeface="Wingdings" pitchFamily="2" charset="2"/>
              <a:buChar char="ü"/>
            </a:pP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Priorização 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 negociação de requisitos,</a:t>
            </a:r>
          </a:p>
          <a:p>
            <a:pPr marL="799200" algn="just">
              <a:spcAft>
                <a:spcPts val="0"/>
              </a:spcAft>
              <a:buFont typeface="Wingdings" pitchFamily="2" charset="2"/>
              <a:buChar char="ü"/>
            </a:pPr>
            <a:endParaRPr lang="pt-BR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799200" algn="just">
              <a:spcAft>
                <a:spcPts val="0"/>
              </a:spcAft>
              <a:buFont typeface="Wingdings" pitchFamily="2" charset="2"/>
              <a:buChar char="ü"/>
            </a:pP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Especificação 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de requisitos.</a:t>
            </a:r>
          </a:p>
          <a:p>
            <a:pPr marL="799200" algn="just">
              <a:spcAft>
                <a:spcPts val="0"/>
              </a:spcAft>
              <a:buFont typeface="Wingdings" pitchFamily="2" charset="2"/>
              <a:buChar char="ü"/>
            </a:pPr>
            <a:endParaRPr lang="pt-BR" sz="20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293232" cy="1143000"/>
          </a:xfrm>
        </p:spPr>
        <p:txBody>
          <a:bodyPr/>
          <a:lstStyle/>
          <a:p>
            <a:r>
              <a:rPr lang="pt-BR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Elicitação</a:t>
            </a:r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e análise de requisitos</a:t>
            </a: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495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293232" cy="114300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Engenharia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requisitos</a:t>
            </a: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430" y="2013818"/>
            <a:ext cx="8802058" cy="5087590"/>
          </a:xfrm>
        </p:spPr>
        <p:txBody>
          <a:bodyPr/>
          <a:lstStyle/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 processo de estabelecer os </a:t>
            </a:r>
            <a:r>
              <a:rPr lang="pt-BR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serviços</a:t>
            </a:r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que o  cliente necessita do sistema e as restrições sob as quais ele opera e é desenvolvido.</a:t>
            </a:r>
          </a:p>
          <a:p>
            <a:pPr marL="0" indent="0" algn="just">
              <a:spcAft>
                <a:spcPts val="0"/>
              </a:spcAft>
              <a:buNone/>
            </a:pPr>
            <a:endParaRPr lang="pt-B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0" indent="0" algn="just">
              <a:spcAft>
                <a:spcPts val="0"/>
              </a:spcAft>
              <a:buNone/>
            </a:pPr>
            <a:endParaRPr lang="pt-B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Requisitos são:</a:t>
            </a:r>
          </a:p>
          <a:p>
            <a:pPr lvl="1" algn="just">
              <a:spcAft>
                <a:spcPts val="0"/>
              </a:spcAft>
              <a:buFont typeface="Arial" pitchFamily="34" charset="0"/>
              <a:buChar char="•"/>
            </a:pPr>
            <a:r>
              <a:rPr lang="pt-BR" sz="18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descrições</a:t>
            </a:r>
            <a:r>
              <a:rPr lang="pt-BR" sz="1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t-BR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dos serviços do sistema e </a:t>
            </a:r>
            <a:endParaRPr lang="pt-BR" sz="18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lvl="1" algn="just">
              <a:spcAft>
                <a:spcPts val="0"/>
              </a:spcAft>
              <a:buFont typeface="Arial" pitchFamily="34" charset="0"/>
              <a:buChar char="•"/>
            </a:pPr>
            <a:r>
              <a:rPr lang="pt-BR" sz="18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restrições</a:t>
            </a:r>
            <a:r>
              <a:rPr lang="pt-BR" sz="1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t-BR" sz="1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sobre esses requisitos.</a:t>
            </a:r>
            <a:endParaRPr lang="pt-BR" sz="1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endParaRPr lang="pt-B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endParaRPr lang="en-GB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087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430" y="1268760"/>
            <a:ext cx="8802058" cy="5087590"/>
          </a:xfrm>
        </p:spPr>
        <p:txBody>
          <a:bodyPr/>
          <a:lstStyle/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Entrevistas formais ou informais com os </a:t>
            </a:r>
            <a:r>
              <a:rPr lang="pt-BR" sz="2000" i="1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stakeholders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fazem parte da maioria dos processos  de engenharia de requisitos.</a:t>
            </a: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endParaRPr lang="pt-BR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Tipos 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de entrevista</a:t>
            </a:r>
          </a:p>
          <a:p>
            <a:pPr marL="799200" algn="just">
              <a:spcAft>
                <a:spcPts val="0"/>
              </a:spcAft>
              <a:buFont typeface="Wingdings" pitchFamily="2" charset="2"/>
              <a:buChar char="ü"/>
            </a:pP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Entrevistas 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fechadas com base em uma lista de perguntas pré-determinada.</a:t>
            </a:r>
          </a:p>
          <a:p>
            <a:pPr marL="799200" algn="just">
              <a:spcAft>
                <a:spcPts val="0"/>
              </a:spcAft>
              <a:buFont typeface="Wingdings" pitchFamily="2" charset="2"/>
              <a:buChar char="ü"/>
            </a:pP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Entrevistas 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abertas, em que várias questões são exploradas com os </a:t>
            </a:r>
            <a:r>
              <a:rPr lang="pt-BR" sz="2000" i="1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stakeholders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endParaRPr lang="pt-BR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Entrevistar 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eficazmente</a:t>
            </a:r>
          </a:p>
          <a:p>
            <a:pPr marL="799200" algn="just">
              <a:spcAft>
                <a:spcPts val="0"/>
              </a:spcAft>
              <a:buFont typeface="Wingdings" pitchFamily="2" charset="2"/>
              <a:buChar char="ü"/>
            </a:pP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Ter 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 mente aberta, evitar </a:t>
            </a: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ideias 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pré-concebidas sobre os requisitos e estar disposto a ouvir os </a:t>
            </a:r>
            <a:r>
              <a:rPr lang="pt-BR" sz="2000" i="1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stakeholders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 </a:t>
            </a:r>
          </a:p>
          <a:p>
            <a:pPr marL="799200" algn="just">
              <a:spcAft>
                <a:spcPts val="0"/>
              </a:spcAft>
              <a:buFont typeface="Wingdings" pitchFamily="2" charset="2"/>
              <a:buChar char="ü"/>
            </a:pP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Induzir 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os entrevistados a discutir usando uma questão trampolim, uma proposta de requisitos, ou trabalhando em conjunto em um sistema protótipo.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293232" cy="1143000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Entrevistas</a:t>
            </a: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319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430" y="1268760"/>
            <a:ext cx="8802058" cy="5087590"/>
          </a:xfrm>
        </p:spPr>
        <p:txBody>
          <a:bodyPr/>
          <a:lstStyle/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Normalmente, uma mistura de </a:t>
            </a:r>
            <a:r>
              <a:rPr lang="pt-BR" sz="20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quetões</a:t>
            </a: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fechadas 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 abertas.</a:t>
            </a: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endParaRPr lang="pt-BR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Entrevistas 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são boas para a obtenção de um entendimento geral do que os </a:t>
            </a:r>
            <a:r>
              <a:rPr lang="pt-BR" sz="2000" i="1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stakeholders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fazem e como eles podem interagir com o sistema.</a:t>
            </a: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endParaRPr lang="pt-BR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293232" cy="1143000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Entrevistas, na prática</a:t>
            </a: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540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430" y="1268760"/>
            <a:ext cx="8802058" cy="5087590"/>
          </a:xfrm>
        </p:spPr>
        <p:txBody>
          <a:bodyPr/>
          <a:lstStyle/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Cenários são exemplos da vida real de como um sistema pode ser usado.</a:t>
            </a: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endParaRPr lang="pt-BR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Eles 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devem incluir:</a:t>
            </a:r>
          </a:p>
          <a:p>
            <a:pPr marL="799200" algn="just">
              <a:spcAft>
                <a:spcPts val="0"/>
              </a:spcAft>
              <a:buFont typeface="Wingdings" pitchFamily="2" charset="2"/>
              <a:buChar char="ü"/>
            </a:pPr>
            <a:endParaRPr lang="pt-BR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799200" algn="just">
              <a:spcAft>
                <a:spcPts val="0"/>
              </a:spcAft>
              <a:buFont typeface="Wingdings" pitchFamily="2" charset="2"/>
              <a:buChar char="ü"/>
            </a:pP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 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descrição da situação inicial;</a:t>
            </a:r>
          </a:p>
          <a:p>
            <a:pPr marL="799200" algn="just">
              <a:spcAft>
                <a:spcPts val="0"/>
              </a:spcAft>
              <a:buFont typeface="Wingdings" pitchFamily="2" charset="2"/>
              <a:buChar char="ü"/>
            </a:pPr>
            <a:endParaRPr lang="pt-BR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799200" algn="just">
              <a:spcAft>
                <a:spcPts val="0"/>
              </a:spcAft>
              <a:buFont typeface="Wingdings" pitchFamily="2" charset="2"/>
              <a:buChar char="ü"/>
            </a:pP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 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descrição do fluxo normal de eventos;</a:t>
            </a:r>
          </a:p>
          <a:p>
            <a:pPr marL="799200" algn="just">
              <a:spcAft>
                <a:spcPts val="0"/>
              </a:spcAft>
              <a:buFont typeface="Wingdings" pitchFamily="2" charset="2"/>
              <a:buChar char="ü"/>
            </a:pPr>
            <a:endParaRPr lang="pt-BR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799200" algn="just">
              <a:spcAft>
                <a:spcPts val="0"/>
              </a:spcAft>
              <a:buFont typeface="Wingdings" pitchFamily="2" charset="2"/>
              <a:buChar char="ü"/>
            </a:pP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 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descrição do que pode dar errado;</a:t>
            </a:r>
          </a:p>
          <a:p>
            <a:pPr marL="799200" algn="just">
              <a:spcAft>
                <a:spcPts val="0"/>
              </a:spcAft>
              <a:buFont typeface="Wingdings" pitchFamily="2" charset="2"/>
              <a:buChar char="ü"/>
            </a:pPr>
            <a:endParaRPr lang="pt-BR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799200" algn="just">
              <a:spcAft>
                <a:spcPts val="0"/>
              </a:spcAft>
              <a:buFont typeface="Wingdings" pitchFamily="2" charset="2"/>
              <a:buChar char="ü"/>
            </a:pP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Informações 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sobre outras atividades concorrentes;</a:t>
            </a:r>
          </a:p>
          <a:p>
            <a:pPr marL="799200" algn="just">
              <a:spcAft>
                <a:spcPts val="0"/>
              </a:spcAft>
              <a:buFont typeface="Wingdings" pitchFamily="2" charset="2"/>
              <a:buChar char="ü"/>
            </a:pPr>
            <a:endParaRPr lang="pt-BR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799200" algn="just">
              <a:spcAft>
                <a:spcPts val="0"/>
              </a:spcAft>
              <a:buFont typeface="Wingdings" pitchFamily="2" charset="2"/>
              <a:buChar char="ü"/>
            </a:pP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 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descrição do estado do sistema quando o cenário  acaba.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293232" cy="1143000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Cenários</a:t>
            </a: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052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293232" cy="1143000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Cenário para a coleta do histórico </a:t>
            </a:r>
            <a:r>
              <a:rPr lang="pt-B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pt-B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</a:br>
            <a:r>
              <a:rPr lang="pt-B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médico </a:t>
            </a:r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em MHC-PMS</a:t>
            </a: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47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2348880"/>
            <a:ext cx="8712968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4494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293232" cy="1143000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Cenário para a coleta do histórico </a:t>
            </a:r>
            <a:r>
              <a:rPr lang="pt-B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pt-B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</a:br>
            <a:r>
              <a:rPr lang="pt-B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médico </a:t>
            </a:r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em MHC-PMS</a:t>
            </a: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48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7356" y="2130350"/>
            <a:ext cx="8675124" cy="3386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3512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430" y="1653778"/>
            <a:ext cx="8802058" cy="5087590"/>
          </a:xfrm>
        </p:spPr>
        <p:txBody>
          <a:bodyPr/>
          <a:lstStyle/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Casos de uso é uma técnica da UML baseada em cenários que identificam os atores em uma </a:t>
            </a:r>
            <a:r>
              <a:rPr lang="pt-BR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interação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e que descreve a interação em si.</a:t>
            </a: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endParaRPr lang="pt-BR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Um 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conjunto de casos de uso deve descrever todas as possíveis </a:t>
            </a:r>
            <a:r>
              <a:rPr lang="pt-BR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interações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com o sistema.</a:t>
            </a: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endParaRPr lang="pt-BR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Modelo 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gráfico de alto nível complementado por uma descrição tabular mais </a:t>
            </a: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detalhada.</a:t>
            </a:r>
            <a:endParaRPr lang="pt-BR" sz="20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endParaRPr lang="pt-BR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Diagramas 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de sequência podem ser usados ​​para adicionar detalhes aos casos de uso, mostrando a sequência de processamento de eventos no sistema.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293232" cy="1143000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Casos de uso</a:t>
            </a: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004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293232" cy="1143000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Casos de uso para o MHC-PMS</a:t>
            </a: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49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8"/>
            <a:ext cx="7704856" cy="4249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00697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430" y="1844824"/>
            <a:ext cx="8802058" cy="5087590"/>
          </a:xfrm>
        </p:spPr>
        <p:txBody>
          <a:bodyPr/>
          <a:lstStyle/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Um analista gasta um tempo considerável observando e analisando como as pessoas realmente trabalham.</a:t>
            </a: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endParaRPr lang="pt-BR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As 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pessoas não precisam explicar ou articular seu trabalho.</a:t>
            </a: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endParaRPr lang="pt-BR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Podem 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ser observados fatores sociais e organizacionais de importância.</a:t>
            </a: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endParaRPr lang="pt-BR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Estudos 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etnográficos têm mostrado que o trabalho  geralmente é mais rico e complexo do que o sugerido pelos modelos simples de sistemas.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293232" cy="1143000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Etnografia</a:t>
            </a: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517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430" y="1581770"/>
            <a:ext cx="8802058" cy="5087590"/>
          </a:xfrm>
        </p:spPr>
        <p:txBody>
          <a:bodyPr/>
          <a:lstStyle/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Requisitos </a:t>
            </a: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são 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derivados da maneira como as pessoas realmente trabalham e não da maneira como as definições de processo sugerem que elas deveriam trabalhar.</a:t>
            </a: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endParaRPr lang="pt-BR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endParaRPr lang="pt-BR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 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etnografia é eficaz para a compreensão dos processos existentes, mas não pode identificar novos recursos que devem ser adicionados a um sistema.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293232" cy="1143000"/>
          </a:xfrm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Etnografia</a:t>
            </a: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518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430" y="1941810"/>
            <a:ext cx="8802058" cy="5087590"/>
          </a:xfrm>
        </p:spPr>
        <p:txBody>
          <a:bodyPr/>
          <a:lstStyle/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Tem como objetivo averiguar se está sendo </a:t>
            </a:r>
            <a:r>
              <a:rPr lang="pt-BR" sz="2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especificado o </a:t>
            </a:r>
            <a:r>
              <a:rPr lang="pt-BR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sistema que o cliente realmente quer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endParaRPr lang="pt-BR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Custos 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de erros de requisitos são </a:t>
            </a: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muito altos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, logo, a validação é muito importante.</a:t>
            </a:r>
          </a:p>
          <a:p>
            <a:pPr marL="799200" algn="just">
              <a:spcAft>
                <a:spcPts val="0"/>
              </a:spcAft>
              <a:buFont typeface="Wingdings" pitchFamily="2" charset="2"/>
              <a:buChar char="ü"/>
            </a:pPr>
            <a:endParaRPr lang="pt-BR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799200" algn="just">
              <a:spcAft>
                <a:spcPts val="0"/>
              </a:spcAft>
              <a:buFont typeface="Wingdings" pitchFamily="2" charset="2"/>
              <a:buChar char="ü"/>
            </a:pP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Corrigir 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um erro de requisitos após a entrega  pode custar até 100 vezes o custo de corrigir um erro de execução.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293232" cy="1143000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Validação de requisitos</a:t>
            </a: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669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293232" cy="1143000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 que é um requisito?</a:t>
            </a: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430" y="1437754"/>
            <a:ext cx="8802058" cy="5087590"/>
          </a:xfrm>
        </p:spPr>
        <p:txBody>
          <a:bodyPr/>
          <a:lstStyle/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Pode variar de uma declaração abstrata </a:t>
            </a: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em alto 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nível de um serviço </a:t>
            </a: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 uma restrição 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do sistema </a:t>
            </a: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em 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uma especificação </a:t>
            </a: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matemática.</a:t>
            </a:r>
            <a:endParaRPr lang="pt-BR" sz="20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endParaRPr lang="pt-BR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Requisitos</a:t>
            </a:r>
            <a:endParaRPr lang="pt-BR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799200" algn="just">
              <a:spcAft>
                <a:spcPts val="0"/>
              </a:spcAft>
              <a:buFont typeface="Wingdings" pitchFamily="2" charset="2"/>
              <a:buChar char="ü"/>
            </a:pPr>
            <a:endParaRPr lang="pt-BR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799200" algn="just">
              <a:spcAft>
                <a:spcPts val="0"/>
              </a:spcAft>
              <a:buFont typeface="Wingdings" pitchFamily="2" charset="2"/>
              <a:buChar char="ü"/>
            </a:pP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Podem 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ser a base para a proposta de um contrato - portanto, deve ser aberto à interpretação;</a:t>
            </a:r>
          </a:p>
          <a:p>
            <a:pPr marL="799200" algn="just">
              <a:spcAft>
                <a:spcPts val="0"/>
              </a:spcAft>
              <a:buFont typeface="Wingdings" pitchFamily="2" charset="2"/>
              <a:buChar char="ü"/>
            </a:pPr>
            <a:endParaRPr lang="pt-BR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799200" algn="just">
              <a:spcAft>
                <a:spcPts val="0"/>
              </a:spcAft>
              <a:buFont typeface="Wingdings" pitchFamily="2" charset="2"/>
              <a:buChar char="ü"/>
            </a:pP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Pode 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ser a base para o contrato em si, portanto, deve ser definido em detalhe</a:t>
            </a: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; (Geralmente é)</a:t>
            </a:r>
            <a:endParaRPr lang="pt-BR" sz="20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799200" algn="just">
              <a:spcAft>
                <a:spcPts val="0"/>
              </a:spcAft>
              <a:buFont typeface="Wingdings" pitchFamily="2" charset="2"/>
              <a:buChar char="ü"/>
            </a:pPr>
            <a:endParaRPr lang="pt-BR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799200" algn="just">
              <a:spcAft>
                <a:spcPts val="0"/>
              </a:spcAft>
              <a:buFont typeface="Wingdings" pitchFamily="2" charset="2"/>
              <a:buChar char="ü"/>
            </a:pP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Ambas 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as declarações podem ser chamadas de requisitos.</a:t>
            </a: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endParaRPr lang="pt-BR" sz="20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endParaRPr lang="en-GB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648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430" y="1581770"/>
            <a:ext cx="8802058" cy="5087590"/>
          </a:xfrm>
        </p:spPr>
        <p:txBody>
          <a:bodyPr/>
          <a:lstStyle/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r>
              <a:rPr lang="pt-BR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Validade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 O sistema fornece as funções que melhor atendem às necessidades do cliente?</a:t>
            </a: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endParaRPr lang="pt-BR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r>
              <a:rPr lang="pt-BR" sz="2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Consistência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 Existe algum conflito de requisitos?</a:t>
            </a: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endParaRPr lang="pt-BR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r>
              <a:rPr lang="pt-BR" sz="2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Completude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 </a:t>
            </a: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Estão 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incluídas todas as funções e </a:t>
            </a: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restrições 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requeridas pelo cliente ?</a:t>
            </a: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endParaRPr lang="pt-BR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r>
              <a:rPr lang="pt-BR" sz="2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Realismo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 Os requisitos podem ser implementados com o orçamento e a tecnologia disponíveis?</a:t>
            </a: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endParaRPr lang="pt-BR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r>
              <a:rPr lang="pt-BR" sz="2000" b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Verificabilidade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 Os requisitos podem ser verificados?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293232" cy="1143000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Verificação de requisitos </a:t>
            </a: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960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430" y="1653778"/>
            <a:ext cx="8802058" cy="5087590"/>
          </a:xfrm>
        </p:spPr>
        <p:txBody>
          <a:bodyPr/>
          <a:lstStyle/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Revisões de requisitos</a:t>
            </a:r>
          </a:p>
          <a:p>
            <a:pPr marL="799200" algn="just">
              <a:spcAft>
                <a:spcPts val="0"/>
              </a:spcAft>
              <a:buFont typeface="Wingdings" pitchFamily="2" charset="2"/>
              <a:buChar char="ü"/>
            </a:pPr>
            <a:endParaRPr lang="pt-BR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799200" algn="just">
              <a:spcAft>
                <a:spcPts val="0"/>
              </a:spcAft>
              <a:buFont typeface="Wingdings" pitchFamily="2" charset="2"/>
              <a:buChar char="ü"/>
            </a:pP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Análise 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manual sistemática dos requisitos.</a:t>
            </a: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endParaRPr lang="pt-BR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Prototipação</a:t>
            </a:r>
            <a:endParaRPr lang="pt-BR" sz="20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799200" algn="just">
              <a:spcAft>
                <a:spcPts val="0"/>
              </a:spcAft>
              <a:buFont typeface="Wingdings" pitchFamily="2" charset="2"/>
              <a:buChar char="ü"/>
            </a:pPr>
            <a:endParaRPr lang="pt-BR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799200" algn="just">
              <a:spcAft>
                <a:spcPts val="0"/>
              </a:spcAft>
              <a:buFont typeface="Wingdings" pitchFamily="2" charset="2"/>
              <a:buChar char="ü"/>
            </a:pP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Usando 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um modelo executável do sistema para verificar os requisitos. </a:t>
            </a:r>
            <a:endParaRPr lang="pt-BR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799200" algn="just">
              <a:spcAft>
                <a:spcPts val="0"/>
              </a:spcAft>
              <a:buFont typeface="Wingdings" pitchFamily="2" charset="2"/>
              <a:buChar char="ü"/>
            </a:pPr>
            <a:endParaRPr lang="pt-BR" sz="20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Geração de casos de teste</a:t>
            </a:r>
          </a:p>
          <a:p>
            <a:pPr marL="799200" algn="just">
              <a:spcAft>
                <a:spcPts val="0"/>
              </a:spcAft>
              <a:buFont typeface="Wingdings" pitchFamily="2" charset="2"/>
              <a:buChar char="ü"/>
            </a:pPr>
            <a:endParaRPr lang="pt-BR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799200" algn="just">
              <a:spcAft>
                <a:spcPts val="0"/>
              </a:spcAft>
              <a:buFont typeface="Wingdings" pitchFamily="2" charset="2"/>
              <a:buChar char="ü"/>
            </a:pP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Desenvolvimento 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de testes para verificar os requisitos implementados.</a:t>
            </a: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endParaRPr lang="pt-BR" sz="20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293232" cy="1143000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Técnicas de validação dos requisitos</a:t>
            </a: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316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430" y="1653778"/>
            <a:ext cx="8802058" cy="5087590"/>
          </a:xfrm>
        </p:spPr>
        <p:txBody>
          <a:bodyPr/>
          <a:lstStyle/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Você pode usar uma variedade de técnicas para a  </a:t>
            </a:r>
            <a:r>
              <a:rPr lang="pt-BR" sz="20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elicitação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de requisitos, incluindo entrevistas, cenários, casos de uso e etnografia.</a:t>
            </a: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endParaRPr lang="pt-BR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 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validação dos requisitos é o processo de verificação da validade, consistência, completude, realismo e </a:t>
            </a:r>
            <a:r>
              <a:rPr lang="pt-BR" sz="20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verificabilidade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dos requisitos.</a:t>
            </a: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endParaRPr lang="pt-BR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Mudanças  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organizacionais e técnicas, e de negócios, inevitavelmente levam a mudanças nos requisitos de um sistema de software. </a:t>
            </a:r>
            <a:endParaRPr lang="pt-BR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endParaRPr lang="pt-BR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 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gerenciamento dos requisitos é o processo de gerenciamento e </a:t>
            </a: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controle  </a:t>
            </a:r>
          </a:p>
          <a:p>
            <a:pPr marL="0" indent="0">
              <a:spcAft>
                <a:spcPts val="0"/>
              </a:spcAft>
              <a:buNone/>
            </a:pP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  dessas mudanças.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</a:br>
            <a:endParaRPr lang="pt-BR" sz="20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endParaRPr lang="pt-BR" sz="20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endParaRPr lang="pt-BR" sz="20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293232" cy="1143000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Pontos importantes</a:t>
            </a: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30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 em Sala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Iniciar o desenvolvimento de um documento de requisitos para o projeto de vocês</a:t>
            </a:r>
          </a:p>
          <a:p>
            <a:r>
              <a:rPr lang="pt-BR" dirty="0" smtClean="0"/>
              <a:t>Escrever alguns requisitos de usuário e a versão no formato de requisitos de sistema</a:t>
            </a:r>
          </a:p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Detalhes adicionais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Documento de Requisitos da Rede de Hotéis</a:t>
            </a:r>
          </a:p>
          <a:p>
            <a:r>
              <a:rPr lang="pt-BR" dirty="0" smtClean="0"/>
              <a:t>IEEE e ACM (</a:t>
            </a:r>
            <a:r>
              <a:rPr lang="pt-BR" dirty="0" err="1" smtClean="0"/>
              <a:t>Association</a:t>
            </a:r>
            <a:r>
              <a:rPr lang="pt-BR" dirty="0" smtClean="0"/>
              <a:t> for </a:t>
            </a:r>
            <a:r>
              <a:rPr lang="pt-BR" dirty="0" err="1" smtClean="0"/>
              <a:t>Computer</a:t>
            </a:r>
            <a:r>
              <a:rPr lang="pt-BR" dirty="0" smtClean="0"/>
              <a:t> </a:t>
            </a:r>
            <a:r>
              <a:rPr lang="pt-BR" dirty="0" err="1" smtClean="0"/>
              <a:t>Machinery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Modelo de </a:t>
            </a:r>
            <a:r>
              <a:rPr lang="pt-BR" dirty="0" err="1" smtClean="0"/>
              <a:t>Doc</a:t>
            </a:r>
            <a:r>
              <a:rPr lang="pt-BR" dirty="0" smtClean="0"/>
              <a:t> de Requisitos da ACM</a:t>
            </a:r>
          </a:p>
          <a:p>
            <a:r>
              <a:rPr lang="pt-BR" dirty="0" smtClean="0"/>
              <a:t>Para a próxima aula:</a:t>
            </a:r>
          </a:p>
          <a:p>
            <a:pPr lvl="1"/>
            <a:r>
              <a:rPr lang="pt-BR" dirty="0" smtClean="0"/>
              <a:t>Fazer o documento de requisitos do projeto escolhido e trazer para ser discutido em sala de aula</a:t>
            </a:r>
          </a:p>
          <a:p>
            <a:pPr lvl="1"/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293232" cy="1143000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Tipos de requisitos</a:t>
            </a: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430" y="1509762"/>
            <a:ext cx="8802058" cy="5087590"/>
          </a:xfrm>
        </p:spPr>
        <p:txBody>
          <a:bodyPr/>
          <a:lstStyle/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Requisitos de </a:t>
            </a:r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usuário</a:t>
            </a:r>
          </a:p>
          <a:p>
            <a:pPr marL="799200" algn="just">
              <a:spcAft>
                <a:spcPts val="0"/>
              </a:spcAft>
              <a:buFont typeface="Wingdings" pitchFamily="2" charset="2"/>
              <a:buChar char="ü"/>
            </a:pPr>
            <a:endParaRPr lang="pt-B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799200" algn="just">
              <a:spcAft>
                <a:spcPts val="0"/>
              </a:spcAft>
              <a:buFont typeface="Wingdings" pitchFamily="2" charset="2"/>
              <a:buChar char="ü"/>
            </a:pPr>
            <a:r>
              <a:rPr lang="pt-B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Declarações </a:t>
            </a:r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em linguagem natural com diagramas dos serviços que o sistema deverá fornecer e suas restrições operacionais. </a:t>
            </a:r>
            <a:r>
              <a:rPr lang="pt-BR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Escrito para os clientes</a:t>
            </a:r>
            <a:r>
              <a:rPr lang="pt-BR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pPr marL="799200" algn="just">
              <a:spcAft>
                <a:spcPts val="0"/>
              </a:spcAft>
              <a:buFont typeface="Wingdings" pitchFamily="2" charset="2"/>
              <a:buChar char="ü"/>
            </a:pPr>
            <a:endParaRPr lang="pt-BR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Requisitos de sistema</a:t>
            </a:r>
          </a:p>
          <a:p>
            <a:pPr marL="799200" algn="just">
              <a:spcAft>
                <a:spcPts val="0"/>
              </a:spcAft>
              <a:buFont typeface="Wingdings" pitchFamily="2" charset="2"/>
              <a:buChar char="ü"/>
            </a:pPr>
            <a:r>
              <a:rPr lang="pt-B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São declarações mais detalhadas dos serviços </a:t>
            </a:r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 restrições operacionais. Define o que deve ser </a:t>
            </a:r>
            <a:r>
              <a:rPr lang="pt-B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implementado, </a:t>
            </a:r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assim, pode  ser parte de um contrato entre o cliente e o empreiteiro</a:t>
            </a:r>
            <a:r>
              <a:rPr lang="pt-B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pPr marL="799200" algn="just">
              <a:spcAft>
                <a:spcPts val="0"/>
              </a:spcAft>
              <a:buNone/>
            </a:pPr>
            <a:r>
              <a:rPr lang="pt-B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pt-BR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Escrito para o pessoal técnico </a:t>
            </a:r>
            <a:r>
              <a:rPr lang="pt-B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(desenvolvedores, analistas, </a:t>
            </a:r>
            <a:r>
              <a:rPr lang="pt-BR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etc</a:t>
            </a:r>
            <a:r>
              <a:rPr lang="pt-B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)</a:t>
            </a:r>
          </a:p>
          <a:p>
            <a:pPr marL="799200" algn="just">
              <a:spcAft>
                <a:spcPts val="0"/>
              </a:spcAft>
              <a:buFont typeface="Wingdings" pitchFamily="2" charset="2"/>
              <a:buChar char="ü"/>
            </a:pPr>
            <a:endParaRPr lang="pt-B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799200" algn="just">
              <a:spcAft>
                <a:spcPts val="0"/>
              </a:spcAft>
              <a:buFont typeface="Wingdings" pitchFamily="2" charset="2"/>
              <a:buChar char="ü"/>
            </a:pPr>
            <a:endParaRPr lang="pt-B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799200">
              <a:spcAft>
                <a:spcPts val="0"/>
              </a:spcAft>
              <a:buFont typeface="Wingdings" pitchFamily="2" charset="2"/>
              <a:buChar char="ü"/>
            </a:pPr>
            <a:endParaRPr lang="pt-B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endParaRPr lang="pt-B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endParaRPr lang="en-GB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874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293232" cy="1143000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Requisitos de usuário e de sistema</a:t>
            </a: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32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1134" y="1234720"/>
            <a:ext cx="4236566" cy="5229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6027" y="1234720"/>
            <a:ext cx="4435971" cy="1611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323528" y="5229200"/>
            <a:ext cx="39597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Muitas vezes é melhor manter</a:t>
            </a:r>
          </a:p>
          <a:p>
            <a:r>
              <a:rPr lang="pt-BR" sz="2000" dirty="0" smtClean="0"/>
              <a:t>esses tipos de requisitos em </a:t>
            </a:r>
          </a:p>
          <a:p>
            <a:r>
              <a:rPr lang="pt-BR" sz="2000" dirty="0" smtClean="0"/>
              <a:t>seções separadas do documento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xmlns="" val="249385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293232" cy="1143000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Requisitos funcionais e não-funcionais</a:t>
            </a: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430" y="1293738"/>
            <a:ext cx="8802058" cy="5087590"/>
          </a:xfrm>
        </p:spPr>
        <p:txBody>
          <a:bodyPr/>
          <a:lstStyle/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Requisitos funcionais</a:t>
            </a:r>
          </a:p>
          <a:p>
            <a:pPr marL="799200" algn="just">
              <a:spcAft>
                <a:spcPts val="0"/>
              </a:spcAft>
              <a:buFont typeface="Wingdings" pitchFamily="2" charset="2"/>
              <a:buChar char="ü"/>
            </a:pP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São declarações 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de serviços, como o sistema deve reagir a entradas específicas e como o sistema deve se comportar em determinadas situações.</a:t>
            </a:r>
          </a:p>
          <a:p>
            <a:pPr marL="799200" algn="just">
              <a:spcAft>
                <a:spcPts val="0"/>
              </a:spcAft>
              <a:buFont typeface="Wingdings" pitchFamily="2" charset="2"/>
              <a:buChar char="ü"/>
            </a:pP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Pode 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explicitar </a:t>
            </a: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também o 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que o sistema não deve fazer.</a:t>
            </a: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endParaRPr lang="pt-BR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Requisitos não-funcionais</a:t>
            </a:r>
          </a:p>
          <a:p>
            <a:pPr marL="799200" algn="just">
              <a:spcAft>
                <a:spcPts val="0"/>
              </a:spcAft>
              <a:buFont typeface="Wingdings" pitchFamily="2" charset="2"/>
              <a:buChar char="ü"/>
            </a:pPr>
            <a:r>
              <a:rPr lang="pt-BR" sz="2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Restrições</a:t>
            </a: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aos serviços ou funções oferecidas pelo sistema, tais como restrições de tempo, restrições no processo de desenvolvimento, padrões.</a:t>
            </a:r>
          </a:p>
          <a:p>
            <a:pPr marL="799200" algn="just">
              <a:spcAft>
                <a:spcPts val="0"/>
              </a:spcAft>
              <a:buFont typeface="Wingdings" pitchFamily="2" charset="2"/>
              <a:buChar char="ü"/>
            </a:pP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Muitas vezes se aplica ao sistema como um todo (ou a grande parte dele) ao invés de características individuais ou serviços.</a:t>
            </a: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endParaRPr lang="pt-BR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endParaRPr lang="pt-BR" sz="20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endParaRPr lang="en-GB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1409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293232" cy="1143000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Requisitos funcionais para o MHC-PMS</a:t>
            </a: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430" y="1797794"/>
            <a:ext cx="8802058" cy="5087590"/>
          </a:xfrm>
        </p:spPr>
        <p:txBody>
          <a:bodyPr/>
          <a:lstStyle/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r>
              <a:rPr lang="pt-BR" sz="2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Forma adequada para se escrever requisitos de usuário: </a:t>
            </a: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endParaRPr lang="pt-BR" sz="28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lvl="1" algn="just">
              <a:spcAft>
                <a:spcPts val="0"/>
              </a:spcAft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Um </a:t>
            </a:r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usuário deve ser capaz de pesquisar as listas de agendamentos para todas as clínicas.</a:t>
            </a: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endParaRPr lang="pt-BR" sz="28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lvl="1" algn="just">
              <a:spcAft>
                <a:spcPts val="0"/>
              </a:spcAft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 </a:t>
            </a:r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sistema deve gerar, a cada dia, para cada clínica, uma lista de pacientes  esperados para as consultas daquele dia.</a:t>
            </a: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endParaRPr lang="pt-BR" sz="28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endParaRPr lang="pt-BR" sz="2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endParaRPr lang="en-GB" sz="28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394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293232" cy="1143000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Integridade e consistência dos requisitos</a:t>
            </a: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430" y="1268760"/>
            <a:ext cx="8802058" cy="5087590"/>
          </a:xfrm>
        </p:spPr>
        <p:txBody>
          <a:bodyPr/>
          <a:lstStyle/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Requisitos </a:t>
            </a:r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devem ser </a:t>
            </a:r>
            <a:r>
              <a:rPr lang="pt-BR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completos</a:t>
            </a:r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e </a:t>
            </a:r>
            <a:r>
              <a:rPr lang="pt-BR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consistentes</a:t>
            </a:r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pPr lvl="1" algn="just">
              <a:spcAft>
                <a:spcPts val="0"/>
              </a:spcAft>
              <a:buFont typeface="Arial" pitchFamily="34" charset="0"/>
              <a:buChar char="•"/>
            </a:pPr>
            <a:r>
              <a:rPr lang="pt-BR" sz="1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Evitar “</a:t>
            </a:r>
            <a:r>
              <a:rPr lang="pt-BR" sz="18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etc</a:t>
            </a:r>
            <a:r>
              <a:rPr lang="pt-BR" sz="1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”, “e outros”,</a:t>
            </a:r>
          </a:p>
          <a:p>
            <a:pPr lvl="1" algn="just">
              <a:spcAft>
                <a:spcPts val="0"/>
              </a:spcAft>
              <a:buFont typeface="Arial" pitchFamily="34" charset="0"/>
              <a:buChar char="•"/>
            </a:pPr>
            <a:r>
              <a:rPr lang="pt-BR" sz="1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É bom ter “exemplos”</a:t>
            </a: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Completos</a:t>
            </a:r>
            <a:endParaRPr lang="pt-B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799200" algn="just">
              <a:spcAft>
                <a:spcPts val="0"/>
              </a:spcAft>
              <a:buFont typeface="Wingdings" pitchFamily="2" charset="2"/>
              <a:buChar char="ü"/>
            </a:pPr>
            <a:endParaRPr lang="pt-B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799200" algn="just">
              <a:spcAft>
                <a:spcPts val="0"/>
              </a:spcAft>
              <a:buFont typeface="Wingdings" pitchFamily="2" charset="2"/>
              <a:buChar char="ü"/>
            </a:pPr>
            <a:r>
              <a:rPr lang="pt-B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Os requisitos devem ser rescritos sem deixar dúvida de sua função e de seu objetivo. Devem mencionar todos os dados envolvidos.</a:t>
            </a:r>
            <a:endParaRPr lang="pt-B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endParaRPr lang="pt-B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Consistentes</a:t>
            </a:r>
            <a:endParaRPr lang="pt-B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799200" algn="just">
              <a:spcAft>
                <a:spcPts val="0"/>
              </a:spcAft>
              <a:buFont typeface="Wingdings" pitchFamily="2" charset="2"/>
              <a:buChar char="ü"/>
            </a:pPr>
            <a:endParaRPr lang="pt-B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799200" algn="just">
              <a:spcAft>
                <a:spcPts val="0"/>
              </a:spcAft>
              <a:buFont typeface="Wingdings" pitchFamily="2" charset="2"/>
              <a:buChar char="ü"/>
            </a:pPr>
            <a:r>
              <a:rPr lang="pt-B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Não </a:t>
            </a:r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devem haver conflitos ou contradições </a:t>
            </a:r>
            <a:r>
              <a:rPr lang="pt-B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entre os requisitos</a:t>
            </a:r>
            <a:endParaRPr lang="pt-B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endParaRPr lang="pt-B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endParaRPr lang="pt-B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endParaRPr lang="en-GB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spcAft>
                <a:spcPts val="0"/>
              </a:spcAft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391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SE9.thmx</Template>
  <TotalTime>9944</TotalTime>
  <Words>1896</Words>
  <Application>Microsoft Office PowerPoint</Application>
  <PresentationFormat>Apresentação na tela (4:3)</PresentationFormat>
  <Paragraphs>270</Paragraphs>
  <Slides>44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45" baseType="lpstr">
      <vt:lpstr>SE9</vt:lpstr>
      <vt:lpstr>Capítulo 4  Elicitação/Levantamento  de Requisitos</vt:lpstr>
      <vt:lpstr>Tópicos abordados</vt:lpstr>
      <vt:lpstr>Engenharia de requisitos</vt:lpstr>
      <vt:lpstr>O que é um requisito?</vt:lpstr>
      <vt:lpstr>Tipos de requisitos</vt:lpstr>
      <vt:lpstr> Requisitos de usuário e de sistema</vt:lpstr>
      <vt:lpstr>Requisitos funcionais e não-funcionais</vt:lpstr>
      <vt:lpstr>Requisitos funcionais para o MHC-PMS</vt:lpstr>
      <vt:lpstr>Integridade e consistência dos requisitos</vt:lpstr>
      <vt:lpstr>Requisitos Não-funcionais</vt:lpstr>
      <vt:lpstr>Tipos de requisitos não funcionais </vt:lpstr>
      <vt:lpstr>Implementação de requisitos não  funcionais </vt:lpstr>
      <vt:lpstr>Exemplos de requisitos não funcionais  no MHC-PMS </vt:lpstr>
      <vt:lpstr>O documento de requisitos de software</vt:lpstr>
      <vt:lpstr>Usuários de um documento de requisitos</vt:lpstr>
      <vt:lpstr>Usuários de um documento de requisitos</vt:lpstr>
      <vt:lpstr>A estrutura de um documento de requisitos</vt:lpstr>
      <vt:lpstr>A estrutura de um documento de requisitos</vt:lpstr>
      <vt:lpstr>Especificação de requisitos</vt:lpstr>
      <vt:lpstr>Formas de escrever uma especificação  de “requisitos de sistema”</vt:lpstr>
      <vt:lpstr>Especificação em linguagem natural</vt:lpstr>
      <vt:lpstr>Diretrizes para escrever requisitos</vt:lpstr>
      <vt:lpstr>Exemplo de requisitos para o sistema  de software de bomba de insulina</vt:lpstr>
      <vt:lpstr>Especificações estruturadas</vt:lpstr>
      <vt:lpstr>Uma especificação estruturada de um  requisito para uma bomba de insulina</vt:lpstr>
      <vt:lpstr>Processos de engenharia de requisitos</vt:lpstr>
      <vt:lpstr>Uma visão em espiral do processo de  engenharia de requisitos</vt:lpstr>
      <vt:lpstr>Elicitação e análise de requisitos</vt:lpstr>
      <vt:lpstr>Elicitação e análise de requisitos</vt:lpstr>
      <vt:lpstr>Entrevistas</vt:lpstr>
      <vt:lpstr>Entrevistas, na prática</vt:lpstr>
      <vt:lpstr>Cenários</vt:lpstr>
      <vt:lpstr>Cenário para a coleta do histórico  médico em MHC-PMS</vt:lpstr>
      <vt:lpstr>Cenário para a coleta do histórico  médico em MHC-PMS</vt:lpstr>
      <vt:lpstr>Casos de uso</vt:lpstr>
      <vt:lpstr>Casos de uso para o MHC-PMS</vt:lpstr>
      <vt:lpstr>Etnografia</vt:lpstr>
      <vt:lpstr>Etnografia</vt:lpstr>
      <vt:lpstr>Validação de requisitos</vt:lpstr>
      <vt:lpstr>Verificação de requisitos </vt:lpstr>
      <vt:lpstr>Técnicas de validação dos requisitos</vt:lpstr>
      <vt:lpstr>Pontos importantes</vt:lpstr>
      <vt:lpstr>Atividade em Sala</vt:lpstr>
      <vt:lpstr>Detalhes adicionais</vt:lpstr>
    </vt:vector>
  </TitlesOfParts>
  <Company>St Andrews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4</dc:title>
  <dc:creator>Ian Sommerville</dc:creator>
  <cp:lastModifiedBy>Valter</cp:lastModifiedBy>
  <cp:revision>199</cp:revision>
  <cp:lastPrinted>2010-01-11T10:54:43Z</cp:lastPrinted>
  <dcterms:created xsi:type="dcterms:W3CDTF">2010-01-08T19:43:52Z</dcterms:created>
  <dcterms:modified xsi:type="dcterms:W3CDTF">2016-08-22T12:46:40Z</dcterms:modified>
</cp:coreProperties>
</file>