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notesMasterIdLst>
    <p:notesMasterId r:id="rId25"/>
  </p:notesMasterIdLst>
  <p:sldIdLst>
    <p:sldId id="258" r:id="rId2"/>
    <p:sldId id="412" r:id="rId3"/>
    <p:sldId id="413" r:id="rId4"/>
    <p:sldId id="414" r:id="rId5"/>
    <p:sldId id="415" r:id="rId6"/>
    <p:sldId id="444" r:id="rId7"/>
    <p:sldId id="417" r:id="rId8"/>
    <p:sldId id="445" r:id="rId9"/>
    <p:sldId id="418" r:id="rId10"/>
    <p:sldId id="419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6" r:id="rId19"/>
    <p:sldId id="437" r:id="rId20"/>
    <p:sldId id="438" r:id="rId21"/>
    <p:sldId id="446" r:id="rId22"/>
    <p:sldId id="439" r:id="rId23"/>
    <p:sldId id="440" r:id="rId2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00"/>
    <a:srgbClr val="800000"/>
    <a:srgbClr val="808080"/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 autoAdjust="0"/>
  </p:normalViewPr>
  <p:slideViewPr>
    <p:cSldViewPr>
      <p:cViewPr>
        <p:scale>
          <a:sx n="80" d="100"/>
          <a:sy n="80" d="100"/>
        </p:scale>
        <p:origin x="-948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C275EEF5-8FC1-4C88-ADB8-EDA8FFD4617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442D9C2-7774-440A-AB6D-B13C3FB910CC}" type="datetimeFigureOut">
              <a:rPr lang="pt-BR" smtClean="0"/>
              <a:pPr/>
              <a:t>04/08/2016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2D2CB9F-6994-465F-96E1-B2787CDBBD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D9C2-7774-440A-AB6D-B13C3FB910CC}" type="datetimeFigureOut">
              <a:rPr lang="pt-BR" smtClean="0"/>
              <a:pPr/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4BB6F-DD00-4869-BB74-1E14F5B34351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D9C2-7774-440A-AB6D-B13C3FB910CC}" type="datetimeFigureOut">
              <a:rPr lang="pt-BR" smtClean="0"/>
              <a:pPr/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7477D9-8F1B-403D-A3D9-6A461961803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442D9C2-7774-440A-AB6D-B13C3FB910CC}" type="datetimeFigureOut">
              <a:rPr lang="pt-BR" smtClean="0"/>
              <a:pPr/>
              <a:t>04/08/2016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7EF1AFDB-FA7E-411C-9169-2442C6E89A95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442D9C2-7774-440A-AB6D-B13C3FB910CC}" type="datetimeFigureOut">
              <a:rPr lang="pt-BR" smtClean="0"/>
              <a:pPr/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06488636-612B-489B-8B99-49C2B30065FF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D9C2-7774-440A-AB6D-B13C3FB910CC}" type="datetimeFigureOut">
              <a:rPr lang="pt-BR" smtClean="0"/>
              <a:pPr/>
              <a:t>04/08/2016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594CF-E08E-4DFB-9DA2-86FCF1367737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D9C2-7774-440A-AB6D-B13C3FB910CC}" type="datetimeFigureOut">
              <a:rPr lang="pt-BR" smtClean="0"/>
              <a:pPr/>
              <a:t>04/08/2016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B5609-6F8B-43C8-B834-F4DC9E7BDEF0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42D9C2-7774-440A-AB6D-B13C3FB910CC}" type="datetimeFigureOut">
              <a:rPr lang="pt-BR" smtClean="0"/>
              <a:pPr/>
              <a:t>04/08/2016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49077863-16C9-454D-B5FC-126B1F83D57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D9C2-7774-440A-AB6D-B13C3FB910CC}" type="datetimeFigureOut">
              <a:rPr lang="pt-BR" smtClean="0"/>
              <a:pPr/>
              <a:t>04/08/2016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38A3C-35D5-4EFC-8662-2331E20DD7CC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442D9C2-7774-440A-AB6D-B13C3FB910CC}" type="datetimeFigureOut">
              <a:rPr lang="pt-BR" smtClean="0"/>
              <a:pPr/>
              <a:t>04/08/2016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BF532918-3FA1-4697-ABD1-C4DA19DB5E8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42D9C2-7774-440A-AB6D-B13C3FB910CC}" type="datetimeFigureOut">
              <a:rPr lang="pt-BR" smtClean="0"/>
              <a:pPr/>
              <a:t>04/08/2016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0BF868B1-DCB5-46F4-9A96-92D06A4C1268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442D9C2-7774-440A-AB6D-B13C3FB910CC}" type="datetimeFigureOut">
              <a:rPr lang="pt-BR" smtClean="0"/>
              <a:pPr/>
              <a:t>04/08/2016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18AFD49-333D-4851-9B18-59D141D731E0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pt-BR" dirty="0" smtClean="0"/>
              <a:t>Introdução aos Sistemas de Informação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smtClean="0"/>
              <a:t>Padrões GRASP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Prof. Dr. Valter Camargo</a:t>
            </a:r>
            <a:endParaRPr lang="pt-BR" smtClean="0"/>
          </a:p>
        </p:txBody>
      </p:sp>
      <p:pic>
        <p:nvPicPr>
          <p:cNvPr id="3076" name="Picture 5" descr="d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430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6" descr="top_logo_ufscar_shado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0"/>
            <a:ext cx="16764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Padrão Criador</a:t>
            </a:r>
            <a:endParaRPr lang="pt-BR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1800" b="1" dirty="0" smtClean="0"/>
              <a:t>Problema</a:t>
            </a:r>
            <a:r>
              <a:rPr lang="pt-BR" sz="1800" dirty="0" smtClean="0"/>
              <a:t>: Quem deveria ser responsável pela criação de uma nova instância de alguma classe ?</a:t>
            </a:r>
          </a:p>
          <a:p>
            <a:pPr>
              <a:lnSpc>
                <a:spcPct val="80000"/>
              </a:lnSpc>
            </a:pPr>
            <a:endParaRPr lang="pt-BR" sz="1800" b="1" dirty="0" smtClean="0"/>
          </a:p>
          <a:p>
            <a:pPr>
              <a:lnSpc>
                <a:spcPct val="80000"/>
              </a:lnSpc>
            </a:pPr>
            <a:r>
              <a:rPr lang="pt-BR" sz="1800" b="1" dirty="0" smtClean="0"/>
              <a:t>Solução</a:t>
            </a:r>
            <a:r>
              <a:rPr lang="pt-BR" sz="1800" dirty="0" smtClean="0"/>
              <a:t>: atribua à classe B a responsabilidade de criar uma nova instância da classe A se uma das seguintes condições for verdadeira:</a:t>
            </a:r>
          </a:p>
          <a:p>
            <a:pPr>
              <a:lnSpc>
                <a:spcPct val="80000"/>
              </a:lnSpc>
            </a:pPr>
            <a:r>
              <a:rPr lang="pt-BR" sz="1800" dirty="0" smtClean="0"/>
              <a:t>B agrega objetos de A</a:t>
            </a:r>
          </a:p>
          <a:p>
            <a:pPr>
              <a:lnSpc>
                <a:spcPct val="80000"/>
              </a:lnSpc>
            </a:pPr>
            <a:r>
              <a:rPr lang="pt-BR" sz="1800" dirty="0" smtClean="0"/>
              <a:t>B registra objetos de A</a:t>
            </a:r>
          </a:p>
          <a:p>
            <a:pPr>
              <a:lnSpc>
                <a:spcPct val="80000"/>
              </a:lnSpc>
            </a:pPr>
            <a:r>
              <a:rPr lang="pt-BR" sz="1800" dirty="0" smtClean="0"/>
              <a:t>B usa objetos de A</a:t>
            </a:r>
          </a:p>
          <a:p>
            <a:pPr>
              <a:lnSpc>
                <a:spcPct val="80000"/>
              </a:lnSpc>
            </a:pPr>
            <a:endParaRPr lang="pt-BR" sz="1800" dirty="0" smtClean="0"/>
          </a:p>
          <a:p>
            <a:pPr>
              <a:lnSpc>
                <a:spcPct val="80000"/>
              </a:lnSpc>
            </a:pPr>
            <a:r>
              <a:rPr lang="pt-BR" sz="1800" b="1" dirty="0" smtClean="0"/>
              <a:t>Exemplo</a:t>
            </a:r>
            <a:r>
              <a:rPr lang="pt-BR" sz="1800" dirty="0" smtClean="0"/>
              <a:t>: No sistema da Biblioteca, quem é responsável pela criação de uma </a:t>
            </a:r>
            <a:r>
              <a:rPr lang="pt-BR" sz="1800" dirty="0" err="1" smtClean="0"/>
              <a:t>LinhaDoEmprestimo</a:t>
            </a:r>
            <a:r>
              <a:rPr lang="pt-BR" sz="1800" dirty="0" smtClean="0"/>
              <a:t> ?</a:t>
            </a:r>
          </a:p>
        </p:txBody>
      </p:sp>
      <p:sp>
        <p:nvSpPr>
          <p:cNvPr id="11266" name="Espaço Reservado para Número de Slide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8508828E-A3C1-47DD-B408-977F3346E268}" type="slidenum">
              <a:rPr lang="en-US" smtClean="0">
                <a:latin typeface="Tahoma" charset="0"/>
              </a:rPr>
              <a:pPr/>
              <a:t>10</a:t>
            </a:fld>
            <a:endParaRPr lang="en-US" smtClean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Padrão Acoplamento Fraco</a:t>
            </a:r>
            <a:endParaRPr lang="pt-BR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smtClean="0"/>
              <a:t>O acoplamento alto pode causar vários problemas: </a:t>
            </a:r>
          </a:p>
          <a:p>
            <a:pPr lvl="1">
              <a:lnSpc>
                <a:spcPct val="90000"/>
              </a:lnSpc>
            </a:pPr>
            <a:r>
              <a:rPr lang="pt-BR" sz="2200" smtClean="0"/>
              <a:t>Mudanças em classes interdependentes forçam mudanças locais, ou seja, se uma classe A está acoplada às classes B e C, mudanças em B e C podem exigir que A seja modificada para preservar seu comportamento. </a:t>
            </a:r>
          </a:p>
          <a:p>
            <a:pPr lvl="1">
              <a:lnSpc>
                <a:spcPct val="90000"/>
              </a:lnSpc>
            </a:pPr>
            <a:r>
              <a:rPr lang="pt-BR" sz="2200" smtClean="0"/>
              <a:t>Quando uma classe está conectada a muitas outras, para entendê-la é necessário entender também essas outras, o que dificulta a compreensão do objetivo de cada classe. </a:t>
            </a:r>
          </a:p>
          <a:p>
            <a:pPr lvl="1">
              <a:lnSpc>
                <a:spcPct val="90000"/>
              </a:lnSpc>
            </a:pPr>
            <a:r>
              <a:rPr lang="pt-BR" sz="2200" smtClean="0"/>
              <a:t>Dificuldade em reutilizar a classe, pois todas as classes acopladas também precisam ser incorporadas para reuso. </a:t>
            </a:r>
          </a:p>
        </p:txBody>
      </p:sp>
      <p:sp>
        <p:nvSpPr>
          <p:cNvPr id="16386" name="Espaço Reservado para Número de Slide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43CE47A7-A4B8-48C2-AD2A-E7D1B4AECAC2}" type="slidenum">
              <a:rPr lang="en-US" smtClean="0">
                <a:latin typeface="Tahoma" charset="0"/>
              </a:rPr>
              <a:pPr/>
              <a:t>11</a:t>
            </a:fld>
            <a:endParaRPr lang="en-US" smtClean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Padrão Acoplamento Fraco</a:t>
            </a:r>
            <a:endParaRPr lang="pt-BR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1800" b="1" smtClean="0"/>
              <a:t>Problema</a:t>
            </a:r>
            <a:r>
              <a:rPr lang="pt-BR" sz="1800" smtClean="0"/>
              <a:t>: como favorecer a baixa dependência e aumentar a reutilização ?</a:t>
            </a:r>
          </a:p>
          <a:p>
            <a:pPr>
              <a:lnSpc>
                <a:spcPct val="80000"/>
              </a:lnSpc>
            </a:pPr>
            <a:endParaRPr lang="pt-BR" sz="1800" b="1" smtClean="0"/>
          </a:p>
          <a:p>
            <a:pPr>
              <a:lnSpc>
                <a:spcPct val="80000"/>
              </a:lnSpc>
            </a:pPr>
            <a:r>
              <a:rPr lang="pt-BR" sz="1800" b="1" smtClean="0"/>
              <a:t>Solução</a:t>
            </a:r>
            <a:r>
              <a:rPr lang="pt-BR" sz="1800" smtClean="0"/>
              <a:t>: Atribuir responsabilidades de maneira que o acoplamento permaneça baixo.</a:t>
            </a:r>
          </a:p>
          <a:p>
            <a:pPr>
              <a:lnSpc>
                <a:spcPct val="80000"/>
              </a:lnSpc>
            </a:pPr>
            <a:endParaRPr lang="pt-BR" sz="1800" b="1" smtClean="0"/>
          </a:p>
          <a:p>
            <a:pPr>
              <a:lnSpc>
                <a:spcPct val="80000"/>
              </a:lnSpc>
            </a:pPr>
            <a:r>
              <a:rPr lang="pt-BR" sz="1800" b="1" smtClean="0"/>
              <a:t>Exemplo</a:t>
            </a:r>
            <a:r>
              <a:rPr lang="pt-BR" sz="1800" smtClean="0"/>
              <a:t>: No sistema de biblioteca, suponha que queremos </a:t>
            </a:r>
            <a:r>
              <a:rPr lang="pt-BR" sz="1800" b="1" smtClean="0"/>
              <a:t>realizar a devolução da cópia do livro</a:t>
            </a:r>
            <a:r>
              <a:rPr lang="pt-BR" sz="1800" smtClean="0"/>
              <a:t>. Que classe deve ser responsável por essa tarefa? </a:t>
            </a:r>
          </a:p>
          <a:p>
            <a:pPr>
              <a:lnSpc>
                <a:spcPct val="80000"/>
              </a:lnSpc>
            </a:pPr>
            <a:endParaRPr lang="pt-BR" sz="1800" smtClean="0"/>
          </a:p>
          <a:p>
            <a:pPr>
              <a:lnSpc>
                <a:spcPct val="80000"/>
              </a:lnSpc>
            </a:pPr>
            <a:r>
              <a:rPr lang="pt-BR" sz="1800" smtClean="0"/>
              <a:t>Analise as alternativas a seguir:</a:t>
            </a:r>
          </a:p>
        </p:txBody>
      </p:sp>
      <p:sp>
        <p:nvSpPr>
          <p:cNvPr id="17410" name="Espaço Reservado para Número de Slide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30123F04-04DA-404E-BF15-2F55215E109E}" type="slidenum">
              <a:rPr lang="en-US" smtClean="0">
                <a:latin typeface="Tahoma" charset="0"/>
              </a:rPr>
              <a:pPr/>
              <a:t>12</a:t>
            </a:fld>
            <a:endParaRPr lang="en-US" smtClean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896" y="2060848"/>
            <a:ext cx="8485560" cy="4226449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Padrão Acoplamento Fraco</a:t>
            </a:r>
            <a:endParaRPr lang="pt-BR" smtClean="0"/>
          </a:p>
        </p:txBody>
      </p:sp>
      <p:sp>
        <p:nvSpPr>
          <p:cNvPr id="18434" name="Espaço Reservado para Número de Slide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5BC8E832-3214-4BE7-BEE8-9D072B24149F}" type="slidenum">
              <a:rPr lang="en-US" smtClean="0">
                <a:latin typeface="Tahoma" charset="0"/>
              </a:rPr>
              <a:pPr/>
              <a:t>13</a:t>
            </a:fld>
            <a:endParaRPr lang="en-US" smtClean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Padrão Acoplamento Fraco</a:t>
            </a:r>
            <a:br>
              <a:rPr lang="en-US" smtClean="0"/>
            </a:br>
            <a:r>
              <a:rPr lang="en-US" sz="2800" smtClean="0"/>
              <a:t>Projeto 1</a:t>
            </a:r>
            <a:endParaRPr lang="pt-BR" smtClean="0"/>
          </a:p>
        </p:txBody>
      </p:sp>
      <p:sp>
        <p:nvSpPr>
          <p:cNvPr id="19458" name="Espaço Reservado para Número de Slide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0AEEE60B-B32F-4890-A0F2-D52DEAAC28F0}" type="slidenum">
              <a:rPr lang="en-US" smtClean="0">
                <a:latin typeface="Tahoma" charset="0"/>
              </a:rPr>
              <a:pPr/>
              <a:t>14</a:t>
            </a:fld>
            <a:endParaRPr lang="en-US" smtClean="0">
              <a:latin typeface="Tahoma" charset="0"/>
            </a:endParaRP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2387002"/>
            <a:ext cx="8496943" cy="449838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289798" name="Rectangle 6"/>
          <p:cNvSpPr>
            <a:spLocks noChangeArrowheads="1"/>
          </p:cNvSpPr>
          <p:nvPr/>
        </p:nvSpPr>
        <p:spPr bwMode="auto">
          <a:xfrm>
            <a:off x="3492251" y="980728"/>
            <a:ext cx="5256213" cy="160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 dirty="0"/>
              <a:t>Essa solução aumenta o acoplamento inicialmente concebido no Modelo Conceitual pois inclui </a:t>
            </a:r>
            <a:r>
              <a:rPr lang="pt-BR" sz="1400" dirty="0" smtClean="0"/>
              <a:t>um acoplamento entre </a:t>
            </a:r>
            <a:r>
              <a:rPr lang="pt-BR" sz="1400" dirty="0"/>
              <a:t>Leitor e </a:t>
            </a:r>
            <a:r>
              <a:rPr lang="pt-BR" sz="1400" dirty="0" err="1"/>
              <a:t>CopiaDoLivro</a:t>
            </a:r>
            <a:r>
              <a:rPr lang="pt-BR" sz="1400" dirty="0"/>
              <a:t>. </a:t>
            </a:r>
          </a:p>
          <a:p>
            <a:r>
              <a:rPr lang="pt-BR" sz="1400" dirty="0"/>
              <a:t>Além disso, a mensagem enviada de </a:t>
            </a:r>
            <a:r>
              <a:rPr lang="pt-BR" sz="1400" dirty="0" err="1"/>
              <a:t>CopiaDoLivro</a:t>
            </a:r>
            <a:r>
              <a:rPr lang="pt-BR" sz="1400" dirty="0"/>
              <a:t> para </a:t>
            </a:r>
            <a:r>
              <a:rPr lang="pt-BR" sz="1400" dirty="0" err="1"/>
              <a:t>LinhaDoEmprestimo</a:t>
            </a:r>
            <a:r>
              <a:rPr lang="pt-BR" sz="1400" dirty="0"/>
              <a:t>, que havia sido concebida no sentido inverso (de </a:t>
            </a:r>
            <a:r>
              <a:rPr lang="pt-BR" sz="1400" dirty="0" err="1"/>
              <a:t>LinhaDoEmprestimo</a:t>
            </a:r>
            <a:r>
              <a:rPr lang="pt-BR" sz="1400" dirty="0"/>
              <a:t> para </a:t>
            </a:r>
            <a:r>
              <a:rPr lang="pt-BR" sz="1400" dirty="0" err="1"/>
              <a:t>CopiaDoLivro</a:t>
            </a:r>
            <a:r>
              <a:rPr lang="pt-BR" sz="1400" dirty="0"/>
              <a:t>), também aumenta o acoplamento.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Padrão Acoplamento Fraco</a:t>
            </a:r>
            <a:br>
              <a:rPr lang="en-US" smtClean="0"/>
            </a:br>
            <a:r>
              <a:rPr lang="en-US" sz="2800" smtClean="0"/>
              <a:t>Projeto 2</a:t>
            </a:r>
            <a:endParaRPr lang="pt-BR" smtClean="0"/>
          </a:p>
        </p:txBody>
      </p:sp>
      <p:sp>
        <p:nvSpPr>
          <p:cNvPr id="20482" name="Espaço Reservado para Número de Slide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1D11CD40-CA23-4D6D-A9FD-30622D8C709F}" type="slidenum">
              <a:rPr lang="en-US" smtClean="0">
                <a:latin typeface="Tahoma" charset="0"/>
              </a:rPr>
              <a:pPr/>
              <a:t>15</a:t>
            </a:fld>
            <a:endParaRPr lang="en-US" smtClean="0">
              <a:latin typeface="Tahoma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700808"/>
            <a:ext cx="9182111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Padrão Acoplamento Fraco</a:t>
            </a:r>
            <a:br>
              <a:rPr lang="en-US" smtClean="0"/>
            </a:br>
            <a:r>
              <a:rPr lang="en-US" sz="2800" smtClean="0"/>
              <a:t>Projeto 3</a:t>
            </a:r>
            <a:endParaRPr lang="pt-BR" smtClean="0"/>
          </a:p>
        </p:txBody>
      </p:sp>
      <p:sp>
        <p:nvSpPr>
          <p:cNvPr id="21506" name="Espaço Reservado para Número de Slide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3F4D439D-A126-4DEE-A8E2-C2733FACD8FB}" type="slidenum">
              <a:rPr lang="en-US" smtClean="0">
                <a:latin typeface="Tahoma" charset="0"/>
              </a:rPr>
              <a:pPr/>
              <a:t>16</a:t>
            </a:fld>
            <a:endParaRPr lang="en-US" smtClean="0">
              <a:latin typeface="Tahoma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8738015" cy="43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Padrão Acoplamento Fraco</a:t>
            </a:r>
            <a:endParaRPr lang="pt-BR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O extremo de acoplamento fraco não é desejável, por ferir os princípios  da orientação a objetos, que é o de comunicação por mensagens. 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Se uma classe não se comunica com outras, ela acaba ficando com excesso de responsabilidades (ver padrão Coesão Alta), o que também é indesejável. Isso leva a projetos pobres: objetos inchados e complexos, responsáveis por muito trabalho. </a:t>
            </a:r>
          </a:p>
        </p:txBody>
      </p:sp>
      <p:sp>
        <p:nvSpPr>
          <p:cNvPr id="22530" name="Espaço Reservado para Número de Slide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7197AFD9-B59A-4071-BD02-04AF26493996}" type="slidenum">
              <a:rPr lang="en-US" smtClean="0">
                <a:latin typeface="Tahoma" charset="0"/>
              </a:rPr>
              <a:pPr/>
              <a:t>17</a:t>
            </a:fld>
            <a:endParaRPr lang="en-US" smtClean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8738015" cy="43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Padrão Controlador</a:t>
            </a:r>
            <a:endParaRPr lang="pt-BR" smtClean="0"/>
          </a:p>
        </p:txBody>
      </p:sp>
      <p:sp>
        <p:nvSpPr>
          <p:cNvPr id="23554" name="Espaço Reservado para Número de Slide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5A53F66D-5D73-4617-A7F1-B57A494A5B44}" type="slidenum">
              <a:rPr lang="en-US" smtClean="0">
                <a:latin typeface="Tahoma" charset="0"/>
              </a:rPr>
              <a:pPr/>
              <a:t>18</a:t>
            </a:fld>
            <a:endParaRPr lang="en-US" smtClean="0">
              <a:latin typeface="Tahoma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067944" y="188640"/>
            <a:ext cx="4392488" cy="6480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Ainda tem algum problema?</a:t>
            </a:r>
            <a:endParaRPr lang="pt-BR"/>
          </a:p>
        </p:txBody>
      </p:sp>
      <p:sp>
        <p:nvSpPr>
          <p:cNvPr id="301062" name="Rectangle 6"/>
          <p:cNvSpPr>
            <a:spLocks noChangeArrowheads="1"/>
          </p:cNvSpPr>
          <p:nvPr/>
        </p:nvSpPr>
        <p:spPr bwMode="auto">
          <a:xfrm>
            <a:off x="395536" y="5301208"/>
            <a:ext cx="8293100" cy="1323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600"/>
              <a:t>quando ocorre o evento de devolução da cópia, ainda não é conhecido o objeto </a:t>
            </a:r>
          </a:p>
          <a:p>
            <a:r>
              <a:rPr lang="pt-BR" sz="1600" b="1"/>
              <a:t>empréstimo </a:t>
            </a:r>
            <a:r>
              <a:rPr lang="pt-BR" sz="1600"/>
              <a:t>ao qual a cópia emprestada se refere. Portanto, é preciso eleger </a:t>
            </a:r>
          </a:p>
          <a:p>
            <a:r>
              <a:rPr lang="pt-BR" sz="1600"/>
              <a:t>alguma classe, que conheça os empréstimos, para receber a mensagem </a:t>
            </a:r>
            <a:r>
              <a:rPr lang="pt-BR" sz="1600" b="1"/>
              <a:t>devolverCopia</a:t>
            </a:r>
            <a:r>
              <a:rPr lang="pt-BR" sz="1600"/>
              <a:t>. </a:t>
            </a:r>
          </a:p>
          <a:p>
            <a:r>
              <a:rPr lang="pt-BR" sz="1600"/>
              <a:t>Essa classe terá que identificar o objeto empréstimo cujo código de cópia seja igual ao </a:t>
            </a:r>
          </a:p>
          <a:p>
            <a:r>
              <a:rPr lang="pt-BR" sz="1600"/>
              <a:t>parâmetro fornecido </a:t>
            </a:r>
          </a:p>
        </p:txBody>
      </p:sp>
      <p:sp>
        <p:nvSpPr>
          <p:cNvPr id="301063" name="Rectangle 7"/>
          <p:cNvSpPr>
            <a:spLocks noChangeArrowheads="1"/>
          </p:cNvSpPr>
          <p:nvPr/>
        </p:nvSpPr>
        <p:spPr bwMode="auto">
          <a:xfrm>
            <a:off x="755576" y="5517232"/>
            <a:ext cx="7542213" cy="1006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2000" dirty="0"/>
              <a:t>Essa necessidade surge porque </a:t>
            </a:r>
            <a:r>
              <a:rPr lang="pt-BR" sz="2000" b="1" dirty="0" err="1"/>
              <a:t>devolverCopia</a:t>
            </a:r>
            <a:r>
              <a:rPr lang="pt-BR" sz="2000" dirty="0"/>
              <a:t> é uma operação </a:t>
            </a:r>
          </a:p>
          <a:p>
            <a:r>
              <a:rPr lang="pt-BR" sz="2000" dirty="0"/>
              <a:t>do sistema, responsável por tratar os eventos que ocorrem em </a:t>
            </a:r>
          </a:p>
          <a:p>
            <a:r>
              <a:rPr lang="pt-BR" sz="2000" dirty="0"/>
              <a:t>cada caso de uso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2" grpId="0" animBg="1"/>
      <p:bldP spid="3010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Padrão Controlador</a:t>
            </a:r>
            <a:endParaRPr lang="pt-BR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pt-BR" sz="1600" b="1" smtClean="0"/>
              <a:t>Problema</a:t>
            </a:r>
            <a:r>
              <a:rPr lang="pt-BR" sz="1600" smtClean="0"/>
              <a:t>: Quem deve ser responsável por tratar um evento do sistema ?</a:t>
            </a:r>
          </a:p>
          <a:p>
            <a:pPr>
              <a:lnSpc>
                <a:spcPct val="120000"/>
              </a:lnSpc>
            </a:pPr>
            <a:endParaRPr lang="pt-BR" sz="1600" b="1" smtClean="0"/>
          </a:p>
          <a:p>
            <a:pPr>
              <a:lnSpc>
                <a:spcPct val="120000"/>
              </a:lnSpc>
            </a:pPr>
            <a:r>
              <a:rPr lang="pt-BR" sz="1600" b="1" smtClean="0"/>
              <a:t>Solução</a:t>
            </a:r>
            <a:r>
              <a:rPr lang="pt-BR" sz="1600" smtClean="0"/>
              <a:t>: A responsabilidade de receber ou tratar as mensagens de eventos (operações) do sistema pode ser atribuída a uma classe que:</a:t>
            </a:r>
          </a:p>
          <a:p>
            <a:pPr lvl="1">
              <a:lnSpc>
                <a:spcPct val="120000"/>
              </a:lnSpc>
            </a:pPr>
            <a:r>
              <a:rPr lang="pt-BR" sz="1600" smtClean="0"/>
              <a:t>represente todo o sistema, um dispositivo ou um subsistema – chamado de </a:t>
            </a:r>
            <a:r>
              <a:rPr lang="pt-BR" sz="1600" b="1" smtClean="0"/>
              <a:t>controlador fachada</a:t>
            </a:r>
            <a:r>
              <a:rPr lang="pt-BR" sz="1600" smtClean="0"/>
              <a:t> - OU</a:t>
            </a:r>
          </a:p>
          <a:p>
            <a:pPr lvl="1">
              <a:lnSpc>
                <a:spcPct val="120000"/>
              </a:lnSpc>
            </a:pPr>
            <a:r>
              <a:rPr lang="pt-BR" sz="1600" smtClean="0"/>
              <a:t>represente um cenário de um caso de uso dentro do qual ocorra o evento, chamado de </a:t>
            </a:r>
            <a:r>
              <a:rPr lang="pt-BR" sz="1600" b="1" smtClean="0"/>
              <a:t>controlador artificial</a:t>
            </a:r>
            <a:r>
              <a:rPr lang="pt-BR" sz="1600" smtClean="0"/>
              <a:t>, por exemplo um TratadorDe&lt;NomeDoCasoDeUso&gt; ou ControladorDe&lt;NomeDoCasoDeUso </a:t>
            </a:r>
          </a:p>
          <a:p>
            <a:pPr lvl="1">
              <a:lnSpc>
                <a:spcPct val="120000"/>
              </a:lnSpc>
            </a:pPr>
            <a:endParaRPr lang="pt-BR" sz="1600" smtClean="0"/>
          </a:p>
          <a:p>
            <a:pPr>
              <a:lnSpc>
                <a:spcPct val="120000"/>
              </a:lnSpc>
            </a:pPr>
            <a:r>
              <a:rPr lang="pt-BR" sz="1600" b="1" smtClean="0"/>
              <a:t>Exemplo</a:t>
            </a:r>
            <a:r>
              <a:rPr lang="pt-BR" sz="1600" smtClean="0"/>
              <a:t>: quem vai tratar os eventos do sistema de biblioteca? </a:t>
            </a:r>
          </a:p>
        </p:txBody>
      </p:sp>
      <p:sp>
        <p:nvSpPr>
          <p:cNvPr id="24578" name="Espaço Reservado para Número de Slide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12267A79-31B8-4DD9-8984-87A6028F88C2}" type="slidenum">
              <a:rPr lang="en-US" smtClean="0">
                <a:latin typeface="Tahoma" charset="0"/>
              </a:rPr>
              <a:pPr/>
              <a:t>19</a:t>
            </a:fld>
            <a:endParaRPr lang="en-US" smtClean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Padrões GRASP</a:t>
            </a:r>
            <a:endParaRPr lang="pt-BR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padrões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dirty="0" err="1" smtClean="0"/>
              <a:t>análise</a:t>
            </a:r>
            <a:r>
              <a:rPr lang="en-US" dirty="0" smtClean="0"/>
              <a:t>;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;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dirty="0" err="1" smtClean="0"/>
              <a:t>processo</a:t>
            </a:r>
            <a:r>
              <a:rPr lang="en-US" dirty="0" smtClean="0"/>
              <a:t>;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Idiomas</a:t>
            </a:r>
            <a:r>
              <a:rPr lang="en-US" dirty="0" smtClean="0"/>
              <a:t> (</a:t>
            </a:r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dirty="0" err="1" smtClean="0"/>
              <a:t>código-fonte</a:t>
            </a:r>
            <a:r>
              <a:rPr lang="en-US" dirty="0" smtClean="0"/>
              <a:t> – </a:t>
            </a:r>
            <a:r>
              <a:rPr lang="en-US" dirty="0" err="1" smtClean="0"/>
              <a:t>específico</a:t>
            </a:r>
            <a:r>
              <a:rPr lang="en-US" dirty="0" smtClean="0"/>
              <a:t> de </a:t>
            </a:r>
            <a:r>
              <a:rPr lang="en-US" dirty="0" err="1" smtClean="0"/>
              <a:t>linguagem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GRASP (</a:t>
            </a:r>
            <a:r>
              <a:rPr lang="en-US" i="1" dirty="0" smtClean="0"/>
              <a:t>General Responsibility Assignment Software Patterns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Atribuição</a:t>
            </a:r>
            <a:r>
              <a:rPr lang="en-US" dirty="0" smtClean="0"/>
              <a:t> de </a:t>
            </a:r>
            <a:r>
              <a:rPr lang="en-US" dirty="0" err="1" smtClean="0"/>
              <a:t>responsabilidade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colaboração</a:t>
            </a:r>
            <a:r>
              <a:rPr lang="en-US" dirty="0" smtClean="0"/>
              <a:t>…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distribuir</a:t>
            </a:r>
            <a:r>
              <a:rPr lang="en-US" dirty="0" smtClean="0"/>
              <a:t> as </a:t>
            </a:r>
            <a:r>
              <a:rPr lang="en-US" dirty="0" err="1" smtClean="0"/>
              <a:t>responsabilidades</a:t>
            </a:r>
            <a:r>
              <a:rPr lang="en-US" dirty="0" smtClean="0"/>
              <a:t>?</a:t>
            </a:r>
            <a:endParaRPr lang="pt-BR" dirty="0" smtClean="0"/>
          </a:p>
        </p:txBody>
      </p:sp>
      <p:sp>
        <p:nvSpPr>
          <p:cNvPr id="4098" name="Espaço Reservado para Número de Slide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F3B467EB-34AD-4C5A-B2F3-963BBD22F71E}" type="slidenum">
              <a:rPr lang="en-US" smtClean="0">
                <a:latin typeface="Tahoma" charset="0"/>
              </a:rPr>
              <a:pPr/>
              <a:t>2</a:t>
            </a:fld>
            <a:endParaRPr lang="en-US" smtClean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Padrão Controlador</a:t>
            </a:r>
            <a:endParaRPr lang="pt-BR" smtClean="0"/>
          </a:p>
        </p:txBody>
      </p:sp>
      <p:sp>
        <p:nvSpPr>
          <p:cNvPr id="25602" name="Espaço Reservado para Número de Slide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21D92EE8-0922-4F65-8E63-A893B3793465}" type="slidenum">
              <a:rPr lang="en-US" smtClean="0">
                <a:latin typeface="Tahoma" charset="0"/>
              </a:rPr>
              <a:pPr/>
              <a:t>20</a:t>
            </a:fld>
            <a:endParaRPr lang="en-US" smtClean="0">
              <a:latin typeface="Tahoma" charset="0"/>
            </a:endParaRP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0" y="5002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Arial" charset="0"/>
            </a:endParaRPr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2065338" y="41957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>
              <a:latin typeface="Arial" charset="0"/>
            </a:endParaRPr>
          </a:p>
        </p:txBody>
      </p:sp>
      <p:sp>
        <p:nvSpPr>
          <p:cNvPr id="25608" name="Rectangle 10"/>
          <p:cNvSpPr>
            <a:spLocks noChangeArrowheads="1"/>
          </p:cNvSpPr>
          <p:nvPr/>
        </p:nvSpPr>
        <p:spPr bwMode="auto">
          <a:xfrm>
            <a:off x="1504950" y="4241800"/>
            <a:ext cx="28511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806489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Padrão Controlador</a:t>
            </a:r>
            <a:endParaRPr lang="pt-BR" smtClean="0"/>
          </a:p>
        </p:txBody>
      </p:sp>
      <p:sp>
        <p:nvSpPr>
          <p:cNvPr id="25602" name="Espaço Reservado para Número de Slide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21D92EE8-0922-4F65-8E63-A893B3793465}" type="slidenum">
              <a:rPr lang="en-US" smtClean="0">
                <a:latin typeface="Tahoma" charset="0"/>
              </a:rPr>
              <a:pPr/>
              <a:t>21</a:t>
            </a:fld>
            <a:endParaRPr lang="en-US" smtClean="0">
              <a:latin typeface="Tahoma" charset="0"/>
            </a:endParaRPr>
          </a:p>
        </p:txBody>
      </p:sp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4713" y="2333625"/>
            <a:ext cx="2282825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0300" y="2347913"/>
            <a:ext cx="2432050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0" y="5002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Arial" charset="0"/>
            </a:endParaRPr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2065338" y="41957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>
              <a:latin typeface="Arial" charset="0"/>
            </a:endParaRPr>
          </a:p>
        </p:txBody>
      </p:sp>
      <p:sp>
        <p:nvSpPr>
          <p:cNvPr id="25608" name="Rectangle 10"/>
          <p:cNvSpPr>
            <a:spLocks noChangeArrowheads="1"/>
          </p:cNvSpPr>
          <p:nvPr/>
        </p:nvSpPr>
        <p:spPr bwMode="auto">
          <a:xfrm>
            <a:off x="1504950" y="4241800"/>
            <a:ext cx="28511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/>
          </a:p>
        </p:txBody>
      </p:sp>
      <p:graphicFrame>
        <p:nvGraphicFramePr>
          <p:cNvPr id="303126" name="Group 22"/>
          <p:cNvGraphicFramePr>
            <a:graphicFrameLocks noGrp="1"/>
          </p:cNvGraphicFramePr>
          <p:nvPr/>
        </p:nvGraphicFramePr>
        <p:xfrm>
          <a:off x="2038350" y="4437063"/>
          <a:ext cx="5702300" cy="517525"/>
        </p:xfrm>
        <a:graphic>
          <a:graphicData uri="http://schemas.openxmlformats.org/drawingml/2006/table">
            <a:tbl>
              <a:tblPr/>
              <a:tblGrid>
                <a:gridCol w="2851150"/>
                <a:gridCol w="28511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(a) Controlador Fachada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(b) Controlador Artificial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Padrão Controlador</a:t>
            </a:r>
            <a:endParaRPr lang="pt-BR" smtClean="0"/>
          </a:p>
        </p:txBody>
      </p:sp>
      <p:sp>
        <p:nvSpPr>
          <p:cNvPr id="26626" name="Espaço Reservado para Número de Slide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03E5E7CE-891D-4B0D-A653-9421771F514A}" type="slidenum">
              <a:rPr lang="en-US" smtClean="0">
                <a:latin typeface="Tahoma" charset="0"/>
              </a:rPr>
              <a:pPr/>
              <a:t>22</a:t>
            </a:fld>
            <a:endParaRPr lang="en-US" smtClean="0">
              <a:latin typeface="Tahoma" charset="0"/>
            </a:endParaRP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5002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Arial" charset="0"/>
            </a:endParaRPr>
          </a:p>
        </p:txBody>
      </p:sp>
      <p:pic>
        <p:nvPicPr>
          <p:cNvPr id="2662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1916113"/>
            <a:ext cx="6821488" cy="388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Padrão Controlador</a:t>
            </a:r>
            <a:endParaRPr lang="pt-BR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 smtClean="0"/>
              <a:t>Benefícios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Com o uso do padrão Controlador, obtém-se um aumento das possibilidades de reutilização de classes e do uso de interfaces “plugáveis”. </a:t>
            </a:r>
          </a:p>
          <a:p>
            <a:pPr lvl="1"/>
            <a:endParaRPr lang="pt-BR" dirty="0" smtClean="0"/>
          </a:p>
        </p:txBody>
      </p:sp>
      <p:sp>
        <p:nvSpPr>
          <p:cNvPr id="27650" name="Espaço Reservado para Número de Slide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7B161DA5-79D6-4D0A-B3BE-A5D38ED4F5BD}" type="slidenum">
              <a:rPr lang="en-US" smtClean="0">
                <a:latin typeface="Tahoma" charset="0"/>
              </a:rPr>
              <a:pPr/>
              <a:t>23</a:t>
            </a:fld>
            <a:endParaRPr lang="en-US" smtClean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Padrões GRASP</a:t>
            </a:r>
            <a:endParaRPr lang="pt-BR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Principais</a:t>
            </a:r>
          </a:p>
          <a:p>
            <a:pPr lvl="1"/>
            <a:r>
              <a:rPr lang="en-US" smtClean="0"/>
              <a:t>Especialista (Expert)</a:t>
            </a:r>
          </a:p>
          <a:p>
            <a:pPr lvl="1"/>
            <a:r>
              <a:rPr lang="en-US" smtClean="0"/>
              <a:t>Criador (Creator)</a:t>
            </a:r>
          </a:p>
          <a:p>
            <a:pPr lvl="1"/>
            <a:r>
              <a:rPr lang="en-US" smtClean="0"/>
              <a:t>Coesão Alta (High Cohesion)</a:t>
            </a:r>
          </a:p>
          <a:p>
            <a:pPr lvl="1"/>
            <a:r>
              <a:rPr lang="en-US" smtClean="0"/>
              <a:t>Acoplamento Fraco (Low Coupling)</a:t>
            </a:r>
          </a:p>
          <a:p>
            <a:pPr lvl="1"/>
            <a:r>
              <a:rPr lang="en-US" smtClean="0"/>
              <a:t>Controlador (Controller)</a:t>
            </a:r>
          </a:p>
          <a:p>
            <a:pPr lvl="1"/>
            <a:endParaRPr lang="pt-BR" smtClean="0"/>
          </a:p>
        </p:txBody>
      </p:sp>
      <p:sp>
        <p:nvSpPr>
          <p:cNvPr id="5122" name="Espaço Reservado para Número de Slide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FA4EC709-9B55-4D90-9B9B-A00962E2BEAF}" type="slidenum">
              <a:rPr lang="en-US" smtClean="0">
                <a:latin typeface="Tahoma" charset="0"/>
              </a:rPr>
              <a:pPr/>
              <a:t>3</a:t>
            </a:fld>
            <a:endParaRPr lang="en-US" smtClean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Padrão Especialista</a:t>
            </a:r>
            <a:endParaRPr lang="pt-BR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É o </a:t>
            </a:r>
            <a:r>
              <a:rPr lang="en-US" sz="2400" dirty="0" err="1" smtClean="0"/>
              <a:t>primeiro</a:t>
            </a:r>
            <a:r>
              <a:rPr lang="en-US" sz="2400" dirty="0" smtClean="0"/>
              <a:t> a ser </a:t>
            </a:r>
            <a:r>
              <a:rPr lang="en-US" sz="2400" dirty="0" err="1" smtClean="0"/>
              <a:t>pensado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pt-BR" sz="2400" b="1" dirty="0" smtClean="0"/>
              <a:t>Problema</a:t>
            </a:r>
            <a:r>
              <a:rPr lang="pt-BR" sz="2400" dirty="0" smtClean="0"/>
              <a:t>: qual é o princípio mais básico de atribuição de responsabilidades a objetos ?</a:t>
            </a:r>
            <a:endParaRPr lang="pt-BR" sz="2400" b="1" dirty="0" smtClean="0"/>
          </a:p>
          <a:p>
            <a:r>
              <a:rPr lang="pt-BR" sz="2400" b="1" dirty="0" smtClean="0"/>
              <a:t>Solução</a:t>
            </a:r>
            <a:r>
              <a:rPr lang="pt-BR" sz="2400" dirty="0" smtClean="0"/>
              <a:t>: Atribuir responsabilidade ao </a:t>
            </a:r>
            <a:r>
              <a:rPr lang="pt-BR" sz="2400" b="1" dirty="0" smtClean="0"/>
              <a:t>especialista</a:t>
            </a:r>
            <a:r>
              <a:rPr lang="pt-BR" sz="2400" dirty="0" smtClean="0"/>
              <a:t> da informação.</a:t>
            </a:r>
          </a:p>
          <a:p>
            <a:r>
              <a:rPr lang="pt-BR" sz="2400" b="1" dirty="0" smtClean="0"/>
              <a:t>Exemplo</a:t>
            </a:r>
            <a:r>
              <a:rPr lang="pt-BR" sz="2400" dirty="0" smtClean="0"/>
              <a:t>: </a:t>
            </a:r>
          </a:p>
          <a:p>
            <a:pPr lvl="1"/>
            <a:r>
              <a:rPr lang="pt-BR" sz="2100" dirty="0" smtClean="0"/>
              <a:t>no sistema de biblioteca (a seguir), quem seria o responsável por </a:t>
            </a:r>
            <a:r>
              <a:rPr lang="pt-BR" sz="2100" b="1" dirty="0" smtClean="0"/>
              <a:t>calcular a data de devolução</a:t>
            </a:r>
            <a:r>
              <a:rPr lang="pt-BR" sz="2100" dirty="0" smtClean="0"/>
              <a:t> de um livro durante a inserção desse livro dentro de um empréstimo que está em curso ?</a:t>
            </a:r>
          </a:p>
        </p:txBody>
      </p:sp>
      <p:sp>
        <p:nvSpPr>
          <p:cNvPr id="6146" name="Espaço Reservado para Número de Slide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06F8776F-B2B4-45A3-AA7C-8DFC8517853E}" type="slidenum">
              <a:rPr lang="en-US" smtClean="0">
                <a:latin typeface="Tahoma" charset="0"/>
              </a:rPr>
              <a:pPr/>
              <a:t>4</a:t>
            </a:fld>
            <a:endParaRPr lang="en-US" smtClean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Padrão Especialista</a:t>
            </a:r>
            <a:endParaRPr lang="pt-BR" smtClean="0"/>
          </a:p>
        </p:txBody>
      </p:sp>
      <p:sp>
        <p:nvSpPr>
          <p:cNvPr id="7170" name="Espaço Reservado para Número de Slide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7A4F3514-72BE-4F3B-B8CF-27D5BDFD0BFF}" type="slidenum">
              <a:rPr lang="en-US" smtClean="0">
                <a:latin typeface="Tahoma" charset="0"/>
              </a:rPr>
              <a:pPr/>
              <a:t>5</a:t>
            </a:fld>
            <a:endParaRPr lang="en-US" smtClean="0">
              <a:latin typeface="Tahoma" charset="0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24304"/>
            <a:ext cx="9172480" cy="5773047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1520" y="3356992"/>
            <a:ext cx="283603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600" dirty="0"/>
              <a:t>Quem possui conhecimentos </a:t>
            </a:r>
          </a:p>
          <a:p>
            <a:r>
              <a:rPr lang="pt-BR" sz="1600" dirty="0"/>
              <a:t>necessários para calcular a </a:t>
            </a:r>
          </a:p>
          <a:p>
            <a:r>
              <a:rPr lang="pt-BR" sz="1600" dirty="0"/>
              <a:t>data de devolução? </a:t>
            </a:r>
          </a:p>
        </p:txBody>
      </p:sp>
      <p:sp>
        <p:nvSpPr>
          <p:cNvPr id="7" name="Retângulo 6"/>
          <p:cNvSpPr/>
          <p:nvPr/>
        </p:nvSpPr>
        <p:spPr>
          <a:xfrm>
            <a:off x="6876256" y="2276872"/>
            <a:ext cx="2304256" cy="28803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6372200" y="404664"/>
            <a:ext cx="244827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Como se fosse uma coisa só.</a:t>
            </a:r>
            <a:endParaRPr lang="pt-BR" dirty="0"/>
          </a:p>
        </p:txBody>
      </p:sp>
      <p:cxnSp>
        <p:nvCxnSpPr>
          <p:cNvPr id="10" name="Conector de seta reta 9"/>
          <p:cNvCxnSpPr>
            <a:stCxn id="8" idx="2"/>
          </p:cNvCxnSpPr>
          <p:nvPr/>
        </p:nvCxnSpPr>
        <p:spPr>
          <a:xfrm>
            <a:off x="7596336" y="1484784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Padrão Especialista</a:t>
            </a:r>
            <a:endParaRPr lang="pt-BR" smtClean="0"/>
          </a:p>
        </p:txBody>
      </p:sp>
      <p:sp>
        <p:nvSpPr>
          <p:cNvPr id="7170" name="Espaço Reservado para Número de Slide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7A4F3514-72BE-4F3B-B8CF-27D5BDFD0BFF}" type="slidenum">
              <a:rPr lang="en-US" smtClean="0">
                <a:latin typeface="Tahoma" charset="0"/>
              </a:rPr>
              <a:pPr/>
              <a:t>6</a:t>
            </a:fld>
            <a:endParaRPr lang="en-US" smtClean="0">
              <a:latin typeface="Tahoma" charset="0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122" y="1628800"/>
            <a:ext cx="7894262" cy="496855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" name="Elipse 4"/>
          <p:cNvSpPr/>
          <p:nvPr/>
        </p:nvSpPr>
        <p:spPr>
          <a:xfrm>
            <a:off x="251520" y="2636912"/>
            <a:ext cx="1656184" cy="151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Padrão Especialista</a:t>
            </a:r>
            <a:endParaRPr lang="pt-BR" smtClean="0"/>
          </a:p>
        </p:txBody>
      </p:sp>
      <p:sp>
        <p:nvSpPr>
          <p:cNvPr id="9218" name="Espaço Reservado para Número de Slide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47A2238F-6EBD-450B-A9C7-8C3EBA7AD277}" type="slidenum">
              <a:rPr lang="en-US" smtClean="0">
                <a:latin typeface="Tahoma" charset="0"/>
              </a:rPr>
              <a:pPr/>
              <a:t>7</a:t>
            </a:fld>
            <a:endParaRPr lang="en-US" smtClean="0">
              <a:latin typeface="Tahoma" charset="0"/>
            </a:endParaRP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564904"/>
            <a:ext cx="8352928" cy="270334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" name="Elipse 4"/>
          <p:cNvSpPr/>
          <p:nvPr/>
        </p:nvSpPr>
        <p:spPr>
          <a:xfrm>
            <a:off x="7464953" y="3501008"/>
            <a:ext cx="64807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Padrão Especialista</a:t>
            </a:r>
            <a:endParaRPr lang="pt-BR" smtClean="0"/>
          </a:p>
        </p:txBody>
      </p:sp>
      <p:sp>
        <p:nvSpPr>
          <p:cNvPr id="9218" name="Espaço Reservado para Número de Slide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47A2238F-6EBD-450B-A9C7-8C3EBA7AD277}" type="slidenum">
              <a:rPr lang="en-US" smtClean="0">
                <a:latin typeface="Tahoma" charset="0"/>
              </a:rPr>
              <a:pPr/>
              <a:t>8</a:t>
            </a:fld>
            <a:endParaRPr lang="en-US" smtClean="0">
              <a:latin typeface="Tahoma" charset="0"/>
            </a:endParaRP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896" y="2060848"/>
            <a:ext cx="8485560" cy="4226449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Padrão Especialista</a:t>
            </a:r>
            <a:endParaRPr lang="pt-BR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400" smtClean="0"/>
              <a:t>Usando-se o padrão Especialista, consegue-se manter o encapsulamento, pois cada classe faz o que realmente tem </a:t>
            </a:r>
            <a:r>
              <a:rPr lang="pt-BR" sz="2400" b="1" smtClean="0"/>
              <a:t>conhecimento</a:t>
            </a:r>
            <a:r>
              <a:rPr lang="pt-BR" sz="2400" smtClean="0"/>
              <a:t> para fazer </a:t>
            </a:r>
          </a:p>
          <a:p>
            <a:r>
              <a:rPr lang="pt-BR" sz="2400" smtClean="0"/>
              <a:t>Favorece-se o acoplamento fraco e a alta coesão </a:t>
            </a:r>
          </a:p>
          <a:p>
            <a:r>
              <a:rPr lang="pt-BR" sz="2400" smtClean="0"/>
              <a:t>O comportamento fica distribuído entre as classes que têm a </a:t>
            </a:r>
            <a:r>
              <a:rPr lang="pt-BR" sz="2400" b="1" smtClean="0"/>
              <a:t>informação</a:t>
            </a:r>
            <a:r>
              <a:rPr lang="pt-BR" sz="2400" smtClean="0"/>
              <a:t> necessária, tornando as classes mais “leves” </a:t>
            </a:r>
          </a:p>
          <a:p>
            <a:r>
              <a:rPr lang="pt-BR" sz="2400" smtClean="0"/>
              <a:t>O reuso é favorecido, pois ao reutilizar uma classe sabe-se que ela oferece todo o comportamento inerente e esperado </a:t>
            </a:r>
          </a:p>
        </p:txBody>
      </p:sp>
      <p:sp>
        <p:nvSpPr>
          <p:cNvPr id="10242" name="Espaço Reservado para Número de Slide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D38439C0-8F8D-45A5-9970-6A27B86E6A82}" type="slidenum">
              <a:rPr lang="en-US" smtClean="0">
                <a:latin typeface="Tahoma" charset="0"/>
              </a:rPr>
              <a:pPr/>
              <a:t>9</a:t>
            </a:fld>
            <a:endParaRPr lang="en-US" smtClean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1966</TotalTime>
  <Words>865</Words>
  <Application>Microsoft Office PowerPoint</Application>
  <PresentationFormat>Apresentação na tela (4:3)</PresentationFormat>
  <Paragraphs>119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Balcão Envidraçado</vt:lpstr>
      <vt:lpstr>Introdução aos Sistemas de Informação</vt:lpstr>
      <vt:lpstr>Padrões GRASP</vt:lpstr>
      <vt:lpstr>Padrões GRASP</vt:lpstr>
      <vt:lpstr>Padrão Especialista</vt:lpstr>
      <vt:lpstr>Padrão Especialista</vt:lpstr>
      <vt:lpstr>Padrão Especialista</vt:lpstr>
      <vt:lpstr>Padrão Especialista</vt:lpstr>
      <vt:lpstr>Padrão Especialista</vt:lpstr>
      <vt:lpstr>Padrão Especialista</vt:lpstr>
      <vt:lpstr>Padrão Criador</vt:lpstr>
      <vt:lpstr>Padrão Acoplamento Fraco</vt:lpstr>
      <vt:lpstr>Padrão Acoplamento Fraco</vt:lpstr>
      <vt:lpstr>Padrão Acoplamento Fraco</vt:lpstr>
      <vt:lpstr>Padrão Acoplamento Fraco Projeto 1</vt:lpstr>
      <vt:lpstr>Padrão Acoplamento Fraco Projeto 2</vt:lpstr>
      <vt:lpstr>Padrão Acoplamento Fraco Projeto 3</vt:lpstr>
      <vt:lpstr>Padrão Acoplamento Fraco</vt:lpstr>
      <vt:lpstr>Padrão Controlador</vt:lpstr>
      <vt:lpstr>Padrão Controlador</vt:lpstr>
      <vt:lpstr>Padrão Controlador</vt:lpstr>
      <vt:lpstr>Padrão Controlador</vt:lpstr>
      <vt:lpstr>Padrão Controlador</vt:lpstr>
      <vt:lpstr>Padrão Controlador</vt:lpstr>
    </vt:vector>
  </TitlesOfParts>
  <Company>ufscar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dc</dc:creator>
  <cp:lastModifiedBy>Valter</cp:lastModifiedBy>
  <cp:revision>167</cp:revision>
  <cp:lastPrinted>1601-01-01T00:00:00Z</cp:lastPrinted>
  <dcterms:created xsi:type="dcterms:W3CDTF">2010-02-02T11:07:46Z</dcterms:created>
  <dcterms:modified xsi:type="dcterms:W3CDTF">2016-08-04T13:35:31Z</dcterms:modified>
</cp:coreProperties>
</file>