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25"/>
  </p:notesMasterIdLst>
  <p:sldIdLst>
    <p:sldId id="256" r:id="rId3"/>
    <p:sldId id="332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257" r:id="rId12"/>
    <p:sldId id="270" r:id="rId13"/>
    <p:sldId id="275" r:id="rId14"/>
    <p:sldId id="272" r:id="rId15"/>
    <p:sldId id="274" r:id="rId16"/>
    <p:sldId id="259" r:id="rId17"/>
    <p:sldId id="260" r:id="rId18"/>
    <p:sldId id="276" r:id="rId19"/>
    <p:sldId id="262" r:id="rId20"/>
    <p:sldId id="263" r:id="rId21"/>
    <p:sldId id="277" r:id="rId22"/>
    <p:sldId id="265" r:id="rId23"/>
    <p:sldId id="33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>
      <p:cViewPr varScale="1">
        <p:scale>
          <a:sx n="63" d="100"/>
          <a:sy n="63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3088D-8E64-43CF-9AF2-F04AA0E6A14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0C4F15-525D-4BDA-84F4-401D81A27A1A}">
      <dgm:prSet/>
      <dgm:spPr/>
      <dgm:t>
        <a:bodyPr/>
        <a:lstStyle/>
        <a:p>
          <a:r>
            <a:rPr lang="pt-BR"/>
            <a:t>Consider the problem of Drawing a Series of Cats</a:t>
          </a:r>
          <a:endParaRPr lang="en-US"/>
        </a:p>
      </dgm:t>
    </dgm:pt>
    <dgm:pt modelId="{A9BE34BE-F0F6-4AA0-BF3A-99D3FA95B3CD}" type="parTrans" cxnId="{728516EF-68F8-457B-9A9E-E1A9D666F514}">
      <dgm:prSet/>
      <dgm:spPr/>
      <dgm:t>
        <a:bodyPr/>
        <a:lstStyle/>
        <a:p>
          <a:endParaRPr lang="en-US"/>
        </a:p>
      </dgm:t>
    </dgm:pt>
    <dgm:pt modelId="{0B3D8C91-976B-4642-B765-8CB7F2961580}" type="sibTrans" cxnId="{728516EF-68F8-457B-9A9E-E1A9D666F514}">
      <dgm:prSet/>
      <dgm:spPr/>
      <dgm:t>
        <a:bodyPr/>
        <a:lstStyle/>
        <a:p>
          <a:endParaRPr lang="en-US"/>
        </a:p>
      </dgm:t>
    </dgm:pt>
    <dgm:pt modelId="{E043FEDB-B63D-49A1-B6B0-0A8E71015A7C}">
      <dgm:prSet/>
      <dgm:spPr/>
      <dgm:t>
        <a:bodyPr/>
        <a:lstStyle/>
        <a:p>
          <a:r>
            <a:rPr lang="pt-BR"/>
            <a:t>We note that all cats have general characteristics: fur, tail and eyes. </a:t>
          </a:r>
          <a:endParaRPr lang="en-US"/>
        </a:p>
      </dgm:t>
    </dgm:pt>
    <dgm:pt modelId="{18D8C2C7-E545-4785-87A1-85F357DDAAC6}" type="parTrans" cxnId="{04319AC9-0F12-460C-A840-C0AB45DD48F7}">
      <dgm:prSet/>
      <dgm:spPr/>
      <dgm:t>
        <a:bodyPr/>
        <a:lstStyle/>
        <a:p>
          <a:endParaRPr lang="en-US"/>
        </a:p>
      </dgm:t>
    </dgm:pt>
    <dgm:pt modelId="{1468D59B-DFF3-4594-8108-C5BD94CAB82D}" type="sibTrans" cxnId="{04319AC9-0F12-460C-A840-C0AB45DD48F7}">
      <dgm:prSet/>
      <dgm:spPr/>
      <dgm:t>
        <a:bodyPr/>
        <a:lstStyle/>
        <a:p>
          <a:endParaRPr lang="en-US"/>
        </a:p>
      </dgm:t>
    </dgm:pt>
    <dgm:pt modelId="{8D2D88EF-8FFB-4E8F-A5FA-C419C8E754C2}">
      <dgm:prSet/>
      <dgm:spPr/>
      <dgm:t>
        <a:bodyPr/>
        <a:lstStyle/>
        <a:p>
          <a:r>
            <a:rPr lang="pt-BR"/>
            <a:t>To </a:t>
          </a:r>
          <a:r>
            <a:rPr lang="pt-BR" b="1"/>
            <a:t>draw</a:t>
          </a:r>
          <a:r>
            <a:rPr lang="pt-BR"/>
            <a:t> a cat, we do need to know that they have tail, fur and eyes (</a:t>
          </a:r>
          <a:r>
            <a:rPr lang="pt-BR" b="1"/>
            <a:t>relevant characteristics</a:t>
          </a:r>
          <a:r>
            <a:rPr lang="pt-BR"/>
            <a:t>).... </a:t>
          </a:r>
          <a:endParaRPr lang="en-US"/>
        </a:p>
      </dgm:t>
    </dgm:pt>
    <dgm:pt modelId="{4E783290-AEA8-4245-A3DF-FBDE72A896E1}" type="parTrans" cxnId="{949FE5E5-E353-49E7-B8AA-705911501D43}">
      <dgm:prSet/>
      <dgm:spPr/>
      <dgm:t>
        <a:bodyPr/>
        <a:lstStyle/>
        <a:p>
          <a:endParaRPr lang="en-US"/>
        </a:p>
      </dgm:t>
    </dgm:pt>
    <dgm:pt modelId="{DF97D3AE-A107-441F-8D96-F963FA720AD5}" type="sibTrans" cxnId="{949FE5E5-E353-49E7-B8AA-705911501D43}">
      <dgm:prSet/>
      <dgm:spPr/>
      <dgm:t>
        <a:bodyPr/>
        <a:lstStyle/>
        <a:p>
          <a:endParaRPr lang="en-US"/>
        </a:p>
      </dgm:t>
    </dgm:pt>
    <dgm:pt modelId="{D91B21E3-D629-4C1A-96FD-1544654428BC}">
      <dgm:prSet/>
      <dgm:spPr/>
      <dgm:t>
        <a:bodyPr/>
        <a:lstStyle/>
        <a:p>
          <a:r>
            <a:rPr lang="pt-BR"/>
            <a:t>We do not need to know the sound they make or if they like fishes (</a:t>
          </a:r>
          <a:r>
            <a:rPr lang="pt-BR" b="1"/>
            <a:t>irrelevante characteristics</a:t>
          </a:r>
          <a:r>
            <a:rPr lang="pt-BR"/>
            <a:t>).</a:t>
          </a:r>
          <a:endParaRPr lang="en-US"/>
        </a:p>
      </dgm:t>
    </dgm:pt>
    <dgm:pt modelId="{C2E74ED0-5CF9-4E91-8C52-F0DA878B8C23}" type="parTrans" cxnId="{10368738-E388-4972-8516-710D4AC79FDE}">
      <dgm:prSet/>
      <dgm:spPr/>
      <dgm:t>
        <a:bodyPr/>
        <a:lstStyle/>
        <a:p>
          <a:endParaRPr lang="en-US"/>
        </a:p>
      </dgm:t>
    </dgm:pt>
    <dgm:pt modelId="{FF2A6DF5-B5D1-4344-8F99-35335522A2B8}" type="sibTrans" cxnId="{10368738-E388-4972-8516-710D4AC79FDE}">
      <dgm:prSet/>
      <dgm:spPr/>
      <dgm:t>
        <a:bodyPr/>
        <a:lstStyle/>
        <a:p>
          <a:endParaRPr lang="en-US"/>
        </a:p>
      </dgm:t>
    </dgm:pt>
    <dgm:pt modelId="{56712AB8-096E-44C3-B63F-1EE6F24CC65E}">
      <dgm:prSet/>
      <dgm:spPr/>
      <dgm:t>
        <a:bodyPr/>
        <a:lstStyle/>
        <a:p>
          <a:r>
            <a:rPr lang="pt-BR"/>
            <a:t>Model</a:t>
          </a:r>
          <a:endParaRPr lang="en-US"/>
        </a:p>
      </dgm:t>
    </dgm:pt>
    <dgm:pt modelId="{BC89E92D-DA18-4A6F-B8BB-BF0F2D6F32E5}" type="parTrans" cxnId="{4EBF3CC9-8AAF-49A2-BAB3-380DA7119E0C}">
      <dgm:prSet/>
      <dgm:spPr/>
      <dgm:t>
        <a:bodyPr/>
        <a:lstStyle/>
        <a:p>
          <a:endParaRPr lang="en-US"/>
        </a:p>
      </dgm:t>
    </dgm:pt>
    <dgm:pt modelId="{2121395C-43D0-419D-9F11-F9526EB34AE0}" type="sibTrans" cxnId="{4EBF3CC9-8AAF-49A2-BAB3-380DA7119E0C}">
      <dgm:prSet/>
      <dgm:spPr/>
      <dgm:t>
        <a:bodyPr/>
        <a:lstStyle/>
        <a:p>
          <a:endParaRPr lang="en-US"/>
        </a:p>
      </dgm:t>
    </dgm:pt>
    <dgm:pt modelId="{2E2EE339-DD98-4D02-980B-A83DFAEF7F92}">
      <dgm:prSet/>
      <dgm:spPr/>
      <dgm:t>
        <a:bodyPr/>
        <a:lstStyle/>
        <a:p>
          <a:r>
            <a:rPr lang="pt-BR"/>
            <a:t>Is a general idea of the problem we are trying to solve</a:t>
          </a:r>
          <a:endParaRPr lang="en-US"/>
        </a:p>
      </dgm:t>
    </dgm:pt>
    <dgm:pt modelId="{E99EE975-B5F7-400B-9EBC-EA272B3E1064}" type="parTrans" cxnId="{8CAADA4B-D1A1-4165-A9B4-F29D07E1D1E6}">
      <dgm:prSet/>
      <dgm:spPr/>
      <dgm:t>
        <a:bodyPr/>
        <a:lstStyle/>
        <a:p>
          <a:endParaRPr lang="en-US"/>
        </a:p>
      </dgm:t>
    </dgm:pt>
    <dgm:pt modelId="{55B83707-EEDE-4C1E-B759-DAA4C8A47F01}" type="sibTrans" cxnId="{8CAADA4B-D1A1-4165-A9B4-F29D07E1D1E6}">
      <dgm:prSet/>
      <dgm:spPr/>
      <dgm:t>
        <a:bodyPr/>
        <a:lstStyle/>
        <a:p>
          <a:endParaRPr lang="en-US"/>
        </a:p>
      </dgm:t>
    </dgm:pt>
    <dgm:pt modelId="{1C604336-6622-4557-B0AC-8A4BEE408CA5}">
      <dgm:prSet/>
      <dgm:spPr/>
      <dgm:t>
        <a:bodyPr/>
        <a:lstStyle/>
        <a:p>
          <a:r>
            <a:rPr lang="pt-BR"/>
            <a:t>The model representes </a:t>
          </a:r>
          <a:r>
            <a:rPr lang="pt-BR" b="1"/>
            <a:t>all cats</a:t>
          </a:r>
          <a:endParaRPr lang="en-US"/>
        </a:p>
      </dgm:t>
    </dgm:pt>
    <dgm:pt modelId="{E607F604-439A-4D6A-BD6F-2D0019C00669}" type="parTrans" cxnId="{33438D2F-2439-4706-B268-EBFEF71DB1AC}">
      <dgm:prSet/>
      <dgm:spPr/>
      <dgm:t>
        <a:bodyPr/>
        <a:lstStyle/>
        <a:p>
          <a:endParaRPr lang="en-US"/>
        </a:p>
      </dgm:t>
    </dgm:pt>
    <dgm:pt modelId="{02B5446E-4DAD-4CC1-A9DA-AF3DAE11DB5F}" type="sibTrans" cxnId="{33438D2F-2439-4706-B268-EBFEF71DB1AC}">
      <dgm:prSet/>
      <dgm:spPr/>
      <dgm:t>
        <a:bodyPr/>
        <a:lstStyle/>
        <a:p>
          <a:endParaRPr lang="en-US"/>
        </a:p>
      </dgm:t>
    </dgm:pt>
    <dgm:pt modelId="{4DCD73A0-7724-478C-ADEA-38B630397D8D}" type="pres">
      <dgm:prSet presAssocID="{A2F3088D-8E64-43CF-9AF2-F04AA0E6A141}" presName="root" presStyleCnt="0">
        <dgm:presLayoutVars>
          <dgm:dir/>
          <dgm:resizeHandles val="exact"/>
        </dgm:presLayoutVars>
      </dgm:prSet>
      <dgm:spPr/>
    </dgm:pt>
    <dgm:pt modelId="{C9E3BF82-4482-4583-BB46-8F90D956F320}" type="pres">
      <dgm:prSet presAssocID="{370C4F15-525D-4BDA-84F4-401D81A27A1A}" presName="compNode" presStyleCnt="0"/>
      <dgm:spPr/>
    </dgm:pt>
    <dgm:pt modelId="{42224332-0786-464A-A5BF-365B5A6EA1C6}" type="pres">
      <dgm:prSet presAssocID="{370C4F15-525D-4BDA-84F4-401D81A27A1A}" presName="bgRect" presStyleLbl="bgShp" presStyleIdx="0" presStyleCnt="5"/>
      <dgm:spPr/>
    </dgm:pt>
    <dgm:pt modelId="{4AA1D155-B93D-455F-8C41-B48835022C91}" type="pres">
      <dgm:prSet presAssocID="{370C4F15-525D-4BDA-84F4-401D81A27A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9282EDC7-6CEC-4402-9D10-2CBE32D5ECA2}" type="pres">
      <dgm:prSet presAssocID="{370C4F15-525D-4BDA-84F4-401D81A27A1A}" presName="spaceRect" presStyleCnt="0"/>
      <dgm:spPr/>
    </dgm:pt>
    <dgm:pt modelId="{2B91CE65-18DE-4D11-A92D-41A7E190E074}" type="pres">
      <dgm:prSet presAssocID="{370C4F15-525D-4BDA-84F4-401D81A27A1A}" presName="parTx" presStyleLbl="revTx" presStyleIdx="0" presStyleCnt="6">
        <dgm:presLayoutVars>
          <dgm:chMax val="0"/>
          <dgm:chPref val="0"/>
        </dgm:presLayoutVars>
      </dgm:prSet>
      <dgm:spPr/>
    </dgm:pt>
    <dgm:pt modelId="{6D277520-A5BA-431A-AFCD-D8CF9F8EEC5A}" type="pres">
      <dgm:prSet presAssocID="{0B3D8C91-976B-4642-B765-8CB7F2961580}" presName="sibTrans" presStyleCnt="0"/>
      <dgm:spPr/>
    </dgm:pt>
    <dgm:pt modelId="{A9AE6624-9BE7-4F75-AC8A-68CAA17A3FCE}" type="pres">
      <dgm:prSet presAssocID="{E043FEDB-B63D-49A1-B6B0-0A8E71015A7C}" presName="compNode" presStyleCnt="0"/>
      <dgm:spPr/>
    </dgm:pt>
    <dgm:pt modelId="{BA43A6D0-EDF6-4CA0-BF27-6ABE183A759E}" type="pres">
      <dgm:prSet presAssocID="{E043FEDB-B63D-49A1-B6B0-0A8E71015A7C}" presName="bgRect" presStyleLbl="bgShp" presStyleIdx="1" presStyleCnt="5"/>
      <dgm:spPr/>
    </dgm:pt>
    <dgm:pt modelId="{96B26057-B37D-4D1B-BB67-04F67BA510CD}" type="pres">
      <dgm:prSet presAssocID="{E043FEDB-B63D-49A1-B6B0-0A8E71015A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ger"/>
        </a:ext>
      </dgm:extLst>
    </dgm:pt>
    <dgm:pt modelId="{B3ABA2AB-AAC0-4093-9201-FB0CF9F23D0E}" type="pres">
      <dgm:prSet presAssocID="{E043FEDB-B63D-49A1-B6B0-0A8E71015A7C}" presName="spaceRect" presStyleCnt="0"/>
      <dgm:spPr/>
    </dgm:pt>
    <dgm:pt modelId="{072ADD2D-A588-4B0A-8F68-FFCA305C817A}" type="pres">
      <dgm:prSet presAssocID="{E043FEDB-B63D-49A1-B6B0-0A8E71015A7C}" presName="parTx" presStyleLbl="revTx" presStyleIdx="1" presStyleCnt="6">
        <dgm:presLayoutVars>
          <dgm:chMax val="0"/>
          <dgm:chPref val="0"/>
        </dgm:presLayoutVars>
      </dgm:prSet>
      <dgm:spPr/>
    </dgm:pt>
    <dgm:pt modelId="{F2D76F3B-64E4-4D33-A0E8-22CBB6AE0CED}" type="pres">
      <dgm:prSet presAssocID="{1468D59B-DFF3-4594-8108-C5BD94CAB82D}" presName="sibTrans" presStyleCnt="0"/>
      <dgm:spPr/>
    </dgm:pt>
    <dgm:pt modelId="{79AB19D6-F3EF-4864-B1B3-C56FF4E3FBC9}" type="pres">
      <dgm:prSet presAssocID="{8D2D88EF-8FFB-4E8F-A5FA-C419C8E754C2}" presName="compNode" presStyleCnt="0"/>
      <dgm:spPr/>
    </dgm:pt>
    <dgm:pt modelId="{04F55DAE-4817-4D05-BDD5-2509DEB1FE5C}" type="pres">
      <dgm:prSet presAssocID="{8D2D88EF-8FFB-4E8F-A5FA-C419C8E754C2}" presName="bgRect" presStyleLbl="bgShp" presStyleIdx="2" presStyleCnt="5"/>
      <dgm:spPr/>
    </dgm:pt>
    <dgm:pt modelId="{7757C01A-3FC3-45AD-9DFF-AF4995CF4B8C}" type="pres">
      <dgm:prSet presAssocID="{8D2D88EF-8FFB-4E8F-A5FA-C419C8E754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C2D05A-1B95-43E3-A546-0030C621C331}" type="pres">
      <dgm:prSet presAssocID="{8D2D88EF-8FFB-4E8F-A5FA-C419C8E754C2}" presName="spaceRect" presStyleCnt="0"/>
      <dgm:spPr/>
    </dgm:pt>
    <dgm:pt modelId="{BF6A283A-5A54-4453-920D-E514465B3688}" type="pres">
      <dgm:prSet presAssocID="{8D2D88EF-8FFB-4E8F-A5FA-C419C8E754C2}" presName="parTx" presStyleLbl="revTx" presStyleIdx="2" presStyleCnt="6">
        <dgm:presLayoutVars>
          <dgm:chMax val="0"/>
          <dgm:chPref val="0"/>
        </dgm:presLayoutVars>
      </dgm:prSet>
      <dgm:spPr/>
    </dgm:pt>
    <dgm:pt modelId="{47373C87-193A-429A-A518-7D599C288031}" type="pres">
      <dgm:prSet presAssocID="{DF97D3AE-A107-441F-8D96-F963FA720AD5}" presName="sibTrans" presStyleCnt="0"/>
      <dgm:spPr/>
    </dgm:pt>
    <dgm:pt modelId="{0CEDE684-6ACD-41D8-9030-4335C6B25D4F}" type="pres">
      <dgm:prSet presAssocID="{D91B21E3-D629-4C1A-96FD-1544654428BC}" presName="compNode" presStyleCnt="0"/>
      <dgm:spPr/>
    </dgm:pt>
    <dgm:pt modelId="{AE6D6E7C-63A4-49B8-8AD4-55894CA07D08}" type="pres">
      <dgm:prSet presAssocID="{D91B21E3-D629-4C1A-96FD-1544654428BC}" presName="bgRect" presStyleLbl="bgShp" presStyleIdx="3" presStyleCnt="5"/>
      <dgm:spPr/>
    </dgm:pt>
    <dgm:pt modelId="{989BA8EB-6B90-401B-A411-5439F9E03AD3}" type="pres">
      <dgm:prSet presAssocID="{D91B21E3-D629-4C1A-96FD-1544654428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614D633-E063-43E0-90C3-5145DB64BF16}" type="pres">
      <dgm:prSet presAssocID="{D91B21E3-D629-4C1A-96FD-1544654428BC}" presName="spaceRect" presStyleCnt="0"/>
      <dgm:spPr/>
    </dgm:pt>
    <dgm:pt modelId="{F1A363C5-DE9F-465D-8502-7E30D3E24DD3}" type="pres">
      <dgm:prSet presAssocID="{D91B21E3-D629-4C1A-96FD-1544654428BC}" presName="parTx" presStyleLbl="revTx" presStyleIdx="3" presStyleCnt="6">
        <dgm:presLayoutVars>
          <dgm:chMax val="0"/>
          <dgm:chPref val="0"/>
        </dgm:presLayoutVars>
      </dgm:prSet>
      <dgm:spPr/>
    </dgm:pt>
    <dgm:pt modelId="{E44B1CF1-69C1-4F46-A1E7-47D202857676}" type="pres">
      <dgm:prSet presAssocID="{FF2A6DF5-B5D1-4344-8F99-35335522A2B8}" presName="sibTrans" presStyleCnt="0"/>
      <dgm:spPr/>
    </dgm:pt>
    <dgm:pt modelId="{3F9681C3-2A3A-4AB1-85FE-1A51A12ECA8D}" type="pres">
      <dgm:prSet presAssocID="{56712AB8-096E-44C3-B63F-1EE6F24CC65E}" presName="compNode" presStyleCnt="0"/>
      <dgm:spPr/>
    </dgm:pt>
    <dgm:pt modelId="{154C7423-F147-4918-9B59-994B4C601F76}" type="pres">
      <dgm:prSet presAssocID="{56712AB8-096E-44C3-B63F-1EE6F24CC65E}" presName="bgRect" presStyleLbl="bgShp" presStyleIdx="4" presStyleCnt="5"/>
      <dgm:spPr/>
    </dgm:pt>
    <dgm:pt modelId="{09DE687C-A4C4-4B71-83DD-E711F8BE624F}" type="pres">
      <dgm:prSet presAssocID="{56712AB8-096E-44C3-B63F-1EE6F24CC6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BC4ACCF9-D6AA-4D43-BC60-7A4740F21CC2}" type="pres">
      <dgm:prSet presAssocID="{56712AB8-096E-44C3-B63F-1EE6F24CC65E}" presName="spaceRect" presStyleCnt="0"/>
      <dgm:spPr/>
    </dgm:pt>
    <dgm:pt modelId="{B9FB41A4-086D-46C5-B364-91C7140FB482}" type="pres">
      <dgm:prSet presAssocID="{56712AB8-096E-44C3-B63F-1EE6F24CC65E}" presName="parTx" presStyleLbl="revTx" presStyleIdx="4" presStyleCnt="6">
        <dgm:presLayoutVars>
          <dgm:chMax val="0"/>
          <dgm:chPref val="0"/>
        </dgm:presLayoutVars>
      </dgm:prSet>
      <dgm:spPr/>
    </dgm:pt>
    <dgm:pt modelId="{DD2A984C-63C5-4739-B41F-118E9727A420}" type="pres">
      <dgm:prSet presAssocID="{56712AB8-096E-44C3-B63F-1EE6F24CC65E}" presName="desTx" presStyleLbl="revTx" presStyleIdx="5" presStyleCnt="6">
        <dgm:presLayoutVars/>
      </dgm:prSet>
      <dgm:spPr/>
    </dgm:pt>
  </dgm:ptLst>
  <dgm:cxnLst>
    <dgm:cxn modelId="{BF748B23-794D-4CB5-8CAD-A0034C6F96D8}" type="presOf" srcId="{A2F3088D-8E64-43CF-9AF2-F04AA0E6A141}" destId="{4DCD73A0-7724-478C-ADEA-38B630397D8D}" srcOrd="0" destOrd="0" presId="urn:microsoft.com/office/officeart/2018/2/layout/IconVerticalSolidList"/>
    <dgm:cxn modelId="{15485629-9081-439E-893B-B2D9C8F9A277}" type="presOf" srcId="{E043FEDB-B63D-49A1-B6B0-0A8E71015A7C}" destId="{072ADD2D-A588-4B0A-8F68-FFCA305C817A}" srcOrd="0" destOrd="0" presId="urn:microsoft.com/office/officeart/2018/2/layout/IconVerticalSolidList"/>
    <dgm:cxn modelId="{33438D2F-2439-4706-B268-EBFEF71DB1AC}" srcId="{56712AB8-096E-44C3-B63F-1EE6F24CC65E}" destId="{1C604336-6622-4557-B0AC-8A4BEE408CA5}" srcOrd="1" destOrd="0" parTransId="{E607F604-439A-4D6A-BD6F-2D0019C00669}" sibTransId="{02B5446E-4DAD-4CC1-A9DA-AF3DAE11DB5F}"/>
    <dgm:cxn modelId="{3A304832-99C1-4437-98DE-CD29EF4E7EB8}" type="presOf" srcId="{1C604336-6622-4557-B0AC-8A4BEE408CA5}" destId="{DD2A984C-63C5-4739-B41F-118E9727A420}" srcOrd="0" destOrd="1" presId="urn:microsoft.com/office/officeart/2018/2/layout/IconVerticalSolidList"/>
    <dgm:cxn modelId="{10368738-E388-4972-8516-710D4AC79FDE}" srcId="{A2F3088D-8E64-43CF-9AF2-F04AA0E6A141}" destId="{D91B21E3-D629-4C1A-96FD-1544654428BC}" srcOrd="3" destOrd="0" parTransId="{C2E74ED0-5CF9-4E91-8C52-F0DA878B8C23}" sibTransId="{FF2A6DF5-B5D1-4344-8F99-35335522A2B8}"/>
    <dgm:cxn modelId="{8CAADA4B-D1A1-4165-A9B4-F29D07E1D1E6}" srcId="{56712AB8-096E-44C3-B63F-1EE6F24CC65E}" destId="{2E2EE339-DD98-4D02-980B-A83DFAEF7F92}" srcOrd="0" destOrd="0" parTransId="{E99EE975-B5F7-400B-9EBC-EA272B3E1064}" sibTransId="{55B83707-EEDE-4C1E-B759-DAA4C8A47F01}"/>
    <dgm:cxn modelId="{E71A427C-FE2B-4C87-958F-87BE819D0FBC}" type="presOf" srcId="{56712AB8-096E-44C3-B63F-1EE6F24CC65E}" destId="{B9FB41A4-086D-46C5-B364-91C7140FB482}" srcOrd="0" destOrd="0" presId="urn:microsoft.com/office/officeart/2018/2/layout/IconVerticalSolidList"/>
    <dgm:cxn modelId="{7806F282-4773-4C73-A40E-8EA479BF69AD}" type="presOf" srcId="{2E2EE339-DD98-4D02-980B-A83DFAEF7F92}" destId="{DD2A984C-63C5-4739-B41F-118E9727A420}" srcOrd="0" destOrd="0" presId="urn:microsoft.com/office/officeart/2018/2/layout/IconVerticalSolidList"/>
    <dgm:cxn modelId="{CE3AB9A0-2885-4A23-90B8-325884B5679A}" type="presOf" srcId="{370C4F15-525D-4BDA-84F4-401D81A27A1A}" destId="{2B91CE65-18DE-4D11-A92D-41A7E190E074}" srcOrd="0" destOrd="0" presId="urn:microsoft.com/office/officeart/2018/2/layout/IconVerticalSolidList"/>
    <dgm:cxn modelId="{8B86B9AF-0B01-4607-829F-6ACD75595731}" type="presOf" srcId="{D91B21E3-D629-4C1A-96FD-1544654428BC}" destId="{F1A363C5-DE9F-465D-8502-7E30D3E24DD3}" srcOrd="0" destOrd="0" presId="urn:microsoft.com/office/officeart/2018/2/layout/IconVerticalSolidList"/>
    <dgm:cxn modelId="{33FA6BB9-730A-4918-BA6C-338FB6F77EF4}" type="presOf" srcId="{8D2D88EF-8FFB-4E8F-A5FA-C419C8E754C2}" destId="{BF6A283A-5A54-4453-920D-E514465B3688}" srcOrd="0" destOrd="0" presId="urn:microsoft.com/office/officeart/2018/2/layout/IconVerticalSolidList"/>
    <dgm:cxn modelId="{4EBF3CC9-8AAF-49A2-BAB3-380DA7119E0C}" srcId="{A2F3088D-8E64-43CF-9AF2-F04AA0E6A141}" destId="{56712AB8-096E-44C3-B63F-1EE6F24CC65E}" srcOrd="4" destOrd="0" parTransId="{BC89E92D-DA18-4A6F-B8BB-BF0F2D6F32E5}" sibTransId="{2121395C-43D0-419D-9F11-F9526EB34AE0}"/>
    <dgm:cxn modelId="{04319AC9-0F12-460C-A840-C0AB45DD48F7}" srcId="{A2F3088D-8E64-43CF-9AF2-F04AA0E6A141}" destId="{E043FEDB-B63D-49A1-B6B0-0A8E71015A7C}" srcOrd="1" destOrd="0" parTransId="{18D8C2C7-E545-4785-87A1-85F357DDAAC6}" sibTransId="{1468D59B-DFF3-4594-8108-C5BD94CAB82D}"/>
    <dgm:cxn modelId="{949FE5E5-E353-49E7-B8AA-705911501D43}" srcId="{A2F3088D-8E64-43CF-9AF2-F04AA0E6A141}" destId="{8D2D88EF-8FFB-4E8F-A5FA-C419C8E754C2}" srcOrd="2" destOrd="0" parTransId="{4E783290-AEA8-4245-A3DF-FBDE72A896E1}" sibTransId="{DF97D3AE-A107-441F-8D96-F963FA720AD5}"/>
    <dgm:cxn modelId="{728516EF-68F8-457B-9A9E-E1A9D666F514}" srcId="{A2F3088D-8E64-43CF-9AF2-F04AA0E6A141}" destId="{370C4F15-525D-4BDA-84F4-401D81A27A1A}" srcOrd="0" destOrd="0" parTransId="{A9BE34BE-F0F6-4AA0-BF3A-99D3FA95B3CD}" sibTransId="{0B3D8C91-976B-4642-B765-8CB7F2961580}"/>
    <dgm:cxn modelId="{F8EF474E-A78A-4208-B7D1-BEF2BB932E96}" type="presParOf" srcId="{4DCD73A0-7724-478C-ADEA-38B630397D8D}" destId="{C9E3BF82-4482-4583-BB46-8F90D956F320}" srcOrd="0" destOrd="0" presId="urn:microsoft.com/office/officeart/2018/2/layout/IconVerticalSolidList"/>
    <dgm:cxn modelId="{158C2014-B084-48EC-8C3B-7D457CF9748C}" type="presParOf" srcId="{C9E3BF82-4482-4583-BB46-8F90D956F320}" destId="{42224332-0786-464A-A5BF-365B5A6EA1C6}" srcOrd="0" destOrd="0" presId="urn:microsoft.com/office/officeart/2018/2/layout/IconVerticalSolidList"/>
    <dgm:cxn modelId="{7FE5A982-5585-432E-AF75-1E8989C41409}" type="presParOf" srcId="{C9E3BF82-4482-4583-BB46-8F90D956F320}" destId="{4AA1D155-B93D-455F-8C41-B48835022C91}" srcOrd="1" destOrd="0" presId="urn:microsoft.com/office/officeart/2018/2/layout/IconVerticalSolidList"/>
    <dgm:cxn modelId="{0AF68C8A-E9E1-4519-B924-FD6DD7746E6D}" type="presParOf" srcId="{C9E3BF82-4482-4583-BB46-8F90D956F320}" destId="{9282EDC7-6CEC-4402-9D10-2CBE32D5ECA2}" srcOrd="2" destOrd="0" presId="urn:microsoft.com/office/officeart/2018/2/layout/IconVerticalSolidList"/>
    <dgm:cxn modelId="{9E4B84A1-448D-4FDA-90D1-F1604A517091}" type="presParOf" srcId="{C9E3BF82-4482-4583-BB46-8F90D956F320}" destId="{2B91CE65-18DE-4D11-A92D-41A7E190E074}" srcOrd="3" destOrd="0" presId="urn:microsoft.com/office/officeart/2018/2/layout/IconVerticalSolidList"/>
    <dgm:cxn modelId="{06C0F900-2BE8-4714-A355-0675CDEB7A36}" type="presParOf" srcId="{4DCD73A0-7724-478C-ADEA-38B630397D8D}" destId="{6D277520-A5BA-431A-AFCD-D8CF9F8EEC5A}" srcOrd="1" destOrd="0" presId="urn:microsoft.com/office/officeart/2018/2/layout/IconVerticalSolidList"/>
    <dgm:cxn modelId="{6FF8E267-7202-446E-B495-076331A7DBE0}" type="presParOf" srcId="{4DCD73A0-7724-478C-ADEA-38B630397D8D}" destId="{A9AE6624-9BE7-4F75-AC8A-68CAA17A3FCE}" srcOrd="2" destOrd="0" presId="urn:microsoft.com/office/officeart/2018/2/layout/IconVerticalSolidList"/>
    <dgm:cxn modelId="{1F21AB49-3B78-44EE-8AD4-E532FE5DFF82}" type="presParOf" srcId="{A9AE6624-9BE7-4F75-AC8A-68CAA17A3FCE}" destId="{BA43A6D0-EDF6-4CA0-BF27-6ABE183A759E}" srcOrd="0" destOrd="0" presId="urn:microsoft.com/office/officeart/2018/2/layout/IconVerticalSolidList"/>
    <dgm:cxn modelId="{1FB6CBAF-6CB9-4D3C-A6FF-843129F1E2E9}" type="presParOf" srcId="{A9AE6624-9BE7-4F75-AC8A-68CAA17A3FCE}" destId="{96B26057-B37D-4D1B-BB67-04F67BA510CD}" srcOrd="1" destOrd="0" presId="urn:microsoft.com/office/officeart/2018/2/layout/IconVerticalSolidList"/>
    <dgm:cxn modelId="{0E2F1EBA-A755-4C46-A12F-E6AAA4DC0E3C}" type="presParOf" srcId="{A9AE6624-9BE7-4F75-AC8A-68CAA17A3FCE}" destId="{B3ABA2AB-AAC0-4093-9201-FB0CF9F23D0E}" srcOrd="2" destOrd="0" presId="urn:microsoft.com/office/officeart/2018/2/layout/IconVerticalSolidList"/>
    <dgm:cxn modelId="{490DE063-FAC4-48C2-BC1D-9F96C2F05102}" type="presParOf" srcId="{A9AE6624-9BE7-4F75-AC8A-68CAA17A3FCE}" destId="{072ADD2D-A588-4B0A-8F68-FFCA305C817A}" srcOrd="3" destOrd="0" presId="urn:microsoft.com/office/officeart/2018/2/layout/IconVerticalSolidList"/>
    <dgm:cxn modelId="{6C1AD30C-5E1B-48BB-9A92-A4E437C4744B}" type="presParOf" srcId="{4DCD73A0-7724-478C-ADEA-38B630397D8D}" destId="{F2D76F3B-64E4-4D33-A0E8-22CBB6AE0CED}" srcOrd="3" destOrd="0" presId="urn:microsoft.com/office/officeart/2018/2/layout/IconVerticalSolidList"/>
    <dgm:cxn modelId="{12E4E1B9-AAA4-451F-A519-9086C7A833DA}" type="presParOf" srcId="{4DCD73A0-7724-478C-ADEA-38B630397D8D}" destId="{79AB19D6-F3EF-4864-B1B3-C56FF4E3FBC9}" srcOrd="4" destOrd="0" presId="urn:microsoft.com/office/officeart/2018/2/layout/IconVerticalSolidList"/>
    <dgm:cxn modelId="{5BF9AC3C-8905-4F24-818C-BC5DA14DB173}" type="presParOf" srcId="{79AB19D6-F3EF-4864-B1B3-C56FF4E3FBC9}" destId="{04F55DAE-4817-4D05-BDD5-2509DEB1FE5C}" srcOrd="0" destOrd="0" presId="urn:microsoft.com/office/officeart/2018/2/layout/IconVerticalSolidList"/>
    <dgm:cxn modelId="{FFCF0EA1-3194-4316-8829-EC93D9D169C7}" type="presParOf" srcId="{79AB19D6-F3EF-4864-B1B3-C56FF4E3FBC9}" destId="{7757C01A-3FC3-45AD-9DFF-AF4995CF4B8C}" srcOrd="1" destOrd="0" presId="urn:microsoft.com/office/officeart/2018/2/layout/IconVerticalSolidList"/>
    <dgm:cxn modelId="{4CA1011A-8957-4234-B7BC-8AEABA4F3849}" type="presParOf" srcId="{79AB19D6-F3EF-4864-B1B3-C56FF4E3FBC9}" destId="{ACC2D05A-1B95-43E3-A546-0030C621C331}" srcOrd="2" destOrd="0" presId="urn:microsoft.com/office/officeart/2018/2/layout/IconVerticalSolidList"/>
    <dgm:cxn modelId="{38D7242D-101F-45C2-9008-5154FA37FDFB}" type="presParOf" srcId="{79AB19D6-F3EF-4864-B1B3-C56FF4E3FBC9}" destId="{BF6A283A-5A54-4453-920D-E514465B3688}" srcOrd="3" destOrd="0" presId="urn:microsoft.com/office/officeart/2018/2/layout/IconVerticalSolidList"/>
    <dgm:cxn modelId="{074C4E84-D9CD-46A8-8B65-D56A8E4DD3BB}" type="presParOf" srcId="{4DCD73A0-7724-478C-ADEA-38B630397D8D}" destId="{47373C87-193A-429A-A518-7D599C288031}" srcOrd="5" destOrd="0" presId="urn:microsoft.com/office/officeart/2018/2/layout/IconVerticalSolidList"/>
    <dgm:cxn modelId="{AE73C721-183A-4CF4-8C56-C7A39CE82E86}" type="presParOf" srcId="{4DCD73A0-7724-478C-ADEA-38B630397D8D}" destId="{0CEDE684-6ACD-41D8-9030-4335C6B25D4F}" srcOrd="6" destOrd="0" presId="urn:microsoft.com/office/officeart/2018/2/layout/IconVerticalSolidList"/>
    <dgm:cxn modelId="{ED016026-0515-49B2-9073-CB51593168A6}" type="presParOf" srcId="{0CEDE684-6ACD-41D8-9030-4335C6B25D4F}" destId="{AE6D6E7C-63A4-49B8-8AD4-55894CA07D08}" srcOrd="0" destOrd="0" presId="urn:microsoft.com/office/officeart/2018/2/layout/IconVerticalSolidList"/>
    <dgm:cxn modelId="{12BB01A1-9CE9-4860-B630-16EAF22B7F56}" type="presParOf" srcId="{0CEDE684-6ACD-41D8-9030-4335C6B25D4F}" destId="{989BA8EB-6B90-401B-A411-5439F9E03AD3}" srcOrd="1" destOrd="0" presId="urn:microsoft.com/office/officeart/2018/2/layout/IconVerticalSolidList"/>
    <dgm:cxn modelId="{88634CA5-B502-4FDC-9E2A-E1E5492473F7}" type="presParOf" srcId="{0CEDE684-6ACD-41D8-9030-4335C6B25D4F}" destId="{F614D633-E063-43E0-90C3-5145DB64BF16}" srcOrd="2" destOrd="0" presId="urn:microsoft.com/office/officeart/2018/2/layout/IconVerticalSolidList"/>
    <dgm:cxn modelId="{7C06EB44-D8C0-4590-9CB3-6571BD1565D1}" type="presParOf" srcId="{0CEDE684-6ACD-41D8-9030-4335C6B25D4F}" destId="{F1A363C5-DE9F-465D-8502-7E30D3E24DD3}" srcOrd="3" destOrd="0" presId="urn:microsoft.com/office/officeart/2018/2/layout/IconVerticalSolidList"/>
    <dgm:cxn modelId="{EFD7CEC5-3F28-4E19-BEEE-02C803A742FD}" type="presParOf" srcId="{4DCD73A0-7724-478C-ADEA-38B630397D8D}" destId="{E44B1CF1-69C1-4F46-A1E7-47D202857676}" srcOrd="7" destOrd="0" presId="urn:microsoft.com/office/officeart/2018/2/layout/IconVerticalSolidList"/>
    <dgm:cxn modelId="{1F67A72B-7E63-41FF-9FB4-E464B829E47F}" type="presParOf" srcId="{4DCD73A0-7724-478C-ADEA-38B630397D8D}" destId="{3F9681C3-2A3A-4AB1-85FE-1A51A12ECA8D}" srcOrd="8" destOrd="0" presId="urn:microsoft.com/office/officeart/2018/2/layout/IconVerticalSolidList"/>
    <dgm:cxn modelId="{AB7008F8-D8D8-4201-B987-9E9AA28100AD}" type="presParOf" srcId="{3F9681C3-2A3A-4AB1-85FE-1A51A12ECA8D}" destId="{154C7423-F147-4918-9B59-994B4C601F76}" srcOrd="0" destOrd="0" presId="urn:microsoft.com/office/officeart/2018/2/layout/IconVerticalSolidList"/>
    <dgm:cxn modelId="{C8F303A1-21FA-4DAF-B199-6C2C2A9C1652}" type="presParOf" srcId="{3F9681C3-2A3A-4AB1-85FE-1A51A12ECA8D}" destId="{09DE687C-A4C4-4B71-83DD-E711F8BE624F}" srcOrd="1" destOrd="0" presId="urn:microsoft.com/office/officeart/2018/2/layout/IconVerticalSolidList"/>
    <dgm:cxn modelId="{15A45F6A-6EDB-40C6-A456-E3237E43C6EA}" type="presParOf" srcId="{3F9681C3-2A3A-4AB1-85FE-1A51A12ECA8D}" destId="{BC4ACCF9-D6AA-4D43-BC60-7A4740F21CC2}" srcOrd="2" destOrd="0" presId="urn:microsoft.com/office/officeart/2018/2/layout/IconVerticalSolidList"/>
    <dgm:cxn modelId="{878FDC2F-9922-4CF7-ACB5-1CD3CC22558E}" type="presParOf" srcId="{3F9681C3-2A3A-4AB1-85FE-1A51A12ECA8D}" destId="{B9FB41A4-086D-46C5-B364-91C7140FB482}" srcOrd="3" destOrd="0" presId="urn:microsoft.com/office/officeart/2018/2/layout/IconVerticalSolidList"/>
    <dgm:cxn modelId="{710AB72A-05E0-43E4-9DF6-C1EEF5929F44}" type="presParOf" srcId="{3F9681C3-2A3A-4AB1-85FE-1A51A12ECA8D}" destId="{DD2A984C-63C5-4739-B41F-118E9727A4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332-0786-464A-A5BF-365B5A6EA1C6}">
      <dsp:nvSpPr>
        <dsp:cNvPr id="0" name=""/>
        <dsp:cNvSpPr/>
      </dsp:nvSpPr>
      <dsp:spPr>
        <a:xfrm>
          <a:off x="0" y="6270"/>
          <a:ext cx="4947047" cy="821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A1D155-B93D-455F-8C41-B48835022C91}">
      <dsp:nvSpPr>
        <dsp:cNvPr id="0" name=""/>
        <dsp:cNvSpPr/>
      </dsp:nvSpPr>
      <dsp:spPr>
        <a:xfrm>
          <a:off x="248521" y="191120"/>
          <a:ext cx="451856" cy="451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1CE65-18DE-4D11-A92D-41A7E190E074}">
      <dsp:nvSpPr>
        <dsp:cNvPr id="0" name=""/>
        <dsp:cNvSpPr/>
      </dsp:nvSpPr>
      <dsp:spPr>
        <a:xfrm>
          <a:off x="948899" y="6270"/>
          <a:ext cx="3997219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Consider the problem of Drawing a Series of Cats</a:t>
          </a:r>
          <a:endParaRPr lang="en-US" sz="1700" kern="1200"/>
        </a:p>
      </dsp:txBody>
      <dsp:txXfrm>
        <a:off x="948899" y="6270"/>
        <a:ext cx="3997219" cy="821557"/>
      </dsp:txXfrm>
    </dsp:sp>
    <dsp:sp modelId="{BA43A6D0-EDF6-4CA0-BF27-6ABE183A759E}">
      <dsp:nvSpPr>
        <dsp:cNvPr id="0" name=""/>
        <dsp:cNvSpPr/>
      </dsp:nvSpPr>
      <dsp:spPr>
        <a:xfrm>
          <a:off x="0" y="1033217"/>
          <a:ext cx="4947047" cy="821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B26057-B37D-4D1B-BB67-04F67BA510CD}">
      <dsp:nvSpPr>
        <dsp:cNvPr id="0" name=""/>
        <dsp:cNvSpPr/>
      </dsp:nvSpPr>
      <dsp:spPr>
        <a:xfrm>
          <a:off x="248521" y="1218068"/>
          <a:ext cx="451856" cy="451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ADD2D-A588-4B0A-8F68-FFCA305C817A}">
      <dsp:nvSpPr>
        <dsp:cNvPr id="0" name=""/>
        <dsp:cNvSpPr/>
      </dsp:nvSpPr>
      <dsp:spPr>
        <a:xfrm>
          <a:off x="948899" y="1033217"/>
          <a:ext cx="3997219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We note that all cats have general characteristics: fur, tail and eyes. </a:t>
          </a:r>
          <a:endParaRPr lang="en-US" sz="1700" kern="1200"/>
        </a:p>
      </dsp:txBody>
      <dsp:txXfrm>
        <a:off x="948899" y="1033217"/>
        <a:ext cx="3997219" cy="821557"/>
      </dsp:txXfrm>
    </dsp:sp>
    <dsp:sp modelId="{04F55DAE-4817-4D05-BDD5-2509DEB1FE5C}">
      <dsp:nvSpPr>
        <dsp:cNvPr id="0" name=""/>
        <dsp:cNvSpPr/>
      </dsp:nvSpPr>
      <dsp:spPr>
        <a:xfrm>
          <a:off x="0" y="2060165"/>
          <a:ext cx="4947047" cy="821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57C01A-3FC3-45AD-9DFF-AF4995CF4B8C}">
      <dsp:nvSpPr>
        <dsp:cNvPr id="0" name=""/>
        <dsp:cNvSpPr/>
      </dsp:nvSpPr>
      <dsp:spPr>
        <a:xfrm>
          <a:off x="248521" y="2245015"/>
          <a:ext cx="451856" cy="4518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6A283A-5A54-4453-920D-E514465B3688}">
      <dsp:nvSpPr>
        <dsp:cNvPr id="0" name=""/>
        <dsp:cNvSpPr/>
      </dsp:nvSpPr>
      <dsp:spPr>
        <a:xfrm>
          <a:off x="948899" y="2060165"/>
          <a:ext cx="3997219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To </a:t>
          </a:r>
          <a:r>
            <a:rPr lang="pt-BR" sz="1700" b="1" kern="1200"/>
            <a:t>draw</a:t>
          </a:r>
          <a:r>
            <a:rPr lang="pt-BR" sz="1700" kern="1200"/>
            <a:t> a cat, we do need to know that they have tail, fur and eyes (</a:t>
          </a:r>
          <a:r>
            <a:rPr lang="pt-BR" sz="1700" b="1" kern="1200"/>
            <a:t>relevant characteristics</a:t>
          </a:r>
          <a:r>
            <a:rPr lang="pt-BR" sz="1700" kern="1200"/>
            <a:t>).... </a:t>
          </a:r>
          <a:endParaRPr lang="en-US" sz="1700" kern="1200"/>
        </a:p>
      </dsp:txBody>
      <dsp:txXfrm>
        <a:off x="948899" y="2060165"/>
        <a:ext cx="3997219" cy="821557"/>
      </dsp:txXfrm>
    </dsp:sp>
    <dsp:sp modelId="{AE6D6E7C-63A4-49B8-8AD4-55894CA07D08}">
      <dsp:nvSpPr>
        <dsp:cNvPr id="0" name=""/>
        <dsp:cNvSpPr/>
      </dsp:nvSpPr>
      <dsp:spPr>
        <a:xfrm>
          <a:off x="0" y="3087112"/>
          <a:ext cx="4947047" cy="8215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9BA8EB-6B90-401B-A411-5439F9E03AD3}">
      <dsp:nvSpPr>
        <dsp:cNvPr id="0" name=""/>
        <dsp:cNvSpPr/>
      </dsp:nvSpPr>
      <dsp:spPr>
        <a:xfrm>
          <a:off x="248521" y="3271963"/>
          <a:ext cx="451856" cy="4518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363C5-DE9F-465D-8502-7E30D3E24DD3}">
      <dsp:nvSpPr>
        <dsp:cNvPr id="0" name=""/>
        <dsp:cNvSpPr/>
      </dsp:nvSpPr>
      <dsp:spPr>
        <a:xfrm>
          <a:off x="948899" y="3087112"/>
          <a:ext cx="3997219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We do not need to know the sound they make or if they like fishes (</a:t>
          </a:r>
          <a:r>
            <a:rPr lang="pt-BR" sz="1700" b="1" kern="1200"/>
            <a:t>irrelevante characteristics</a:t>
          </a:r>
          <a:r>
            <a:rPr lang="pt-BR" sz="1700" kern="1200"/>
            <a:t>).</a:t>
          </a:r>
          <a:endParaRPr lang="en-US" sz="1700" kern="1200"/>
        </a:p>
      </dsp:txBody>
      <dsp:txXfrm>
        <a:off x="948899" y="3087112"/>
        <a:ext cx="3997219" cy="821557"/>
      </dsp:txXfrm>
    </dsp:sp>
    <dsp:sp modelId="{154C7423-F147-4918-9B59-994B4C601F76}">
      <dsp:nvSpPr>
        <dsp:cNvPr id="0" name=""/>
        <dsp:cNvSpPr/>
      </dsp:nvSpPr>
      <dsp:spPr>
        <a:xfrm>
          <a:off x="0" y="4114059"/>
          <a:ext cx="4947047" cy="8215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DE687C-A4C4-4B71-83DD-E711F8BE624F}">
      <dsp:nvSpPr>
        <dsp:cNvPr id="0" name=""/>
        <dsp:cNvSpPr/>
      </dsp:nvSpPr>
      <dsp:spPr>
        <a:xfrm>
          <a:off x="248521" y="4298910"/>
          <a:ext cx="451856" cy="4518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B41A4-086D-46C5-B364-91C7140FB482}">
      <dsp:nvSpPr>
        <dsp:cNvPr id="0" name=""/>
        <dsp:cNvSpPr/>
      </dsp:nvSpPr>
      <dsp:spPr>
        <a:xfrm>
          <a:off x="948899" y="4114059"/>
          <a:ext cx="2226171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Model</a:t>
          </a:r>
          <a:endParaRPr lang="en-US" sz="1700" kern="1200"/>
        </a:p>
      </dsp:txBody>
      <dsp:txXfrm>
        <a:off x="948899" y="4114059"/>
        <a:ext cx="2226171" cy="821557"/>
      </dsp:txXfrm>
    </dsp:sp>
    <dsp:sp modelId="{DD2A984C-63C5-4739-B41F-118E9727A420}">
      <dsp:nvSpPr>
        <dsp:cNvPr id="0" name=""/>
        <dsp:cNvSpPr/>
      </dsp:nvSpPr>
      <dsp:spPr>
        <a:xfrm>
          <a:off x="3175070" y="4114059"/>
          <a:ext cx="1771048" cy="821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48" tIns="86948" rIns="86948" bIns="869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Is a general idea of the problem we are trying to solve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The model representes </a:t>
          </a:r>
          <a:r>
            <a:rPr lang="pt-BR" sz="1100" b="1" kern="1200"/>
            <a:t>all cats</a:t>
          </a:r>
          <a:endParaRPr lang="en-US" sz="1100" kern="1200"/>
        </a:p>
      </dsp:txBody>
      <dsp:txXfrm>
        <a:off x="3175070" y="4114059"/>
        <a:ext cx="1771048" cy="821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F563-8A8A-479F-9F59-FBE37F050CFE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2215-68F8-4D7A-BF5E-0F230C7F2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6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5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8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66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642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67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752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3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3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5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94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D0F24E-3770-440B-B05A-A8110B3BE8C9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programação Orientada a objetos Avançada</a:t>
            </a:r>
            <a:br>
              <a:rPr lang="pt-BR" dirty="0"/>
            </a:br>
            <a:r>
              <a:rPr lang="pt-BR" sz="2700" dirty="0"/>
              <a:t>2019/1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Dr. Valter Vieira de Camargo</a:t>
            </a:r>
          </a:p>
          <a:p>
            <a:r>
              <a:rPr lang="pt-BR" dirty="0"/>
              <a:t>Departamento de Computação - UFSCar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How</a:t>
            </a:r>
            <a:r>
              <a:rPr lang="pt-BR" dirty="0"/>
              <a:t> to </a:t>
            </a:r>
            <a:r>
              <a:rPr lang="pt-BR" dirty="0" err="1"/>
              <a:t>decompose</a:t>
            </a:r>
            <a:r>
              <a:rPr lang="pt-BR" dirty="0"/>
              <a:t> a system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?</a:t>
            </a:r>
          </a:p>
          <a:p>
            <a:pPr lvl="1"/>
            <a:r>
              <a:rPr lang="pt-BR" dirty="0" err="1"/>
              <a:t>Nouns</a:t>
            </a:r>
            <a:r>
              <a:rPr lang="pt-BR" dirty="0"/>
              <a:t> ? </a:t>
            </a:r>
          </a:p>
          <a:p>
            <a:pPr lvl="1"/>
            <a:r>
              <a:rPr lang="pt-BR" dirty="0" err="1"/>
              <a:t>Colaborations</a:t>
            </a:r>
            <a:r>
              <a:rPr lang="pt-BR" dirty="0"/>
              <a:t> </a:t>
            </a:r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objets</a:t>
            </a:r>
            <a:r>
              <a:rPr lang="pt-BR" dirty="0"/>
              <a:t> ?</a:t>
            </a:r>
          </a:p>
          <a:p>
            <a:pPr lvl="1"/>
            <a:r>
              <a:rPr lang="pt-BR" dirty="0" err="1"/>
              <a:t>Responsibilities</a:t>
            </a:r>
            <a:r>
              <a:rPr lang="pt-BR" dirty="0"/>
              <a:t> ?</a:t>
            </a:r>
          </a:p>
          <a:p>
            <a:pPr lvl="1"/>
            <a:r>
              <a:rPr lang="pt-BR" dirty="0"/>
              <a:t>Real world ?</a:t>
            </a:r>
          </a:p>
          <a:p>
            <a:r>
              <a:rPr lang="pt-BR" dirty="0" err="1"/>
              <a:t>Modelling</a:t>
            </a:r>
            <a:r>
              <a:rPr lang="pt-BR" dirty="0"/>
              <a:t> a system as </a:t>
            </a:r>
            <a:r>
              <a:rPr lang="pt-BR" dirty="0" err="1"/>
              <a:t>the</a:t>
            </a:r>
            <a:r>
              <a:rPr lang="pt-BR" dirty="0"/>
              <a:t> real world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represent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present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future </a:t>
            </a:r>
            <a:r>
              <a:rPr lang="pt-BR" dirty="0">
                <a:sym typeface="Wingdings" pitchFamily="2" charset="2"/>
              </a:rPr>
              <a:t></a:t>
            </a:r>
            <a:endParaRPr lang="pt-BR" dirty="0"/>
          </a:p>
          <a:p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abstractions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for </a:t>
            </a:r>
            <a:r>
              <a:rPr lang="pt-BR" dirty="0" err="1"/>
              <a:t>flexible</a:t>
            </a:r>
            <a:r>
              <a:rPr lang="pt-BR" dirty="0"/>
              <a:t> designs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51950"/>
            <a:ext cx="8712968" cy="4142773"/>
          </a:xfrm>
        </p:spPr>
        <p:txBody>
          <a:bodyPr>
            <a:noAutofit/>
          </a:bodyPr>
          <a:lstStyle/>
          <a:p>
            <a:r>
              <a:rPr lang="pt-BR" sz="2000" dirty="0"/>
              <a:t>Interfaces</a:t>
            </a:r>
            <a:endParaRPr lang="pt-BR" dirty="0"/>
          </a:p>
          <a:p>
            <a:pPr lvl="1"/>
            <a:r>
              <a:rPr lang="pt-BR" sz="1800" dirty="0"/>
              <a:t>Interfaces are </a:t>
            </a:r>
            <a:r>
              <a:rPr lang="pt-BR" sz="1800" dirty="0" err="1"/>
              <a:t>the</a:t>
            </a:r>
            <a:r>
              <a:rPr lang="pt-BR" sz="1800" dirty="0"/>
              <a:t> set </a:t>
            </a:r>
            <a:r>
              <a:rPr lang="pt-BR" sz="1800" dirty="0" err="1"/>
              <a:t>of</a:t>
            </a:r>
            <a:r>
              <a:rPr lang="pt-BR" sz="1800" dirty="0"/>
              <a:t> signatures </a:t>
            </a:r>
            <a:r>
              <a:rPr lang="pt-BR" sz="1800" dirty="0" err="1"/>
              <a:t>an</a:t>
            </a:r>
            <a:r>
              <a:rPr lang="pt-BR" sz="1800" dirty="0"/>
              <a:t> </a:t>
            </a:r>
            <a:r>
              <a:rPr lang="pt-BR" sz="1800" dirty="0" err="1"/>
              <a:t>object</a:t>
            </a:r>
            <a:r>
              <a:rPr lang="pt-BR" sz="1800" dirty="0"/>
              <a:t> </a:t>
            </a:r>
            <a:r>
              <a:rPr lang="pt-BR" sz="1800" dirty="0" err="1"/>
              <a:t>exposes</a:t>
            </a:r>
            <a:r>
              <a:rPr lang="pt-BR" sz="1800" dirty="0"/>
              <a:t> </a:t>
            </a:r>
          </a:p>
          <a:p>
            <a:pPr lvl="1"/>
            <a:r>
              <a:rPr lang="pt-BR" sz="1800" dirty="0" err="1"/>
              <a:t>The</a:t>
            </a:r>
            <a:r>
              <a:rPr lang="pt-BR" sz="1800" dirty="0"/>
              <a:t> interface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an</a:t>
            </a:r>
            <a:r>
              <a:rPr lang="pt-BR" sz="1800" dirty="0"/>
              <a:t> </a:t>
            </a:r>
            <a:r>
              <a:rPr lang="pt-BR" sz="1800" dirty="0" err="1"/>
              <a:t>object</a:t>
            </a:r>
            <a:r>
              <a:rPr lang="pt-BR" sz="1800" dirty="0"/>
              <a:t> states </a:t>
            </a:r>
            <a:r>
              <a:rPr lang="pt-BR" sz="1800" dirty="0" err="1"/>
              <a:t>all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requisitions</a:t>
            </a:r>
            <a:r>
              <a:rPr lang="pt-BR" sz="1800" dirty="0"/>
              <a:t> </a:t>
            </a:r>
            <a:r>
              <a:rPr lang="pt-BR" sz="1800" dirty="0" err="1"/>
              <a:t>can</a:t>
            </a:r>
            <a:r>
              <a:rPr lang="pt-BR" sz="1800" dirty="0"/>
              <a:t> </a:t>
            </a:r>
            <a:r>
              <a:rPr lang="pt-BR" sz="1800" dirty="0" err="1"/>
              <a:t>be</a:t>
            </a:r>
            <a:r>
              <a:rPr lang="pt-BR" sz="1800" dirty="0"/>
              <a:t> </a:t>
            </a:r>
            <a:r>
              <a:rPr lang="pt-BR" sz="1800" dirty="0" err="1"/>
              <a:t>sent</a:t>
            </a:r>
            <a:r>
              <a:rPr lang="pt-BR" sz="1800" dirty="0"/>
              <a:t> to it</a:t>
            </a:r>
          </a:p>
          <a:p>
            <a:pPr lvl="1"/>
            <a:r>
              <a:rPr lang="pt-BR" sz="1800" dirty="0"/>
              <a:t>A </a:t>
            </a:r>
            <a:r>
              <a:rPr lang="pt-BR" sz="1800" dirty="0" err="1"/>
              <a:t>Type</a:t>
            </a:r>
            <a:r>
              <a:rPr lang="pt-BR" sz="1800" dirty="0"/>
              <a:t> is a </a:t>
            </a:r>
            <a:r>
              <a:rPr lang="pt-BR" sz="1800" dirty="0" err="1"/>
              <a:t>name</a:t>
            </a:r>
            <a:r>
              <a:rPr lang="pt-BR" sz="1800" dirty="0"/>
              <a:t> </a:t>
            </a:r>
            <a:r>
              <a:rPr lang="pt-BR" sz="1800" dirty="0" err="1"/>
              <a:t>used</a:t>
            </a:r>
            <a:r>
              <a:rPr lang="pt-BR" sz="1800" dirty="0"/>
              <a:t> to denote a </a:t>
            </a:r>
            <a:r>
              <a:rPr lang="pt-BR" sz="1800" dirty="0" err="1"/>
              <a:t>specific</a:t>
            </a:r>
            <a:r>
              <a:rPr lang="pt-BR" sz="1800" dirty="0"/>
              <a:t> interface</a:t>
            </a:r>
          </a:p>
          <a:p>
            <a:pPr lvl="1"/>
            <a:r>
              <a:rPr lang="pt-BR" sz="1800" dirty="0" err="1"/>
              <a:t>Objects</a:t>
            </a:r>
            <a:r>
              <a:rPr lang="pt-BR" sz="1800" dirty="0"/>
              <a:t> </a:t>
            </a:r>
            <a:r>
              <a:rPr lang="pt-BR" sz="1800" dirty="0" err="1"/>
              <a:t>can</a:t>
            </a:r>
            <a:r>
              <a:rPr lang="pt-BR" sz="1800" dirty="0"/>
              <a:t> </a:t>
            </a:r>
            <a:r>
              <a:rPr lang="pt-BR" sz="1800" dirty="0" err="1"/>
              <a:t>have</a:t>
            </a:r>
            <a:r>
              <a:rPr lang="pt-BR" sz="1800" dirty="0"/>
              <a:t> </a:t>
            </a:r>
            <a:r>
              <a:rPr lang="pt-BR" sz="1800" dirty="0" err="1"/>
              <a:t>several</a:t>
            </a:r>
            <a:r>
              <a:rPr lang="pt-BR" sz="1800" dirty="0"/>
              <a:t> </a:t>
            </a:r>
            <a:r>
              <a:rPr lang="pt-BR" sz="1800" dirty="0" err="1"/>
              <a:t>types</a:t>
            </a:r>
            <a:r>
              <a:rPr lang="pt-BR" sz="1800" dirty="0"/>
              <a:t> (</a:t>
            </a:r>
            <a:r>
              <a:rPr lang="pt-BR" sz="1800" dirty="0" err="1"/>
              <a:t>hierarchy</a:t>
            </a:r>
            <a:r>
              <a:rPr lang="pt-BR" sz="1800" dirty="0"/>
              <a:t>)</a:t>
            </a:r>
          </a:p>
          <a:p>
            <a:pPr lvl="1"/>
            <a:r>
              <a:rPr lang="pt-BR" sz="1800" dirty="0"/>
              <a:t>Interfaces do </a:t>
            </a:r>
            <a:r>
              <a:rPr lang="pt-BR" sz="1800" dirty="0" err="1"/>
              <a:t>not</a:t>
            </a:r>
            <a:r>
              <a:rPr lang="pt-BR" sz="1800" dirty="0"/>
              <a:t> </a:t>
            </a:r>
            <a:r>
              <a:rPr lang="pt-BR" sz="1800" dirty="0" err="1"/>
              <a:t>say</a:t>
            </a:r>
            <a:r>
              <a:rPr lang="pt-BR" sz="1800" dirty="0"/>
              <a:t> </a:t>
            </a:r>
            <a:r>
              <a:rPr lang="pt-BR" sz="1800" dirty="0" err="1"/>
              <a:t>anything</a:t>
            </a:r>
            <a:r>
              <a:rPr lang="pt-BR" sz="1800" dirty="0"/>
              <a:t> </a:t>
            </a:r>
            <a:r>
              <a:rPr lang="pt-BR" sz="1800" dirty="0" err="1"/>
              <a:t>about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object’s</a:t>
            </a:r>
            <a:r>
              <a:rPr lang="pt-BR" sz="1800" dirty="0"/>
              <a:t> </a:t>
            </a:r>
            <a:r>
              <a:rPr lang="pt-BR" sz="1800" dirty="0" err="1"/>
              <a:t>implementation</a:t>
            </a:r>
            <a:r>
              <a:rPr lang="pt-BR" sz="1800" dirty="0"/>
              <a:t> (i.e.,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internals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methods</a:t>
            </a:r>
            <a:r>
              <a:rPr lang="pt-BR" sz="1800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9224" y="3895773"/>
            <a:ext cx="5007272" cy="308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>
            <a:off x="4283968" y="412081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ave esquerda 7"/>
          <p:cNvSpPr/>
          <p:nvPr/>
        </p:nvSpPr>
        <p:spPr>
          <a:xfrm>
            <a:off x="4644008" y="4581128"/>
            <a:ext cx="288032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84673" y="4836718"/>
            <a:ext cx="199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Robot´s</a:t>
            </a:r>
            <a:r>
              <a:rPr lang="pt-BR" dirty="0"/>
              <a:t> Interface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55648" y="4972526"/>
            <a:ext cx="1316352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635896" y="3930498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Type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67023" y="6300028"/>
            <a:ext cx="10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err="1"/>
              <a:t>Instances</a:t>
            </a:r>
            <a:endParaRPr lang="pt-BR" u="sng" dirty="0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2607576" y="6467194"/>
            <a:ext cx="1316352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151" y="2398345"/>
            <a:ext cx="6266656" cy="292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03451"/>
            <a:ext cx="8507288" cy="4291272"/>
          </a:xfrm>
        </p:spPr>
        <p:txBody>
          <a:bodyPr>
            <a:noAutofit/>
          </a:bodyPr>
          <a:lstStyle/>
          <a:p>
            <a:r>
              <a:rPr lang="pt-BR" sz="2400" dirty="0" err="1"/>
              <a:t>What</a:t>
            </a:r>
            <a:r>
              <a:rPr lang="pt-BR" sz="2400" dirty="0"/>
              <a:t> is “</a:t>
            </a:r>
            <a:r>
              <a:rPr lang="pt-BR" sz="2400" dirty="0" err="1"/>
              <a:t>Dynamic</a:t>
            </a:r>
            <a:r>
              <a:rPr lang="pt-BR" sz="2400" dirty="0"/>
              <a:t> </a:t>
            </a:r>
            <a:r>
              <a:rPr lang="pt-BR" sz="2400" dirty="0" err="1"/>
              <a:t>binding</a:t>
            </a:r>
            <a:r>
              <a:rPr lang="pt-BR" sz="2400" dirty="0"/>
              <a:t>” ?</a:t>
            </a:r>
          </a:p>
          <a:p>
            <a:pPr lvl="1"/>
            <a:r>
              <a:rPr lang="pt-BR" sz="2000" dirty="0" err="1"/>
              <a:t>The</a:t>
            </a:r>
            <a:r>
              <a:rPr lang="pt-BR" sz="2000" dirty="0"/>
              <a:t> link </a:t>
            </a:r>
            <a:r>
              <a:rPr lang="pt-BR" sz="2000" dirty="0" err="1"/>
              <a:t>between</a:t>
            </a:r>
            <a:r>
              <a:rPr lang="pt-BR" sz="2000" dirty="0"/>
              <a:t> a </a:t>
            </a:r>
            <a:r>
              <a:rPr lang="pt-BR" sz="2000" b="1" dirty="0" err="1"/>
              <a:t>request</a:t>
            </a:r>
            <a:r>
              <a:rPr lang="pt-BR" sz="2000" dirty="0"/>
              <a:t> to </a:t>
            </a:r>
            <a:r>
              <a:rPr lang="pt-BR" sz="2000" dirty="0" err="1"/>
              <a:t>an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b="1" dirty="0"/>
              <a:t>to </a:t>
            </a:r>
            <a:r>
              <a:rPr lang="pt-BR" sz="2000" b="1" dirty="0" err="1"/>
              <a:t>one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its </a:t>
            </a:r>
            <a:r>
              <a:rPr lang="pt-BR" sz="2000" b="1" dirty="0" err="1"/>
              <a:t>operations</a:t>
            </a:r>
            <a:r>
              <a:rPr lang="pt-BR" sz="2000" dirty="0"/>
              <a:t> in </a:t>
            </a:r>
            <a:r>
              <a:rPr lang="pt-BR" sz="2000" dirty="0" err="1"/>
              <a:t>runtime</a:t>
            </a:r>
            <a:r>
              <a:rPr lang="pt-BR" sz="2000" dirty="0"/>
              <a:t> (</a:t>
            </a:r>
            <a:r>
              <a:rPr lang="pt-BR" sz="2000" dirty="0" err="1"/>
              <a:t>thanks</a:t>
            </a:r>
            <a:r>
              <a:rPr lang="pt-BR" sz="2000" dirty="0"/>
              <a:t> to </a:t>
            </a:r>
            <a:r>
              <a:rPr lang="pt-BR" sz="2000" dirty="0" err="1"/>
              <a:t>polymorphism</a:t>
            </a:r>
            <a:r>
              <a:rPr lang="pt-BR" sz="2000" dirty="0"/>
              <a:t>)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91294" y="5229200"/>
            <a:ext cx="3168352" cy="127727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100" b="1" dirty="0"/>
              <a:t>public class </a:t>
            </a:r>
            <a:r>
              <a:rPr lang="en-US" sz="1100" b="1" dirty="0" err="1"/>
              <a:t>PioneerRobot</a:t>
            </a:r>
            <a:r>
              <a:rPr lang="en-US" sz="1100" b="1" dirty="0"/>
              <a:t> extends Robot {</a:t>
            </a:r>
          </a:p>
          <a:p>
            <a:endParaRPr lang="pt-BR" sz="1100" dirty="0"/>
          </a:p>
          <a:p>
            <a:r>
              <a:rPr lang="pt-BR" sz="1100" dirty="0"/>
              <a:t>@</a:t>
            </a:r>
            <a:r>
              <a:rPr lang="pt-BR" sz="1100" dirty="0" err="1"/>
              <a:t>Override</a:t>
            </a:r>
            <a:endParaRPr lang="pt-BR" sz="1100" dirty="0"/>
          </a:p>
          <a:p>
            <a:r>
              <a:rPr lang="pt-BR" sz="1100" b="1" dirty="0" err="1"/>
              <a:t>public</a:t>
            </a:r>
            <a:r>
              <a:rPr lang="pt-BR" sz="1100" b="1" dirty="0"/>
              <a:t> </a:t>
            </a:r>
            <a:r>
              <a:rPr lang="pt-BR" sz="1100" b="1" dirty="0" err="1"/>
              <a:t>void</a:t>
            </a:r>
            <a:r>
              <a:rPr lang="pt-BR" sz="1100" b="1" dirty="0"/>
              <a:t> </a:t>
            </a:r>
            <a:r>
              <a:rPr lang="pt-BR" sz="1100" b="1" dirty="0" err="1"/>
              <a:t>printInformation</a:t>
            </a:r>
            <a:r>
              <a:rPr lang="pt-BR" sz="1100" b="1" dirty="0"/>
              <a:t>()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i="1" dirty="0" err="1"/>
              <a:t>out.println</a:t>
            </a:r>
            <a:r>
              <a:rPr lang="en-US" sz="1100" i="1" dirty="0"/>
              <a:t>("This is a </a:t>
            </a:r>
            <a:r>
              <a:rPr lang="en-US" sz="1100" b="1" i="1" dirty="0" err="1"/>
              <a:t>pionner</a:t>
            </a:r>
            <a:r>
              <a:rPr lang="en-US" sz="1100" i="1" dirty="0"/>
              <a:t> robot");</a:t>
            </a:r>
          </a:p>
          <a:p>
            <a:r>
              <a:rPr lang="pt-BR" sz="1100" dirty="0"/>
              <a:t>}</a:t>
            </a:r>
          </a:p>
        </p:txBody>
      </p:sp>
      <p:sp>
        <p:nvSpPr>
          <p:cNvPr id="11" name="Seta para a direita 10"/>
          <p:cNvSpPr/>
          <p:nvPr/>
        </p:nvSpPr>
        <p:spPr>
          <a:xfrm flipH="1">
            <a:off x="2928670" y="5824121"/>
            <a:ext cx="2435418" cy="35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Aqui está a mágica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9644" y="5207277"/>
            <a:ext cx="4572000" cy="1446550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r>
              <a:rPr lang="pt-BR" sz="1100" b="1" dirty="0" err="1"/>
              <a:t>public</a:t>
            </a:r>
            <a:r>
              <a:rPr lang="pt-BR" sz="1100" b="1" dirty="0"/>
              <a:t> </a:t>
            </a:r>
            <a:r>
              <a:rPr lang="pt-BR" sz="1100" b="1" dirty="0" err="1"/>
              <a:t>class</a:t>
            </a:r>
            <a:r>
              <a:rPr lang="pt-BR" sz="1100" b="1" dirty="0"/>
              <a:t> </a:t>
            </a:r>
            <a:r>
              <a:rPr lang="pt-BR" sz="1100" b="1" dirty="0" err="1"/>
              <a:t>InformationManager</a:t>
            </a:r>
            <a:r>
              <a:rPr lang="pt-BR" sz="1100" b="1" dirty="0"/>
              <a:t> {</a:t>
            </a:r>
          </a:p>
          <a:p>
            <a:endParaRPr lang="pt-BR" sz="1100" dirty="0"/>
          </a:p>
          <a:p>
            <a:r>
              <a:rPr lang="en-US" sz="1100" b="1" dirty="0"/>
              <a:t>public static void </a:t>
            </a:r>
            <a:r>
              <a:rPr lang="en-US" sz="1100" b="1" dirty="0" err="1"/>
              <a:t>showInformation</a:t>
            </a:r>
            <a:r>
              <a:rPr lang="en-US" sz="1100" b="1" dirty="0"/>
              <a:t>(Robot </a:t>
            </a:r>
            <a:r>
              <a:rPr lang="en-US" sz="1100" b="1" dirty="0" err="1"/>
              <a:t>anUndefinedRobot</a:t>
            </a:r>
            <a:r>
              <a:rPr lang="en-US" sz="1100" b="1" dirty="0"/>
              <a:t>){</a:t>
            </a:r>
          </a:p>
          <a:p>
            <a:r>
              <a:rPr lang="pt-BR" sz="1100" dirty="0"/>
              <a:t>  </a:t>
            </a:r>
          </a:p>
          <a:p>
            <a:r>
              <a:rPr lang="pt-BR" sz="1100" dirty="0"/>
              <a:t>      </a:t>
            </a:r>
            <a:r>
              <a:rPr lang="pt-BR" sz="1100" dirty="0" err="1"/>
              <a:t>anUndefinedRobot</a:t>
            </a:r>
            <a:r>
              <a:rPr lang="pt-BR" sz="1100" dirty="0"/>
              <a:t>.</a:t>
            </a:r>
            <a:r>
              <a:rPr lang="pt-BR" sz="1100" dirty="0" err="1"/>
              <a:t>printInformation</a:t>
            </a:r>
            <a:r>
              <a:rPr lang="pt-BR" sz="1100" dirty="0"/>
              <a:t>();</a:t>
            </a:r>
          </a:p>
          <a:p>
            <a:endParaRPr lang="pt-BR" sz="1100" dirty="0"/>
          </a:p>
          <a:p>
            <a:r>
              <a:rPr lang="pt-BR" sz="1100" dirty="0"/>
              <a:t>      }</a:t>
            </a:r>
          </a:p>
          <a:p>
            <a:r>
              <a:rPr lang="pt-BR" sz="1100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8714" y="2839084"/>
            <a:ext cx="2952328" cy="2192908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sz="1050" b="1" dirty="0"/>
              <a:t>public static void main(String </a:t>
            </a:r>
            <a:r>
              <a:rPr lang="en-US" sz="1050" b="1" dirty="0" err="1"/>
              <a:t>args</a:t>
            </a:r>
            <a:r>
              <a:rPr lang="en-US" sz="1050" b="1" dirty="0"/>
              <a:t>[]){</a:t>
            </a:r>
          </a:p>
          <a:p>
            <a:endParaRPr lang="pt-BR" sz="1050" dirty="0"/>
          </a:p>
          <a:p>
            <a:r>
              <a:rPr lang="pt-BR" sz="1050" dirty="0" err="1"/>
              <a:t>Robot</a:t>
            </a:r>
            <a:r>
              <a:rPr lang="pt-BR" sz="1050" dirty="0"/>
              <a:t> </a:t>
            </a:r>
            <a:r>
              <a:rPr lang="pt-BR" sz="1050" dirty="0" err="1"/>
              <a:t>robotOne</a:t>
            </a:r>
            <a:r>
              <a:rPr lang="pt-BR" sz="1050" dirty="0"/>
              <a:t>;</a:t>
            </a:r>
          </a:p>
          <a:p>
            <a:endParaRPr lang="pt-BR" sz="1050" dirty="0"/>
          </a:p>
          <a:p>
            <a:r>
              <a:rPr lang="pt-BR" sz="1050" b="1" dirty="0" err="1"/>
              <a:t>if</a:t>
            </a:r>
            <a:r>
              <a:rPr lang="pt-BR" sz="1050" b="1" dirty="0"/>
              <a:t> (</a:t>
            </a:r>
            <a:r>
              <a:rPr lang="pt-BR" sz="1050" b="1" dirty="0" err="1"/>
              <a:t>condition</a:t>
            </a:r>
            <a:r>
              <a:rPr lang="pt-BR" sz="1050" b="1" dirty="0"/>
              <a:t>){</a:t>
            </a:r>
          </a:p>
          <a:p>
            <a:r>
              <a:rPr lang="pt-BR" sz="1050" dirty="0"/>
              <a:t>      </a:t>
            </a:r>
            <a:r>
              <a:rPr lang="pt-BR" sz="1050" dirty="0" err="1"/>
              <a:t>robotOne</a:t>
            </a:r>
            <a:r>
              <a:rPr lang="pt-BR" sz="1050" dirty="0"/>
              <a:t> = </a:t>
            </a:r>
            <a:r>
              <a:rPr lang="pt-BR" sz="1050" b="1" dirty="0" err="1"/>
              <a:t>new</a:t>
            </a:r>
            <a:r>
              <a:rPr lang="pt-BR" sz="1050" b="1" dirty="0"/>
              <a:t> </a:t>
            </a:r>
            <a:r>
              <a:rPr lang="pt-BR" sz="1050" b="1" dirty="0" err="1"/>
              <a:t>LegoRobot</a:t>
            </a:r>
            <a:r>
              <a:rPr lang="pt-BR" sz="1050" b="1" dirty="0"/>
              <a:t>();</a:t>
            </a:r>
          </a:p>
          <a:p>
            <a:r>
              <a:rPr lang="pt-BR" sz="1050" dirty="0"/>
              <a:t>}</a:t>
            </a:r>
          </a:p>
          <a:p>
            <a:r>
              <a:rPr lang="pt-BR" sz="1050" b="1" dirty="0" err="1"/>
              <a:t>else</a:t>
            </a:r>
            <a:r>
              <a:rPr lang="pt-BR" sz="1050" b="1" dirty="0"/>
              <a:t>{</a:t>
            </a:r>
          </a:p>
          <a:p>
            <a:r>
              <a:rPr lang="pt-BR" sz="1050" dirty="0"/>
              <a:t>      </a:t>
            </a:r>
            <a:r>
              <a:rPr lang="pt-BR" sz="1050" dirty="0" err="1"/>
              <a:t>robotOne</a:t>
            </a:r>
            <a:r>
              <a:rPr lang="pt-BR" sz="1050" dirty="0"/>
              <a:t> = </a:t>
            </a:r>
            <a:r>
              <a:rPr lang="pt-BR" sz="1050" b="1" dirty="0" err="1"/>
              <a:t>new</a:t>
            </a:r>
            <a:r>
              <a:rPr lang="pt-BR" sz="1050" b="1" dirty="0"/>
              <a:t> </a:t>
            </a:r>
            <a:r>
              <a:rPr lang="pt-BR" sz="1050" b="1" dirty="0" err="1"/>
              <a:t>PioneerRobot</a:t>
            </a:r>
            <a:r>
              <a:rPr lang="pt-BR" sz="1050" b="1" dirty="0"/>
              <a:t>();</a:t>
            </a:r>
          </a:p>
          <a:p>
            <a:r>
              <a:rPr lang="pt-BR" sz="1050" dirty="0"/>
              <a:t>}</a:t>
            </a:r>
          </a:p>
          <a:p>
            <a:endParaRPr lang="pt-BR" sz="1050" dirty="0"/>
          </a:p>
          <a:p>
            <a:r>
              <a:rPr lang="pt-BR" sz="1050" dirty="0"/>
              <a:t> </a:t>
            </a:r>
            <a:r>
              <a:rPr lang="pt-BR" sz="1050" dirty="0" err="1"/>
              <a:t>InformationManager</a:t>
            </a:r>
            <a:r>
              <a:rPr lang="pt-BR" sz="1050" dirty="0"/>
              <a:t>.</a:t>
            </a:r>
            <a:r>
              <a:rPr lang="pt-BR" sz="1050" i="1" dirty="0" err="1"/>
              <a:t>showInformation</a:t>
            </a:r>
            <a:r>
              <a:rPr lang="pt-BR" sz="1050" i="1" dirty="0"/>
              <a:t>(</a:t>
            </a:r>
            <a:r>
              <a:rPr lang="pt-BR" sz="1050" i="1" dirty="0" err="1"/>
              <a:t>robotOne</a:t>
            </a:r>
            <a:r>
              <a:rPr lang="pt-BR" sz="1050" i="1" dirty="0"/>
              <a:t>);</a:t>
            </a:r>
          </a:p>
          <a:p>
            <a:r>
              <a:rPr lang="pt-BR" sz="1050" dirty="0"/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396722" y="130765"/>
            <a:ext cx="5695085" cy="10233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pt-BR" sz="1400" i="1" dirty="0"/>
              <a:t>Application </a:t>
            </a:r>
            <a:r>
              <a:rPr lang="pt-BR" sz="1400" i="1" dirty="0" err="1"/>
              <a:t>Example</a:t>
            </a:r>
            <a:r>
              <a:rPr lang="pt-BR" sz="1400" i="1" dirty="0"/>
              <a:t> </a:t>
            </a:r>
            <a:r>
              <a:rPr lang="pt-BR" sz="1400" i="1" dirty="0" err="1"/>
              <a:t>Requirements</a:t>
            </a:r>
            <a:endParaRPr lang="pt-BR" sz="1400" i="1" dirty="0"/>
          </a:p>
          <a:p>
            <a:pPr lvl="1"/>
            <a:r>
              <a:rPr lang="pt-BR" sz="1200" i="1" dirty="0"/>
              <a:t>it is </a:t>
            </a:r>
            <a:r>
              <a:rPr lang="pt-BR" sz="1200" i="1" dirty="0" err="1"/>
              <a:t>required</a:t>
            </a:r>
            <a:r>
              <a:rPr lang="pt-BR" sz="1200" i="1" dirty="0"/>
              <a:t> </a:t>
            </a:r>
            <a:r>
              <a:rPr lang="pt-BR" sz="1200" i="1" dirty="0" err="1"/>
              <a:t>an</a:t>
            </a:r>
            <a:r>
              <a:rPr lang="pt-BR" sz="1200" i="1" dirty="0"/>
              <a:t> application </a:t>
            </a:r>
            <a:r>
              <a:rPr lang="pt-BR" sz="1200" i="1" dirty="0" err="1"/>
              <a:t>which</a:t>
            </a:r>
            <a:r>
              <a:rPr lang="pt-BR" sz="1200" i="1" dirty="0"/>
              <a:t> </a:t>
            </a:r>
            <a:r>
              <a:rPr lang="pt-BR" sz="1200" i="1" dirty="0" err="1"/>
              <a:t>manages</a:t>
            </a:r>
            <a:r>
              <a:rPr lang="pt-BR" sz="1200" i="1" dirty="0"/>
              <a:t>, </a:t>
            </a:r>
            <a:r>
              <a:rPr lang="pt-BR" sz="1200" i="1" dirty="0" err="1"/>
              <a:t>initially</a:t>
            </a:r>
            <a:r>
              <a:rPr lang="pt-BR" sz="1200" i="1" dirty="0"/>
              <a:t>, </a:t>
            </a:r>
            <a:r>
              <a:rPr lang="pt-BR" sz="1200" i="1" dirty="0" err="1"/>
              <a:t>two</a:t>
            </a:r>
            <a:r>
              <a:rPr lang="pt-BR" sz="1200" i="1" dirty="0"/>
              <a:t> </a:t>
            </a:r>
            <a:r>
              <a:rPr lang="pt-BR" sz="1200" i="1" dirty="0" err="1"/>
              <a:t>types</a:t>
            </a:r>
            <a:r>
              <a:rPr lang="pt-BR" sz="1200" i="1" dirty="0"/>
              <a:t> </a:t>
            </a:r>
            <a:r>
              <a:rPr lang="pt-BR" sz="1200" i="1" dirty="0" err="1"/>
              <a:t>of</a:t>
            </a:r>
            <a:r>
              <a:rPr lang="pt-BR" sz="1200" i="1" dirty="0"/>
              <a:t> </a:t>
            </a:r>
            <a:r>
              <a:rPr lang="pt-BR" sz="1200" i="1" dirty="0" err="1"/>
              <a:t>robots</a:t>
            </a:r>
            <a:r>
              <a:rPr lang="pt-BR" sz="1200" i="1" dirty="0"/>
              <a:t>; </a:t>
            </a:r>
          </a:p>
          <a:p>
            <a:pPr lvl="1"/>
            <a:r>
              <a:rPr lang="pt-BR" sz="1200" i="1" dirty="0"/>
              <a:t>a lego </a:t>
            </a:r>
            <a:r>
              <a:rPr lang="pt-BR" sz="1200" i="1" dirty="0" err="1"/>
              <a:t>mobile</a:t>
            </a:r>
            <a:r>
              <a:rPr lang="pt-BR" sz="1200" i="1" dirty="0"/>
              <a:t> </a:t>
            </a:r>
            <a:r>
              <a:rPr lang="pt-BR" sz="1200" i="1" dirty="0" err="1"/>
              <a:t>robot</a:t>
            </a:r>
            <a:r>
              <a:rPr lang="pt-BR" sz="1200" i="1" dirty="0"/>
              <a:t> </a:t>
            </a:r>
            <a:r>
              <a:rPr lang="pt-BR" sz="1200" i="1" dirty="0" err="1"/>
              <a:t>and</a:t>
            </a:r>
            <a:r>
              <a:rPr lang="pt-BR" sz="1200" i="1" dirty="0"/>
              <a:t> a </a:t>
            </a:r>
            <a:r>
              <a:rPr lang="pt-BR" sz="1200" i="1" dirty="0" err="1"/>
              <a:t>pioneer</a:t>
            </a:r>
            <a:r>
              <a:rPr lang="pt-BR" sz="1200" i="1" dirty="0"/>
              <a:t> </a:t>
            </a:r>
            <a:r>
              <a:rPr lang="pt-BR" sz="1200" i="1" dirty="0" err="1"/>
              <a:t>robot</a:t>
            </a:r>
            <a:endParaRPr lang="pt-BR" sz="1200" i="1" dirty="0"/>
          </a:p>
          <a:p>
            <a:pPr lvl="1"/>
            <a:r>
              <a:rPr lang="pt-BR" sz="1200" i="1" dirty="0" err="1"/>
              <a:t>The</a:t>
            </a:r>
            <a:r>
              <a:rPr lang="pt-BR" sz="1200" i="1" dirty="0"/>
              <a:t> application </a:t>
            </a:r>
            <a:r>
              <a:rPr lang="pt-BR" sz="1200" i="1" dirty="0" err="1"/>
              <a:t>must</a:t>
            </a:r>
            <a:r>
              <a:rPr lang="pt-BR" sz="1200" i="1" dirty="0"/>
              <a:t> </a:t>
            </a:r>
            <a:r>
              <a:rPr lang="pt-BR" sz="1200" i="1" dirty="0" err="1"/>
              <a:t>have</a:t>
            </a:r>
            <a:r>
              <a:rPr lang="pt-BR" sz="1200" i="1" dirty="0"/>
              <a:t> a module </a:t>
            </a:r>
            <a:r>
              <a:rPr lang="pt-BR" sz="1200" i="1" dirty="0" err="1"/>
              <a:t>responsible</a:t>
            </a:r>
            <a:r>
              <a:rPr lang="pt-BR" sz="1200" i="1" dirty="0"/>
              <a:t> for </a:t>
            </a:r>
            <a:r>
              <a:rPr lang="pt-BR" sz="1200" i="1" dirty="0" err="1"/>
              <a:t>printing</a:t>
            </a:r>
            <a:r>
              <a:rPr lang="pt-BR" sz="1200" i="1" dirty="0"/>
              <a:t> </a:t>
            </a:r>
            <a:r>
              <a:rPr lang="pt-BR" sz="1200" i="1" dirty="0" err="1"/>
              <a:t>robot´s</a:t>
            </a:r>
            <a:r>
              <a:rPr lang="pt-BR" sz="1200" i="1" dirty="0"/>
              <a:t> </a:t>
            </a:r>
            <a:r>
              <a:rPr lang="pt-BR" sz="1200" i="1" dirty="0" err="1"/>
              <a:t>information</a:t>
            </a:r>
            <a:r>
              <a:rPr lang="pt-BR" sz="1200" i="1" dirty="0"/>
              <a:t>;</a:t>
            </a:r>
          </a:p>
          <a:p>
            <a:endParaRPr lang="pt-BR" sz="105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908720"/>
            <a:ext cx="6192688" cy="294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4110" y="1467743"/>
            <a:ext cx="8507288" cy="4525963"/>
          </a:xfrm>
        </p:spPr>
        <p:txBody>
          <a:bodyPr>
            <a:noAutofit/>
          </a:bodyPr>
          <a:lstStyle/>
          <a:p>
            <a:endParaRPr lang="pt-BR" sz="2400" dirty="0"/>
          </a:p>
          <a:p>
            <a:pPr lvl="1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04174" y="1844824"/>
            <a:ext cx="3459713" cy="2839239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sz="1050" b="1" dirty="0"/>
              <a:t>public static void main(String </a:t>
            </a:r>
            <a:r>
              <a:rPr lang="en-US" sz="1050" b="1" dirty="0" err="1"/>
              <a:t>args</a:t>
            </a:r>
            <a:r>
              <a:rPr lang="en-US" sz="1050" b="1" dirty="0"/>
              <a:t>[]){</a:t>
            </a:r>
          </a:p>
          <a:p>
            <a:endParaRPr lang="pt-BR" sz="1050" dirty="0"/>
          </a:p>
          <a:p>
            <a:endParaRPr lang="pt-BR" sz="1050" dirty="0"/>
          </a:p>
          <a:p>
            <a:r>
              <a:rPr lang="pt-BR" sz="1050" dirty="0" err="1"/>
              <a:t>PioneerRobot</a:t>
            </a:r>
            <a:r>
              <a:rPr lang="pt-BR" sz="1050" dirty="0"/>
              <a:t> </a:t>
            </a:r>
            <a:r>
              <a:rPr lang="pt-BR" sz="1050" dirty="0" err="1"/>
              <a:t>pioneerRobot</a:t>
            </a:r>
            <a:r>
              <a:rPr lang="pt-BR" sz="1050" dirty="0"/>
              <a:t> = </a:t>
            </a:r>
            <a:r>
              <a:rPr lang="pt-BR" sz="1050" b="1" dirty="0" err="1"/>
              <a:t>new</a:t>
            </a:r>
            <a:r>
              <a:rPr lang="pt-BR" sz="1050" b="1" dirty="0"/>
              <a:t> </a:t>
            </a:r>
            <a:r>
              <a:rPr lang="pt-BR" sz="1050" b="1" dirty="0" err="1"/>
              <a:t>PioneerRobot</a:t>
            </a:r>
            <a:r>
              <a:rPr lang="pt-BR" sz="1050" b="1" dirty="0"/>
              <a:t>();</a:t>
            </a:r>
          </a:p>
          <a:p>
            <a:r>
              <a:rPr lang="pt-BR" sz="1050" dirty="0" err="1"/>
              <a:t>LegoRobot</a:t>
            </a:r>
            <a:r>
              <a:rPr lang="pt-BR" sz="1050" dirty="0"/>
              <a:t> </a:t>
            </a:r>
            <a:r>
              <a:rPr lang="pt-BR" sz="1050" dirty="0" err="1"/>
              <a:t>aLegoRobot</a:t>
            </a:r>
            <a:r>
              <a:rPr lang="pt-BR" sz="1050" dirty="0"/>
              <a:t> = </a:t>
            </a:r>
            <a:r>
              <a:rPr lang="pt-BR" sz="1050" b="1" dirty="0" err="1"/>
              <a:t>new</a:t>
            </a:r>
            <a:r>
              <a:rPr lang="pt-BR" sz="1050" b="1" dirty="0"/>
              <a:t> </a:t>
            </a:r>
            <a:r>
              <a:rPr lang="pt-BR" sz="1050" b="1" dirty="0" err="1"/>
              <a:t>LegoRobot</a:t>
            </a:r>
            <a:r>
              <a:rPr lang="pt-BR" sz="1050" b="1" dirty="0"/>
              <a:t>();</a:t>
            </a:r>
          </a:p>
          <a:p>
            <a:endParaRPr lang="pt-BR" sz="1050" dirty="0"/>
          </a:p>
          <a:p>
            <a:r>
              <a:rPr lang="pt-BR" sz="1050" dirty="0"/>
              <a:t>String </a:t>
            </a:r>
            <a:r>
              <a:rPr lang="pt-BR" sz="1050" dirty="0" err="1"/>
              <a:t>type</a:t>
            </a:r>
            <a:r>
              <a:rPr lang="pt-BR" sz="1050" dirty="0"/>
              <a:t> = "</a:t>
            </a:r>
            <a:r>
              <a:rPr lang="pt-BR" sz="1050" dirty="0" err="1"/>
              <a:t>null</a:t>
            </a:r>
            <a:r>
              <a:rPr lang="pt-BR" sz="1050" dirty="0"/>
              <a:t>";</a:t>
            </a:r>
          </a:p>
          <a:p>
            <a:endParaRPr lang="pt-BR" sz="1050" dirty="0"/>
          </a:p>
          <a:p>
            <a:r>
              <a:rPr lang="pt-BR" sz="1050" b="1" dirty="0" err="1"/>
              <a:t>if</a:t>
            </a:r>
            <a:r>
              <a:rPr lang="pt-BR" sz="1050" b="1" dirty="0"/>
              <a:t> (</a:t>
            </a:r>
            <a:r>
              <a:rPr lang="pt-BR" sz="1050" b="1" dirty="0" err="1"/>
              <a:t>type</a:t>
            </a:r>
            <a:r>
              <a:rPr lang="pt-BR" sz="1050" b="1" dirty="0"/>
              <a:t> == "</a:t>
            </a:r>
            <a:r>
              <a:rPr lang="pt-BR" sz="1050" b="1" dirty="0" err="1"/>
              <a:t>pioneer</a:t>
            </a:r>
            <a:r>
              <a:rPr lang="pt-BR" sz="1050" b="1" dirty="0"/>
              <a:t>"){</a:t>
            </a:r>
          </a:p>
          <a:p>
            <a:r>
              <a:rPr lang="pt-BR" sz="1050" dirty="0"/>
              <a:t>       </a:t>
            </a:r>
          </a:p>
          <a:p>
            <a:r>
              <a:rPr lang="pt-BR" sz="1050" dirty="0"/>
              <a:t>      </a:t>
            </a:r>
            <a:r>
              <a:rPr lang="pt-BR" sz="1050" dirty="0" err="1"/>
              <a:t>ShowInformation</a:t>
            </a:r>
            <a:r>
              <a:rPr lang="pt-BR" sz="1050" dirty="0"/>
              <a:t>.</a:t>
            </a:r>
            <a:r>
              <a:rPr lang="pt-BR" sz="1050" i="1" dirty="0" err="1"/>
              <a:t>showInformation</a:t>
            </a:r>
            <a:r>
              <a:rPr lang="pt-BR" sz="1050" i="1" dirty="0"/>
              <a:t>(</a:t>
            </a:r>
            <a:r>
              <a:rPr lang="pt-BR" sz="1050" i="1" dirty="0" err="1"/>
              <a:t>pioneerRobot</a:t>
            </a:r>
            <a:r>
              <a:rPr lang="pt-BR" sz="1050" i="1" dirty="0"/>
              <a:t>);</a:t>
            </a:r>
          </a:p>
          <a:p>
            <a:r>
              <a:rPr lang="pt-BR" sz="1050" dirty="0"/>
              <a:t>}</a:t>
            </a:r>
          </a:p>
          <a:p>
            <a:r>
              <a:rPr lang="pt-BR" sz="1050" b="1" dirty="0" err="1"/>
              <a:t>else</a:t>
            </a:r>
            <a:r>
              <a:rPr lang="pt-BR" sz="1050" b="1" dirty="0"/>
              <a:t>{</a:t>
            </a:r>
          </a:p>
          <a:p>
            <a:endParaRPr lang="pt-BR" sz="1050" dirty="0"/>
          </a:p>
          <a:p>
            <a:r>
              <a:rPr lang="pt-BR" sz="1050" dirty="0"/>
              <a:t>     </a:t>
            </a:r>
            <a:r>
              <a:rPr lang="pt-BR" sz="1050" dirty="0" err="1"/>
              <a:t>ShowInformation</a:t>
            </a:r>
            <a:r>
              <a:rPr lang="pt-BR" sz="1050" dirty="0"/>
              <a:t>.</a:t>
            </a:r>
            <a:r>
              <a:rPr lang="pt-BR" sz="1050" i="1" dirty="0" err="1"/>
              <a:t>showInformation</a:t>
            </a:r>
            <a:r>
              <a:rPr lang="pt-BR" sz="1050" i="1" dirty="0"/>
              <a:t>(</a:t>
            </a:r>
            <a:r>
              <a:rPr lang="pt-BR" sz="1050" i="1" dirty="0" err="1"/>
              <a:t>aLegoRobot</a:t>
            </a:r>
            <a:r>
              <a:rPr lang="pt-BR" sz="1050" i="1" dirty="0"/>
              <a:t>);</a:t>
            </a:r>
          </a:p>
          <a:p>
            <a:r>
              <a:rPr lang="pt-BR" sz="1050" dirty="0"/>
              <a:t>}</a:t>
            </a:r>
          </a:p>
          <a:p>
            <a:r>
              <a:rPr lang="pt-BR" sz="1050" dirty="0"/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9552" y="4730368"/>
            <a:ext cx="4572000" cy="212365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class</a:t>
            </a:r>
            <a:r>
              <a:rPr lang="pt-BR" sz="1200" b="1" dirty="0"/>
              <a:t> </a:t>
            </a:r>
            <a:r>
              <a:rPr lang="pt-BR" sz="1200" b="1" dirty="0" err="1"/>
              <a:t>InformationManager</a:t>
            </a:r>
            <a:r>
              <a:rPr lang="pt-BR" sz="1200" b="1" dirty="0"/>
              <a:t> {</a:t>
            </a:r>
          </a:p>
          <a:p>
            <a:r>
              <a:rPr lang="pt-BR" sz="1200" b="1" dirty="0"/>
              <a:t>    </a:t>
            </a:r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static</a:t>
            </a:r>
            <a:r>
              <a:rPr lang="pt-BR" sz="1200" b="1" dirty="0"/>
              <a:t> </a:t>
            </a:r>
            <a:r>
              <a:rPr lang="pt-BR" sz="1200" b="1" dirty="0" err="1"/>
              <a:t>void</a:t>
            </a:r>
            <a:r>
              <a:rPr lang="pt-BR" sz="1200" b="1" dirty="0"/>
              <a:t> </a:t>
            </a:r>
            <a:r>
              <a:rPr lang="pt-BR" sz="1200" b="1" dirty="0" err="1"/>
              <a:t>showInformation</a:t>
            </a:r>
            <a:r>
              <a:rPr lang="pt-BR" sz="1200" b="1" dirty="0"/>
              <a:t>(</a:t>
            </a:r>
            <a:r>
              <a:rPr lang="pt-BR" sz="1200" b="1" dirty="0" err="1"/>
              <a:t>LegoRobot</a:t>
            </a:r>
            <a:r>
              <a:rPr lang="pt-BR" sz="1200" b="1" dirty="0"/>
              <a:t> </a:t>
            </a:r>
            <a:r>
              <a:rPr lang="pt-BR" sz="1200" b="1" dirty="0" err="1"/>
              <a:t>aLegoRobot</a:t>
            </a:r>
            <a:r>
              <a:rPr lang="pt-BR" sz="1200" b="1" dirty="0"/>
              <a:t>){</a:t>
            </a:r>
          </a:p>
          <a:p>
            <a:r>
              <a:rPr lang="pt-BR" sz="1200" dirty="0"/>
              <a:t>         </a:t>
            </a:r>
          </a:p>
          <a:p>
            <a:r>
              <a:rPr lang="pt-BR" sz="1200" dirty="0"/>
              <a:t>           </a:t>
            </a:r>
            <a:r>
              <a:rPr lang="pt-BR" sz="1200" dirty="0" err="1"/>
              <a:t>aLegoRobot</a:t>
            </a:r>
            <a:r>
              <a:rPr lang="pt-BR" sz="1200" dirty="0"/>
              <a:t>.</a:t>
            </a:r>
            <a:r>
              <a:rPr lang="pt-BR" sz="1200" dirty="0" err="1"/>
              <a:t>printInformation</a:t>
            </a:r>
            <a:r>
              <a:rPr lang="pt-BR" sz="1200" dirty="0"/>
              <a:t>();</a:t>
            </a:r>
          </a:p>
          <a:p>
            <a:r>
              <a:rPr lang="pt-BR" sz="1200" dirty="0"/>
              <a:t>    }</a:t>
            </a:r>
          </a:p>
          <a:p>
            <a:r>
              <a:rPr lang="pt-BR" sz="1200" b="1" dirty="0"/>
              <a:t>    </a:t>
            </a:r>
          </a:p>
          <a:p>
            <a:r>
              <a:rPr lang="pt-BR" sz="1200" b="1" dirty="0"/>
              <a:t>     </a:t>
            </a:r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static</a:t>
            </a:r>
            <a:r>
              <a:rPr lang="pt-BR" sz="1200" b="1" dirty="0"/>
              <a:t> </a:t>
            </a:r>
            <a:r>
              <a:rPr lang="pt-BR" sz="1200" b="1" dirty="0" err="1"/>
              <a:t>void</a:t>
            </a:r>
            <a:r>
              <a:rPr lang="pt-BR" sz="1200" b="1" dirty="0"/>
              <a:t> </a:t>
            </a:r>
            <a:r>
              <a:rPr lang="pt-BR" sz="1200" b="1" dirty="0" err="1"/>
              <a:t>showInformation</a:t>
            </a:r>
            <a:r>
              <a:rPr lang="pt-BR" sz="1200" b="1" dirty="0"/>
              <a:t>(</a:t>
            </a:r>
            <a:r>
              <a:rPr lang="pt-BR" sz="1200" b="1" dirty="0" err="1"/>
              <a:t>PioneerRobot</a:t>
            </a:r>
            <a:r>
              <a:rPr lang="pt-BR" sz="1200" b="1" dirty="0"/>
              <a:t> </a:t>
            </a:r>
            <a:r>
              <a:rPr lang="pt-BR" sz="1200" b="1" dirty="0" err="1"/>
              <a:t>aPioneerRobot</a:t>
            </a:r>
            <a:r>
              <a:rPr lang="pt-BR" sz="1200" b="1" dirty="0"/>
              <a:t>){</a:t>
            </a:r>
          </a:p>
          <a:p>
            <a:r>
              <a:rPr lang="pt-BR" sz="1200" dirty="0"/>
              <a:t>    </a:t>
            </a:r>
          </a:p>
          <a:p>
            <a:r>
              <a:rPr lang="pt-BR" sz="1200" dirty="0"/>
              <a:t>       </a:t>
            </a:r>
            <a:r>
              <a:rPr lang="pt-BR" sz="1200" dirty="0" err="1"/>
              <a:t>aPioneerRobot</a:t>
            </a:r>
            <a:r>
              <a:rPr lang="pt-BR" sz="1200" dirty="0"/>
              <a:t>.</a:t>
            </a:r>
            <a:r>
              <a:rPr lang="pt-BR" sz="1200" dirty="0" err="1"/>
              <a:t>printInformation</a:t>
            </a:r>
            <a:r>
              <a:rPr lang="pt-BR" sz="1200" dirty="0"/>
              <a:t>();</a:t>
            </a:r>
          </a:p>
          <a:p>
            <a:r>
              <a:rPr lang="pt-BR" sz="1200" dirty="0"/>
              <a:t>     }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11" name="Seta para a direita 10"/>
          <p:cNvSpPr/>
          <p:nvPr/>
        </p:nvSpPr>
        <p:spPr>
          <a:xfrm flipH="1">
            <a:off x="3059832" y="5301208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flipH="1">
            <a:off x="3203848" y="6200029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292080" y="3789040"/>
            <a:ext cx="3600400" cy="138499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class</a:t>
            </a:r>
            <a:r>
              <a:rPr lang="pt-BR" sz="1200" b="1" dirty="0"/>
              <a:t> </a:t>
            </a:r>
            <a:r>
              <a:rPr lang="pt-BR" sz="1200" b="1" dirty="0" err="1"/>
              <a:t>PioneerRobot</a:t>
            </a:r>
            <a:r>
              <a:rPr lang="pt-BR" sz="1200" b="1" dirty="0"/>
              <a:t> </a:t>
            </a:r>
            <a:r>
              <a:rPr lang="pt-BR" sz="1200" b="1" dirty="0" err="1"/>
              <a:t>extends</a:t>
            </a:r>
            <a:r>
              <a:rPr lang="pt-BR" sz="1200" b="1" dirty="0"/>
              <a:t> </a:t>
            </a:r>
            <a:r>
              <a:rPr lang="pt-BR" sz="1200" b="1" dirty="0" err="1"/>
              <a:t>Robot</a:t>
            </a:r>
            <a:r>
              <a:rPr lang="pt-BR" sz="1200" b="1" dirty="0"/>
              <a:t>  {</a:t>
            </a:r>
          </a:p>
          <a:p>
            <a:endParaRPr lang="pt-BR" sz="1200" dirty="0"/>
          </a:p>
          <a:p>
            <a:r>
              <a:rPr lang="pt-BR" sz="1200" b="1" dirty="0"/>
              <a:t>   </a:t>
            </a:r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void</a:t>
            </a:r>
            <a:r>
              <a:rPr lang="pt-BR" sz="1200" b="1" dirty="0"/>
              <a:t> </a:t>
            </a:r>
            <a:r>
              <a:rPr lang="pt-BR" sz="1200" b="1" dirty="0" err="1"/>
              <a:t>printInformation</a:t>
            </a:r>
            <a:r>
              <a:rPr lang="pt-BR" sz="1200" b="1" dirty="0"/>
              <a:t>() {</a:t>
            </a:r>
          </a:p>
          <a:p>
            <a:endParaRPr lang="pt-BR" sz="1200" dirty="0"/>
          </a:p>
          <a:p>
            <a:r>
              <a:rPr lang="en-US" sz="1200" dirty="0"/>
              <a:t>         </a:t>
            </a:r>
            <a:r>
              <a:rPr lang="en-US" sz="1200" dirty="0" err="1"/>
              <a:t>System.</a:t>
            </a:r>
            <a:r>
              <a:rPr lang="en-US" sz="1200" i="1" dirty="0" err="1"/>
              <a:t>out.println</a:t>
            </a:r>
            <a:r>
              <a:rPr lang="en-US" sz="1200" i="1" dirty="0"/>
              <a:t>("This is a </a:t>
            </a:r>
            <a:r>
              <a:rPr lang="en-US" sz="1200" b="1" i="1" dirty="0" err="1"/>
              <a:t>pionner</a:t>
            </a:r>
            <a:r>
              <a:rPr lang="en-US" sz="1200" i="1" dirty="0"/>
              <a:t> robot");</a:t>
            </a:r>
          </a:p>
          <a:p>
            <a:r>
              <a:rPr lang="pt-BR" sz="1200" dirty="0"/>
              <a:t>    }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89522" y="5301209"/>
            <a:ext cx="3600400" cy="138499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class</a:t>
            </a:r>
            <a:r>
              <a:rPr lang="pt-BR" sz="1200" b="1" dirty="0"/>
              <a:t> </a:t>
            </a:r>
            <a:r>
              <a:rPr lang="pt-BR" sz="1200" b="1" dirty="0" err="1"/>
              <a:t>LegoRobot</a:t>
            </a:r>
            <a:r>
              <a:rPr lang="pt-BR" sz="1200" b="1" dirty="0"/>
              <a:t> </a:t>
            </a:r>
            <a:r>
              <a:rPr lang="pt-BR" sz="1200" b="1" dirty="0" err="1"/>
              <a:t>extends</a:t>
            </a:r>
            <a:r>
              <a:rPr lang="pt-BR" sz="1200" b="1" dirty="0"/>
              <a:t> </a:t>
            </a:r>
            <a:r>
              <a:rPr lang="pt-BR" sz="1200" b="1" dirty="0" err="1"/>
              <a:t>Robot</a:t>
            </a:r>
            <a:r>
              <a:rPr lang="pt-BR" sz="1200" b="1" dirty="0"/>
              <a:t> {</a:t>
            </a:r>
          </a:p>
          <a:p>
            <a:endParaRPr lang="pt-BR" sz="1200" dirty="0"/>
          </a:p>
          <a:p>
            <a:r>
              <a:rPr lang="pt-BR" sz="1200" b="1" dirty="0"/>
              <a:t>    </a:t>
            </a:r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void</a:t>
            </a:r>
            <a:r>
              <a:rPr lang="pt-BR" sz="1200" b="1" dirty="0"/>
              <a:t> </a:t>
            </a:r>
            <a:r>
              <a:rPr lang="pt-BR" sz="1200" b="1" dirty="0" err="1"/>
              <a:t>printInformation</a:t>
            </a:r>
            <a:r>
              <a:rPr lang="pt-BR" sz="1200" b="1" dirty="0"/>
              <a:t>() {</a:t>
            </a:r>
          </a:p>
          <a:p>
            <a:r>
              <a:rPr lang="en-US" sz="1200" dirty="0"/>
              <a:t>           </a:t>
            </a:r>
            <a:r>
              <a:rPr lang="en-US" sz="1200" dirty="0" err="1"/>
              <a:t>System.</a:t>
            </a:r>
            <a:r>
              <a:rPr lang="en-US" sz="1200" i="1" dirty="0" err="1"/>
              <a:t>out.println</a:t>
            </a:r>
            <a:r>
              <a:rPr lang="en-US" sz="1200" i="1" dirty="0"/>
              <a:t>("This is a </a:t>
            </a:r>
            <a:r>
              <a:rPr lang="en-US" sz="1200" b="1" i="1" dirty="0" err="1"/>
              <a:t>lego</a:t>
            </a:r>
            <a:r>
              <a:rPr lang="en-US" sz="1200" i="1" dirty="0"/>
              <a:t> robot !");</a:t>
            </a:r>
          </a:p>
          <a:p>
            <a:r>
              <a:rPr lang="pt-BR" sz="1200" dirty="0"/>
              <a:t>    }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Suppose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must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356" y="1772816"/>
            <a:ext cx="8507288" cy="4093915"/>
          </a:xfrm>
        </p:spPr>
        <p:txBody>
          <a:bodyPr>
            <a:noAutofit/>
          </a:bodyPr>
          <a:lstStyle/>
          <a:p>
            <a:r>
              <a:rPr lang="pt-BR" dirty="0" err="1"/>
              <a:t>Now</a:t>
            </a:r>
            <a:r>
              <a:rPr lang="pt-BR" dirty="0"/>
              <a:t>, </a:t>
            </a:r>
            <a:r>
              <a:rPr lang="pt-BR" dirty="0" err="1"/>
              <a:t>there</a:t>
            </a:r>
            <a:r>
              <a:rPr lang="pt-BR" dirty="0"/>
              <a:t> are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robots</a:t>
            </a:r>
            <a:endParaRPr lang="pt-BR" dirty="0"/>
          </a:p>
          <a:p>
            <a:pPr lvl="1"/>
            <a:r>
              <a:rPr lang="pt-BR" sz="1800" dirty="0" err="1"/>
              <a:t>Static</a:t>
            </a:r>
            <a:r>
              <a:rPr lang="pt-BR" sz="1800" dirty="0"/>
              <a:t> version: </a:t>
            </a:r>
          </a:p>
          <a:p>
            <a:pPr lvl="2"/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every</a:t>
            </a:r>
            <a:r>
              <a:rPr lang="pt-BR" sz="1400" dirty="0"/>
              <a:t> </a:t>
            </a:r>
            <a:r>
              <a:rPr lang="pt-BR" sz="1400" dirty="0" err="1"/>
              <a:t>new</a:t>
            </a:r>
            <a:r>
              <a:rPr lang="pt-BR" sz="1400" dirty="0"/>
              <a:t> </a:t>
            </a:r>
            <a:r>
              <a:rPr lang="pt-BR" sz="1400" dirty="0" err="1"/>
              <a:t>concrete</a:t>
            </a:r>
            <a:r>
              <a:rPr lang="pt-BR" sz="1400" dirty="0"/>
              <a:t> </a:t>
            </a:r>
            <a:r>
              <a:rPr lang="pt-BR" sz="1400" dirty="0" err="1"/>
              <a:t>robot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, </a:t>
            </a:r>
            <a:r>
              <a:rPr lang="pt-BR" sz="1400" dirty="0" err="1"/>
              <a:t>there</a:t>
            </a:r>
            <a:r>
              <a:rPr lang="pt-BR" sz="1400" dirty="0"/>
              <a:t> </a:t>
            </a:r>
            <a:r>
              <a:rPr lang="pt-BR" sz="1400" dirty="0" err="1"/>
              <a:t>will</a:t>
            </a:r>
            <a:r>
              <a:rPr lang="pt-BR" sz="1400" dirty="0"/>
              <a:t> </a:t>
            </a:r>
            <a:r>
              <a:rPr lang="pt-BR" sz="1400" dirty="0" err="1"/>
              <a:t>be</a:t>
            </a:r>
            <a:r>
              <a:rPr lang="pt-BR" sz="1400" dirty="0"/>
              <a:t> a </a:t>
            </a:r>
            <a:r>
              <a:rPr lang="pt-BR" sz="1400" dirty="0" err="1"/>
              <a:t>modification</a:t>
            </a:r>
            <a:r>
              <a:rPr lang="pt-BR" sz="1400" dirty="0"/>
              <a:t> in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 (</a:t>
            </a:r>
            <a:r>
              <a:rPr lang="pt-BR" sz="1400" dirty="0" err="1"/>
              <a:t>expected</a:t>
            </a:r>
            <a:r>
              <a:rPr lang="pt-BR" sz="1400" dirty="0"/>
              <a:t>);</a:t>
            </a:r>
          </a:p>
          <a:p>
            <a:pPr lvl="2"/>
            <a:r>
              <a:rPr lang="pt-BR" sz="1400" b="1" dirty="0" err="1">
                <a:solidFill>
                  <a:srgbClr val="FF0000"/>
                </a:solidFill>
              </a:rPr>
              <a:t>InformationManager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needs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new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methods</a:t>
            </a:r>
            <a:r>
              <a:rPr lang="pt-BR" sz="1400" b="1" dirty="0">
                <a:solidFill>
                  <a:srgbClr val="FF0000"/>
                </a:solidFill>
              </a:rPr>
              <a:t> for </a:t>
            </a:r>
            <a:r>
              <a:rPr lang="pt-BR" sz="1400" b="1" dirty="0" err="1">
                <a:solidFill>
                  <a:srgbClr val="FF0000"/>
                </a:solidFill>
              </a:rPr>
              <a:t>every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new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robot</a:t>
            </a:r>
            <a:endParaRPr lang="pt-BR" sz="1400" b="1" dirty="0">
              <a:solidFill>
                <a:srgbClr val="FF0000"/>
              </a:solidFill>
            </a:endParaRPr>
          </a:p>
          <a:p>
            <a:pPr lvl="1"/>
            <a:r>
              <a:rPr lang="pt-BR" sz="1800" dirty="0" err="1"/>
              <a:t>Dynamic</a:t>
            </a:r>
            <a:r>
              <a:rPr lang="pt-BR" sz="1800" dirty="0"/>
              <a:t> version: </a:t>
            </a:r>
          </a:p>
          <a:p>
            <a:pPr lvl="2"/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every</a:t>
            </a:r>
            <a:r>
              <a:rPr lang="pt-BR" sz="1400" dirty="0"/>
              <a:t> </a:t>
            </a:r>
            <a:r>
              <a:rPr lang="pt-BR" sz="1400" dirty="0" err="1"/>
              <a:t>new</a:t>
            </a:r>
            <a:r>
              <a:rPr lang="pt-BR" sz="1400" dirty="0"/>
              <a:t> </a:t>
            </a:r>
            <a:r>
              <a:rPr lang="pt-BR" sz="1400" dirty="0" err="1"/>
              <a:t>concrete</a:t>
            </a:r>
            <a:r>
              <a:rPr lang="pt-BR" sz="1400" dirty="0"/>
              <a:t> </a:t>
            </a:r>
            <a:r>
              <a:rPr lang="pt-BR" sz="1400" dirty="0" err="1"/>
              <a:t>robot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, </a:t>
            </a:r>
            <a:r>
              <a:rPr lang="pt-BR" sz="1400" dirty="0" err="1"/>
              <a:t>there</a:t>
            </a:r>
            <a:r>
              <a:rPr lang="pt-BR" sz="1400" dirty="0"/>
              <a:t> </a:t>
            </a:r>
            <a:r>
              <a:rPr lang="pt-BR" sz="1400" dirty="0" err="1"/>
              <a:t>will</a:t>
            </a:r>
            <a:r>
              <a:rPr lang="pt-BR" sz="1400" dirty="0"/>
              <a:t> </a:t>
            </a:r>
            <a:r>
              <a:rPr lang="pt-BR" sz="1400" dirty="0" err="1"/>
              <a:t>be</a:t>
            </a:r>
            <a:r>
              <a:rPr lang="pt-BR" sz="1400" dirty="0"/>
              <a:t> a </a:t>
            </a:r>
            <a:r>
              <a:rPr lang="pt-BR" sz="1400" dirty="0" err="1"/>
              <a:t>new</a:t>
            </a:r>
            <a:r>
              <a:rPr lang="pt-BR" sz="1400" dirty="0"/>
              <a:t> </a:t>
            </a:r>
            <a:r>
              <a:rPr lang="pt-BR" sz="1400" dirty="0" err="1"/>
              <a:t>instance</a:t>
            </a:r>
            <a:r>
              <a:rPr lang="pt-BR" sz="1400" dirty="0"/>
              <a:t> in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 (</a:t>
            </a:r>
            <a:r>
              <a:rPr lang="pt-BR" sz="1400" dirty="0" err="1"/>
              <a:t>expected</a:t>
            </a:r>
            <a:r>
              <a:rPr lang="pt-BR" sz="1400" dirty="0"/>
              <a:t>)</a:t>
            </a:r>
          </a:p>
          <a:p>
            <a:pPr lvl="2"/>
            <a:r>
              <a:rPr lang="pt-BR" sz="1400" dirty="0">
                <a:solidFill>
                  <a:schemeClr val="accent3"/>
                </a:solidFill>
              </a:rPr>
              <a:t>No </a:t>
            </a:r>
            <a:r>
              <a:rPr lang="pt-BR" sz="1400" dirty="0" err="1">
                <a:solidFill>
                  <a:schemeClr val="accent3"/>
                </a:solidFill>
              </a:rPr>
              <a:t>modifications</a:t>
            </a:r>
            <a:r>
              <a:rPr lang="pt-BR" sz="1400" dirty="0">
                <a:solidFill>
                  <a:schemeClr val="accent3"/>
                </a:solidFill>
              </a:rPr>
              <a:t> in </a:t>
            </a:r>
            <a:r>
              <a:rPr lang="pt-BR" sz="1400" dirty="0" err="1">
                <a:solidFill>
                  <a:schemeClr val="accent3"/>
                </a:solidFill>
              </a:rPr>
              <a:t>the</a:t>
            </a:r>
            <a:r>
              <a:rPr lang="pt-BR" sz="1400" dirty="0">
                <a:solidFill>
                  <a:schemeClr val="accent3"/>
                </a:solidFill>
              </a:rPr>
              <a:t> </a:t>
            </a:r>
            <a:r>
              <a:rPr lang="pt-BR" sz="1400" dirty="0" err="1">
                <a:solidFill>
                  <a:schemeClr val="accent3"/>
                </a:solidFill>
              </a:rPr>
              <a:t>InformationManager</a:t>
            </a:r>
            <a:endParaRPr lang="pt-BR" sz="1400" dirty="0">
              <a:solidFill>
                <a:schemeClr val="accent3"/>
              </a:solidFill>
            </a:endParaRPr>
          </a:p>
          <a:p>
            <a:r>
              <a:rPr lang="pt-BR" dirty="0" err="1"/>
              <a:t>Now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printInformation</a:t>
            </a:r>
            <a:r>
              <a:rPr lang="pt-BR" dirty="0"/>
              <a:t>()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must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a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. (</a:t>
            </a:r>
            <a:r>
              <a:rPr lang="pt-BR" dirty="0">
                <a:solidFill>
                  <a:srgbClr val="FF0000"/>
                </a:solidFill>
              </a:rPr>
              <a:t>interface </a:t>
            </a:r>
            <a:r>
              <a:rPr lang="pt-BR" dirty="0" err="1">
                <a:solidFill>
                  <a:srgbClr val="FF0000"/>
                </a:solidFill>
              </a:rPr>
              <a:t>modification</a:t>
            </a:r>
            <a:r>
              <a:rPr lang="pt-BR" dirty="0"/>
              <a:t>)</a:t>
            </a:r>
          </a:p>
          <a:p>
            <a:pPr lvl="1"/>
            <a:r>
              <a:rPr lang="pt-BR" sz="1800" dirty="0" err="1"/>
              <a:t>Static</a:t>
            </a:r>
            <a:r>
              <a:rPr lang="pt-BR" sz="1800" dirty="0"/>
              <a:t>:</a:t>
            </a:r>
          </a:p>
          <a:p>
            <a:pPr lvl="2"/>
            <a:r>
              <a:rPr lang="pt-BR" sz="1400" dirty="0" err="1"/>
              <a:t>Modifications</a:t>
            </a:r>
            <a:r>
              <a:rPr lang="pt-BR" sz="1400" dirty="0"/>
              <a:t> </a:t>
            </a:r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every</a:t>
            </a:r>
            <a:r>
              <a:rPr lang="pt-BR" sz="1400" dirty="0"/>
              <a:t> </a:t>
            </a:r>
            <a:r>
              <a:rPr lang="pt-BR" sz="1400" dirty="0" err="1"/>
              <a:t>printInformation</a:t>
            </a:r>
            <a:r>
              <a:rPr lang="pt-BR" sz="1400" dirty="0"/>
              <a:t>() </a:t>
            </a:r>
            <a:r>
              <a:rPr lang="pt-BR" sz="1400" dirty="0" err="1"/>
              <a:t>call</a:t>
            </a:r>
            <a:endParaRPr lang="pt-BR" sz="1400" dirty="0"/>
          </a:p>
          <a:p>
            <a:pPr lvl="1"/>
            <a:r>
              <a:rPr lang="pt-BR" sz="1800" dirty="0" err="1"/>
              <a:t>Dynamic</a:t>
            </a:r>
            <a:r>
              <a:rPr lang="pt-BR" sz="1800" dirty="0"/>
              <a:t>:</a:t>
            </a:r>
          </a:p>
          <a:p>
            <a:pPr lvl="2"/>
            <a:r>
              <a:rPr lang="pt-BR" sz="1400" dirty="0" err="1"/>
              <a:t>Modifications</a:t>
            </a:r>
            <a:r>
              <a:rPr lang="pt-BR" sz="1400" dirty="0"/>
              <a:t> </a:t>
            </a:r>
            <a:r>
              <a:rPr lang="pt-BR" sz="1400" dirty="0" err="1"/>
              <a:t>at</a:t>
            </a:r>
            <a:r>
              <a:rPr lang="pt-BR" sz="1400" dirty="0"/>
              <a:t> </a:t>
            </a:r>
            <a:r>
              <a:rPr lang="pt-BR" sz="1400" dirty="0" err="1"/>
              <a:t>every</a:t>
            </a:r>
            <a:r>
              <a:rPr lang="pt-BR" sz="1400" dirty="0"/>
              <a:t> </a:t>
            </a:r>
            <a:r>
              <a:rPr lang="pt-BR" sz="1400" dirty="0" err="1"/>
              <a:t>printInformation</a:t>
            </a:r>
            <a:r>
              <a:rPr lang="pt-BR" sz="1400" dirty="0"/>
              <a:t>() </a:t>
            </a:r>
            <a:r>
              <a:rPr lang="pt-BR" sz="1400" dirty="0" err="1"/>
              <a:t>call</a:t>
            </a:r>
            <a:endParaRPr lang="pt-BR" sz="1400" dirty="0"/>
          </a:p>
          <a:p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clear</a:t>
            </a:r>
            <a:r>
              <a:rPr lang="pt-BR" dirty="0"/>
              <a:t> </a:t>
            </a:r>
            <a:r>
              <a:rPr lang="pt-BR" dirty="0" err="1"/>
              <a:t>benefit</a:t>
            </a:r>
            <a:r>
              <a:rPr lang="pt-BR" dirty="0"/>
              <a:t> is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changing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endParaRPr lang="pt-BR" dirty="0"/>
          </a:p>
          <a:p>
            <a:pPr lvl="2"/>
            <a:endParaRPr lang="pt-BR" sz="1400" dirty="0"/>
          </a:p>
          <a:p>
            <a:pPr lvl="1"/>
            <a:endParaRPr lang="pt-BR" sz="1800" dirty="0"/>
          </a:p>
        </p:txBody>
      </p:sp>
      <p:sp>
        <p:nvSpPr>
          <p:cNvPr id="4" name="Estrela de 5 pontas 3"/>
          <p:cNvSpPr/>
          <p:nvPr/>
        </p:nvSpPr>
        <p:spPr>
          <a:xfrm>
            <a:off x="6948264" y="2308784"/>
            <a:ext cx="288032" cy="360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trela de 5 pontas 4"/>
          <p:cNvSpPr/>
          <p:nvPr/>
        </p:nvSpPr>
        <p:spPr>
          <a:xfrm>
            <a:off x="6948264" y="3243857"/>
            <a:ext cx="288032" cy="360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</a:t>
            </a:r>
            <a:r>
              <a:rPr lang="pt-BR" dirty="0"/>
              <a:t> for Interfaces...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You</a:t>
            </a:r>
            <a:r>
              <a:rPr lang="pt-BR" sz="2800" dirty="0"/>
              <a:t> </a:t>
            </a:r>
            <a:r>
              <a:rPr lang="pt-BR" sz="2800" dirty="0" err="1"/>
              <a:t>need</a:t>
            </a:r>
            <a:r>
              <a:rPr lang="pt-BR" sz="2800" dirty="0"/>
              <a:t> to </a:t>
            </a:r>
            <a:r>
              <a:rPr lang="pt-BR" sz="2800" dirty="0" err="1"/>
              <a:t>program</a:t>
            </a:r>
            <a:r>
              <a:rPr lang="pt-BR" sz="2800" dirty="0"/>
              <a:t> for interfaces, </a:t>
            </a:r>
            <a:r>
              <a:rPr lang="pt-BR" sz="2800" dirty="0" err="1"/>
              <a:t>not</a:t>
            </a:r>
            <a:r>
              <a:rPr lang="pt-BR" sz="2800" dirty="0"/>
              <a:t> for particular </a:t>
            </a:r>
            <a:r>
              <a:rPr lang="pt-BR" sz="2800" dirty="0" err="1"/>
              <a:t>implementations</a:t>
            </a:r>
            <a:endParaRPr lang="pt-BR" sz="2800" dirty="0"/>
          </a:p>
          <a:p>
            <a:pPr lvl="1"/>
            <a:r>
              <a:rPr lang="pt-BR" sz="2400" dirty="0" err="1"/>
              <a:t>Using</a:t>
            </a:r>
            <a:r>
              <a:rPr lang="pt-BR" sz="2400" dirty="0"/>
              <a:t> </a:t>
            </a:r>
            <a:r>
              <a:rPr lang="pt-BR" sz="2400" dirty="0" err="1"/>
              <a:t>inheritance</a:t>
            </a:r>
            <a:r>
              <a:rPr lang="pt-BR" sz="2400" dirty="0"/>
              <a:t> </a:t>
            </a: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define </a:t>
            </a:r>
            <a:r>
              <a:rPr lang="pt-BR" sz="2400" i="1" dirty="0" err="1"/>
              <a:t>family</a:t>
            </a:r>
            <a:r>
              <a:rPr lang="pt-BR" sz="2400" i="1" dirty="0"/>
              <a:t> </a:t>
            </a:r>
            <a:r>
              <a:rPr lang="pt-BR" sz="2400" i="1" dirty="0" err="1"/>
              <a:t>of</a:t>
            </a:r>
            <a:r>
              <a:rPr lang="pt-BR" sz="2400" i="1" dirty="0"/>
              <a:t> </a:t>
            </a:r>
            <a:r>
              <a:rPr lang="pt-BR" sz="2400" i="1" dirty="0" err="1"/>
              <a:t>objects</a:t>
            </a:r>
            <a:r>
              <a:rPr lang="pt-BR" sz="2400" dirty="0"/>
              <a:t> </a:t>
            </a:r>
            <a:r>
              <a:rPr lang="pt-BR" sz="2400" dirty="0" err="1"/>
              <a:t>sharing</a:t>
            </a:r>
            <a:r>
              <a:rPr lang="pt-BR" sz="2400" dirty="0"/>
              <a:t> </a:t>
            </a:r>
            <a:r>
              <a:rPr lang="pt-BR" sz="2400" dirty="0" err="1"/>
              <a:t>identical</a:t>
            </a:r>
            <a:r>
              <a:rPr lang="pt-BR" sz="2400" dirty="0"/>
              <a:t> interfaces</a:t>
            </a:r>
          </a:p>
          <a:p>
            <a:pPr lvl="1"/>
            <a:r>
              <a:rPr lang="pt-BR" sz="2400" dirty="0" err="1"/>
              <a:t>All</a:t>
            </a:r>
            <a:r>
              <a:rPr lang="pt-BR" sz="2400" dirty="0"/>
              <a:t> subclasses are </a:t>
            </a:r>
            <a:r>
              <a:rPr lang="pt-BR" sz="2400" dirty="0" err="1"/>
              <a:t>able</a:t>
            </a:r>
            <a:r>
              <a:rPr lang="pt-BR" sz="2400" dirty="0"/>
              <a:t> to </a:t>
            </a:r>
            <a:r>
              <a:rPr lang="pt-BR" sz="2400" dirty="0" err="1"/>
              <a:t>reply</a:t>
            </a:r>
            <a:r>
              <a:rPr lang="pt-BR" sz="2400" dirty="0"/>
              <a:t> to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requests</a:t>
            </a:r>
            <a:r>
              <a:rPr lang="pt-BR" sz="2400" dirty="0"/>
              <a:t> </a:t>
            </a:r>
            <a:r>
              <a:rPr lang="pt-BR" sz="2400" dirty="0" err="1"/>
              <a:t>forwarded</a:t>
            </a:r>
            <a:r>
              <a:rPr lang="pt-BR" sz="2400" dirty="0"/>
              <a:t> to </a:t>
            </a:r>
            <a:r>
              <a:rPr lang="pt-BR" sz="2400" dirty="0" err="1"/>
              <a:t>the</a:t>
            </a:r>
            <a:r>
              <a:rPr lang="pt-BR" sz="2400" dirty="0"/>
              <a:t> interface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abstract </a:t>
            </a:r>
            <a:r>
              <a:rPr lang="pt-BR" sz="2400" dirty="0" err="1"/>
              <a:t>class</a:t>
            </a:r>
            <a:endParaRPr lang="pt-BR" sz="2400" dirty="0"/>
          </a:p>
          <a:p>
            <a:pPr lvl="1"/>
            <a:r>
              <a:rPr lang="pt-BR" sz="2400" dirty="0" err="1"/>
              <a:t>Benefit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manipulating</a:t>
            </a:r>
            <a:r>
              <a:rPr lang="pt-BR" sz="2400" dirty="0"/>
              <a:t> </a:t>
            </a:r>
            <a:r>
              <a:rPr lang="pt-BR" sz="2400" dirty="0" err="1"/>
              <a:t>objects</a:t>
            </a:r>
            <a:r>
              <a:rPr lang="pt-BR" sz="2400" dirty="0"/>
              <a:t> </a:t>
            </a:r>
            <a:r>
              <a:rPr lang="pt-BR" sz="2400" dirty="0" err="1"/>
              <a:t>only</a:t>
            </a:r>
            <a:r>
              <a:rPr lang="pt-BR" sz="2400" dirty="0"/>
              <a:t> </a:t>
            </a:r>
            <a:r>
              <a:rPr lang="pt-BR" sz="2400" dirty="0" err="1"/>
              <a:t>considering</a:t>
            </a:r>
            <a:r>
              <a:rPr lang="pt-BR" sz="2400" dirty="0"/>
              <a:t> </a:t>
            </a:r>
            <a:r>
              <a:rPr lang="pt-BR" sz="2400" dirty="0" err="1"/>
              <a:t>their</a:t>
            </a:r>
            <a:r>
              <a:rPr lang="pt-BR" sz="2400" dirty="0"/>
              <a:t> interfaces</a:t>
            </a:r>
          </a:p>
          <a:p>
            <a:pPr lvl="2"/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clients</a:t>
            </a:r>
            <a:r>
              <a:rPr lang="pt-BR" sz="2000" dirty="0"/>
              <a:t> </a:t>
            </a:r>
            <a:r>
              <a:rPr lang="pt-BR" sz="2000" dirty="0" err="1"/>
              <a:t>keep</a:t>
            </a:r>
            <a:r>
              <a:rPr lang="pt-BR" sz="2000" dirty="0"/>
              <a:t> </a:t>
            </a:r>
            <a:r>
              <a:rPr lang="pt-BR" sz="2000" dirty="0" err="1"/>
              <a:t>unaware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b="1" dirty="0" err="1"/>
              <a:t>type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objects</a:t>
            </a:r>
            <a:r>
              <a:rPr lang="pt-BR" sz="2000" dirty="0"/>
              <a:t> </a:t>
            </a:r>
            <a:r>
              <a:rPr lang="pt-BR" sz="2000" dirty="0" err="1"/>
              <a:t>they</a:t>
            </a:r>
            <a:r>
              <a:rPr lang="pt-BR" sz="2000" dirty="0"/>
              <a:t> use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Inheritance</a:t>
            </a:r>
            <a:r>
              <a:rPr lang="pt-BR" dirty="0"/>
              <a:t> x </a:t>
            </a:r>
            <a:r>
              <a:rPr lang="pt-BR" dirty="0" err="1"/>
              <a:t>composition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Classe </a:t>
            </a:r>
            <a:r>
              <a:rPr lang="pt-BR" sz="2800" dirty="0" err="1"/>
              <a:t>Inheritance</a:t>
            </a:r>
            <a:r>
              <a:rPr lang="pt-BR" sz="2800" dirty="0"/>
              <a:t> x </a:t>
            </a:r>
            <a:r>
              <a:rPr lang="pt-BR" sz="2800" dirty="0" err="1"/>
              <a:t>Composition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Objects</a:t>
            </a:r>
            <a:endParaRPr lang="pt-BR" sz="2800" dirty="0"/>
          </a:p>
          <a:p>
            <a:pPr lvl="1"/>
            <a:r>
              <a:rPr lang="pt-BR" sz="2000" dirty="0" err="1"/>
              <a:t>Inheritance</a:t>
            </a:r>
            <a:endParaRPr lang="pt-BR" sz="2000" dirty="0"/>
          </a:p>
          <a:p>
            <a:pPr lvl="2"/>
            <a:r>
              <a:rPr lang="pt-BR" sz="1600" dirty="0" err="1"/>
              <a:t>Compilation</a:t>
            </a:r>
            <a:r>
              <a:rPr lang="pt-BR" sz="1600" dirty="0"/>
              <a:t> time</a:t>
            </a:r>
          </a:p>
          <a:p>
            <a:pPr lvl="2"/>
            <a:r>
              <a:rPr lang="pt-BR" sz="1600" dirty="0"/>
              <a:t>It is 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possible</a:t>
            </a:r>
            <a:r>
              <a:rPr lang="pt-BR" sz="1600" dirty="0"/>
              <a:t> to </a:t>
            </a:r>
            <a:r>
              <a:rPr lang="pt-BR" sz="1600" dirty="0" err="1"/>
              <a:t>change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inherited</a:t>
            </a:r>
            <a:r>
              <a:rPr lang="pt-BR" sz="1600" dirty="0"/>
              <a:t> </a:t>
            </a:r>
            <a:r>
              <a:rPr lang="pt-BR" sz="1600" dirty="0" err="1"/>
              <a:t>implementation</a:t>
            </a:r>
            <a:r>
              <a:rPr lang="pt-BR" sz="1600" dirty="0"/>
              <a:t> in </a:t>
            </a:r>
            <a:r>
              <a:rPr lang="pt-BR" sz="1600" dirty="0" err="1"/>
              <a:t>runtime</a:t>
            </a:r>
            <a:endParaRPr lang="pt-BR" sz="1600" dirty="0"/>
          </a:p>
          <a:p>
            <a:pPr lvl="2"/>
            <a:r>
              <a:rPr lang="pt-BR" sz="1600" dirty="0" err="1"/>
              <a:t>Encapsulation</a:t>
            </a:r>
            <a:r>
              <a:rPr lang="pt-BR" sz="1600" dirty="0"/>
              <a:t> is </a:t>
            </a:r>
            <a:r>
              <a:rPr lang="pt-BR" sz="1600" dirty="0" err="1"/>
              <a:t>violated</a:t>
            </a:r>
            <a:r>
              <a:rPr lang="pt-BR" sz="1600" dirty="0"/>
              <a:t> –  </a:t>
            </a:r>
            <a:r>
              <a:rPr lang="pt-BR" sz="1600" dirty="0" err="1"/>
              <a:t>both</a:t>
            </a:r>
            <a:r>
              <a:rPr lang="pt-BR" sz="1600" dirty="0"/>
              <a:t> classes </a:t>
            </a:r>
            <a:r>
              <a:rPr lang="pt-BR" sz="1600" dirty="0" err="1"/>
              <a:t>become</a:t>
            </a:r>
            <a:r>
              <a:rPr lang="pt-BR" sz="1600" dirty="0"/>
              <a:t> </a:t>
            </a:r>
            <a:r>
              <a:rPr lang="pt-BR" sz="1600" dirty="0" err="1"/>
              <a:t>too</a:t>
            </a:r>
            <a:r>
              <a:rPr lang="pt-BR" sz="1600" dirty="0"/>
              <a:t> </a:t>
            </a:r>
            <a:r>
              <a:rPr lang="pt-BR" sz="1600" dirty="0" err="1"/>
              <a:t>coupled</a:t>
            </a:r>
            <a:endParaRPr lang="pt-BR" sz="1600" dirty="0"/>
          </a:p>
          <a:p>
            <a:pPr lvl="2"/>
            <a:r>
              <a:rPr lang="pt-BR" sz="1600" dirty="0"/>
              <a:t>It is </a:t>
            </a:r>
            <a:r>
              <a:rPr lang="pt-BR" sz="1600" dirty="0" err="1"/>
              <a:t>preferable</a:t>
            </a:r>
            <a:r>
              <a:rPr lang="pt-BR" sz="1600" dirty="0"/>
              <a:t> to </a:t>
            </a:r>
            <a:r>
              <a:rPr lang="pt-BR" sz="1600" dirty="0" err="1"/>
              <a:t>inherit</a:t>
            </a:r>
            <a:r>
              <a:rPr lang="pt-BR" sz="1600" dirty="0"/>
              <a:t> </a:t>
            </a:r>
            <a:r>
              <a:rPr lang="pt-BR" sz="1600" dirty="0" err="1"/>
              <a:t>just</a:t>
            </a:r>
            <a:r>
              <a:rPr lang="pt-BR" sz="1600" dirty="0"/>
              <a:t> </a:t>
            </a:r>
            <a:r>
              <a:rPr lang="pt-BR" sz="1600" dirty="0" err="1"/>
              <a:t>from</a:t>
            </a:r>
            <a:r>
              <a:rPr lang="pt-BR" sz="1600" dirty="0"/>
              <a:t> abstract classes</a:t>
            </a:r>
          </a:p>
          <a:p>
            <a:pPr lvl="2"/>
            <a:r>
              <a:rPr lang="pt-BR" sz="1600" dirty="0" err="1"/>
              <a:t>Creating</a:t>
            </a:r>
            <a:r>
              <a:rPr lang="pt-BR" sz="1600" dirty="0"/>
              <a:t> </a:t>
            </a:r>
            <a:r>
              <a:rPr lang="pt-BR" sz="1600" dirty="0" err="1"/>
              <a:t>an</a:t>
            </a:r>
            <a:r>
              <a:rPr lang="pt-BR" sz="1600" dirty="0"/>
              <a:t> </a:t>
            </a:r>
            <a:r>
              <a:rPr lang="pt-BR" sz="1600" dirty="0" err="1"/>
              <a:t>object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GasGiant</a:t>
            </a:r>
            <a:r>
              <a:rPr lang="pt-BR" sz="1600" dirty="0"/>
              <a:t>, </a:t>
            </a:r>
            <a:r>
              <a:rPr lang="pt-BR" sz="1600" dirty="0" err="1"/>
              <a:t>implies</a:t>
            </a:r>
            <a:r>
              <a:rPr lang="pt-BR" sz="1600" dirty="0"/>
              <a:t> in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coupling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a </a:t>
            </a:r>
            <a:r>
              <a:rPr lang="pt-BR" sz="1600" dirty="0" err="1"/>
              <a:t>lot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objects</a:t>
            </a:r>
            <a:endParaRPr lang="pt-BR" sz="1600" dirty="0"/>
          </a:p>
          <a:p>
            <a:pPr lvl="2"/>
            <a:endParaRPr lang="pt-BR" sz="16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pic>
        <p:nvPicPr>
          <p:cNvPr id="21506" name="Picture 2" descr="http://blogs.mathworks.com/developer/files/2015DeepPlanetHierarchy.png"/>
          <p:cNvPicPr>
            <a:picLocks noChangeAspect="1" noChangeArrowheads="1"/>
          </p:cNvPicPr>
          <p:nvPr/>
        </p:nvPicPr>
        <p:blipFill>
          <a:blip r:embed="rId2" cstate="print"/>
          <a:srcRect l="7834" t="12447" r="8601" b="11983"/>
          <a:stretch>
            <a:fillRect/>
          </a:stretch>
        </p:blipFill>
        <p:spPr bwMode="auto">
          <a:xfrm>
            <a:off x="5148064" y="1700808"/>
            <a:ext cx="3816424" cy="50686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Inheritance</a:t>
            </a:r>
            <a:r>
              <a:rPr lang="pt-BR" dirty="0"/>
              <a:t> x </a:t>
            </a:r>
            <a:r>
              <a:rPr lang="pt-BR" dirty="0" err="1"/>
              <a:t>Composition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Classe </a:t>
            </a:r>
            <a:r>
              <a:rPr lang="pt-BR" sz="2800" dirty="0" err="1"/>
              <a:t>Inheritance</a:t>
            </a:r>
            <a:r>
              <a:rPr lang="pt-BR" sz="2800" dirty="0"/>
              <a:t> x </a:t>
            </a:r>
            <a:r>
              <a:rPr lang="pt-BR" sz="2800" dirty="0" err="1"/>
              <a:t>Composition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Objects</a:t>
            </a:r>
            <a:endParaRPr lang="pt-BR" sz="2800" dirty="0"/>
          </a:p>
          <a:p>
            <a:pPr lvl="1"/>
            <a:r>
              <a:rPr lang="pt-BR" sz="2000" dirty="0" err="1"/>
              <a:t>Composition</a:t>
            </a:r>
            <a:endParaRPr lang="pt-BR" sz="2000" dirty="0"/>
          </a:p>
          <a:p>
            <a:pPr lvl="2"/>
            <a:r>
              <a:rPr lang="pt-BR" sz="1600" b="1" dirty="0" err="1"/>
              <a:t>Composition</a:t>
            </a:r>
            <a:r>
              <a:rPr lang="pt-BR" sz="1600" b="1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objects</a:t>
            </a:r>
            <a:r>
              <a:rPr lang="pt-BR" sz="1600" dirty="0"/>
              <a:t> is </a:t>
            </a:r>
            <a:r>
              <a:rPr lang="pt-BR" sz="1600" dirty="0" err="1"/>
              <a:t>defined</a:t>
            </a:r>
            <a:r>
              <a:rPr lang="pt-BR" sz="1600" dirty="0"/>
              <a:t> </a:t>
            </a:r>
            <a:r>
              <a:rPr lang="pt-BR" sz="1600" dirty="0" err="1"/>
              <a:t>dynamically</a:t>
            </a:r>
            <a:r>
              <a:rPr lang="pt-BR" sz="1600" dirty="0"/>
              <a:t>, in </a:t>
            </a:r>
            <a:r>
              <a:rPr lang="pt-BR" sz="1600" dirty="0" err="1"/>
              <a:t>runtime</a:t>
            </a:r>
            <a:endParaRPr lang="pt-BR" sz="1600" dirty="0"/>
          </a:p>
          <a:p>
            <a:pPr lvl="2"/>
            <a:r>
              <a:rPr lang="pt-BR" sz="1600" dirty="0" err="1"/>
              <a:t>There</a:t>
            </a:r>
            <a:r>
              <a:rPr lang="pt-BR" sz="1600" dirty="0"/>
              <a:t> is no </a:t>
            </a:r>
            <a:r>
              <a:rPr lang="pt-BR" sz="1600" dirty="0" err="1"/>
              <a:t>encapsulation</a:t>
            </a:r>
            <a:r>
              <a:rPr lang="pt-BR" sz="1600" dirty="0"/>
              <a:t> </a:t>
            </a:r>
            <a:r>
              <a:rPr lang="pt-BR" sz="1600" dirty="0" err="1"/>
              <a:t>violations</a:t>
            </a:r>
            <a:endParaRPr lang="pt-BR" sz="1600" dirty="0"/>
          </a:p>
          <a:p>
            <a:pPr lvl="2"/>
            <a:r>
              <a:rPr lang="pt-BR" sz="1600" dirty="0" err="1"/>
              <a:t>Any</a:t>
            </a:r>
            <a:r>
              <a:rPr lang="pt-BR" sz="1600" dirty="0"/>
              <a:t> </a:t>
            </a:r>
            <a:r>
              <a:rPr lang="pt-BR" sz="1600" dirty="0" err="1"/>
              <a:t>object</a:t>
            </a:r>
            <a:r>
              <a:rPr lang="pt-BR" sz="1600" dirty="0"/>
              <a:t> </a:t>
            </a:r>
            <a:r>
              <a:rPr lang="pt-BR" sz="1600" dirty="0" err="1"/>
              <a:t>can</a:t>
            </a:r>
            <a:r>
              <a:rPr lang="pt-BR" sz="1600" dirty="0"/>
              <a:t> </a:t>
            </a:r>
            <a:r>
              <a:rPr lang="pt-BR" sz="1600" dirty="0" err="1"/>
              <a:t>be</a:t>
            </a:r>
            <a:r>
              <a:rPr lang="pt-BR" sz="1600" dirty="0"/>
              <a:t> </a:t>
            </a:r>
            <a:r>
              <a:rPr lang="pt-BR" sz="1600" dirty="0" err="1"/>
              <a:t>exchanged</a:t>
            </a:r>
            <a:r>
              <a:rPr lang="pt-BR" sz="1600" dirty="0"/>
              <a:t> </a:t>
            </a:r>
            <a:r>
              <a:rPr lang="pt-BR" sz="1600" dirty="0" err="1"/>
              <a:t>by</a:t>
            </a:r>
            <a:r>
              <a:rPr lang="pt-BR" sz="1600" dirty="0"/>
              <a:t> </a:t>
            </a:r>
            <a:r>
              <a:rPr lang="pt-BR" sz="1600" dirty="0" err="1"/>
              <a:t>another</a:t>
            </a:r>
            <a:r>
              <a:rPr lang="pt-BR" sz="1600" dirty="0"/>
              <a:t> in </a:t>
            </a:r>
            <a:r>
              <a:rPr lang="pt-BR" sz="1600" dirty="0" err="1"/>
              <a:t>runtime</a:t>
            </a:r>
            <a:r>
              <a:rPr lang="pt-BR" sz="1600" dirty="0"/>
              <a:t>, </a:t>
            </a:r>
            <a:r>
              <a:rPr lang="pt-BR" sz="1600" dirty="0" err="1"/>
              <a:t>since</a:t>
            </a:r>
            <a:r>
              <a:rPr lang="pt-BR" sz="1600" dirty="0"/>
              <a:t> </a:t>
            </a:r>
            <a:r>
              <a:rPr lang="pt-BR" sz="1600" dirty="0" err="1"/>
              <a:t>they</a:t>
            </a:r>
            <a:r>
              <a:rPr lang="pt-BR" sz="1600" dirty="0"/>
              <a:t> </a:t>
            </a:r>
            <a:r>
              <a:rPr lang="pt-BR" sz="1600" dirty="0" err="1"/>
              <a:t>share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same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endParaRPr lang="pt-BR" sz="1600" dirty="0"/>
          </a:p>
          <a:p>
            <a:pPr lvl="2"/>
            <a:endParaRPr lang="pt-BR" sz="16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5508104" y="4205406"/>
            <a:ext cx="3096344" cy="181588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Pedido {</a:t>
            </a:r>
          </a:p>
          <a:p>
            <a:r>
              <a:rPr lang="pt-BR" sz="1600" dirty="0"/>
              <a:t>    </a:t>
            </a:r>
          </a:p>
          <a:p>
            <a:r>
              <a:rPr lang="pt-BR" sz="1600" dirty="0"/>
              <a:t>       </a:t>
            </a:r>
            <a:r>
              <a:rPr lang="pt-BR" sz="1600" dirty="0" err="1"/>
              <a:t>private</a:t>
            </a:r>
            <a:r>
              <a:rPr lang="pt-BR" sz="1600" dirty="0"/>
              <a:t> &lt;Item&gt; itens;</a:t>
            </a:r>
          </a:p>
          <a:p>
            <a:endParaRPr lang="pt-BR" sz="1600" dirty="0"/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117174"/>
            <a:ext cx="3867522" cy="18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Delegation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Delegation</a:t>
            </a:r>
            <a:r>
              <a:rPr lang="pt-BR" dirty="0"/>
              <a:t> is a </a:t>
            </a:r>
            <a:r>
              <a:rPr lang="pt-BR" dirty="0" err="1"/>
              <a:t>means</a:t>
            </a:r>
            <a:r>
              <a:rPr lang="pt-BR" dirty="0"/>
              <a:t> to </a:t>
            </a:r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composition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as </a:t>
            </a:r>
            <a:r>
              <a:rPr lang="pt-BR" dirty="0" err="1"/>
              <a:t>powerfull</a:t>
            </a:r>
            <a:r>
              <a:rPr lang="pt-BR" dirty="0"/>
              <a:t> as </a:t>
            </a:r>
            <a:r>
              <a:rPr lang="pt-BR" dirty="0" err="1"/>
              <a:t>inheritance</a:t>
            </a:r>
            <a:endParaRPr lang="pt-BR" dirty="0"/>
          </a:p>
          <a:p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are </a:t>
            </a:r>
            <a:r>
              <a:rPr lang="pt-BR" dirty="0" err="1"/>
              <a:t>involved</a:t>
            </a:r>
            <a:r>
              <a:rPr lang="pt-BR" dirty="0"/>
              <a:t> to </a:t>
            </a:r>
            <a:r>
              <a:rPr lang="pt-BR" dirty="0" err="1"/>
              <a:t>handle</a:t>
            </a:r>
            <a:r>
              <a:rPr lang="pt-BR" dirty="0"/>
              <a:t> a </a:t>
            </a:r>
            <a:r>
              <a:rPr lang="pt-BR" dirty="0" err="1"/>
              <a:t>request</a:t>
            </a:r>
            <a:r>
              <a:rPr lang="pt-BR" dirty="0"/>
              <a:t>;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/>
              <a:t>receptor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delegate</a:t>
            </a:r>
            <a:endParaRPr lang="pt-BR" b="1" dirty="0"/>
          </a:p>
          <a:p>
            <a:r>
              <a:rPr lang="pt-BR" dirty="0" err="1"/>
              <a:t>Example</a:t>
            </a:r>
            <a:r>
              <a:rPr lang="pt-BR" dirty="0"/>
              <a:t>: Windows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Rectangle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Delegation</a:t>
            </a:r>
            <a:endParaRPr lang="pt-BR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2123728" y="1844824"/>
            <a:ext cx="0" cy="25202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0" y="4869160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179512" y="4941168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class</a:t>
            </a:r>
            <a:r>
              <a:rPr lang="pt-BR" sz="1200" b="1" dirty="0"/>
              <a:t> </a:t>
            </a:r>
            <a:r>
              <a:rPr lang="pt-BR" sz="1200" b="1" dirty="0" err="1"/>
              <a:t>ClientCode</a:t>
            </a:r>
            <a:r>
              <a:rPr lang="pt-BR" sz="1200" b="1" dirty="0"/>
              <a:t> {</a:t>
            </a:r>
          </a:p>
          <a:p>
            <a:r>
              <a:rPr lang="en-US" sz="1200" b="1" dirty="0"/>
              <a:t>	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 {</a:t>
            </a:r>
          </a:p>
          <a:p>
            <a:endParaRPr lang="pt-BR" sz="1200" dirty="0"/>
          </a:p>
          <a:p>
            <a:r>
              <a:rPr lang="pt-BR" sz="1200" dirty="0"/>
              <a:t>	</a:t>
            </a:r>
            <a:r>
              <a:rPr lang="pt-BR" sz="1200" dirty="0" err="1"/>
              <a:t>Window</a:t>
            </a:r>
            <a:r>
              <a:rPr lang="pt-BR" sz="1200" dirty="0"/>
              <a:t> </a:t>
            </a:r>
            <a:r>
              <a:rPr lang="pt-BR" sz="1200" dirty="0" err="1"/>
              <a:t>myRectangleWindow</a:t>
            </a:r>
            <a:r>
              <a:rPr lang="pt-BR" sz="1200" dirty="0"/>
              <a:t> = </a:t>
            </a:r>
            <a:r>
              <a:rPr lang="pt-BR" sz="1200" dirty="0" err="1"/>
              <a:t>new</a:t>
            </a:r>
            <a:r>
              <a:rPr lang="pt-BR" sz="1200" dirty="0"/>
              <a:t> </a:t>
            </a:r>
            <a:r>
              <a:rPr lang="pt-BR" sz="1200" dirty="0" err="1"/>
              <a:t>Window</a:t>
            </a:r>
            <a:r>
              <a:rPr lang="pt-BR" sz="1200" dirty="0"/>
              <a:t>(10,10);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</a:t>
            </a:r>
            <a:r>
              <a:rPr lang="en-US" sz="1200" i="1" dirty="0" err="1"/>
              <a:t>out.println</a:t>
            </a:r>
            <a:r>
              <a:rPr lang="en-US" sz="1200" i="1" dirty="0"/>
              <a:t>("The area of the window is " + </a:t>
            </a:r>
            <a:r>
              <a:rPr lang="en-US" sz="1200" b="1" i="1" dirty="0" err="1"/>
              <a:t>myRectangleWindow.area</a:t>
            </a:r>
            <a:r>
              <a:rPr lang="en-US" sz="1200" b="1" i="1" dirty="0"/>
              <a:t>()</a:t>
            </a:r>
            <a:r>
              <a:rPr lang="en-US" sz="1200" i="1" dirty="0"/>
              <a:t>);</a:t>
            </a:r>
          </a:p>
          <a:p>
            <a:r>
              <a:rPr lang="pt-BR" sz="1200" dirty="0"/>
              <a:t>} }</a:t>
            </a:r>
          </a:p>
        </p:txBody>
      </p:sp>
      <p:cxnSp>
        <p:nvCxnSpPr>
          <p:cNvPr id="34" name="Conector reto 33"/>
          <p:cNvCxnSpPr/>
          <p:nvPr/>
        </p:nvCxnSpPr>
        <p:spPr>
          <a:xfrm>
            <a:off x="0" y="6381328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19116"/>
            <a:ext cx="1207798" cy="25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tângulo 35"/>
          <p:cNvSpPr/>
          <p:nvPr/>
        </p:nvSpPr>
        <p:spPr>
          <a:xfrm>
            <a:off x="4427984" y="1480716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 </a:t>
            </a:r>
            <a:r>
              <a:rPr lang="pt-BR" sz="1200" dirty="0" err="1"/>
              <a:t>Window</a:t>
            </a:r>
            <a:r>
              <a:rPr lang="pt-BR" sz="1200" dirty="0"/>
              <a:t> {</a:t>
            </a:r>
          </a:p>
          <a:p>
            <a:endParaRPr lang="pt-BR" sz="1200" dirty="0"/>
          </a:p>
          <a:p>
            <a:r>
              <a:rPr lang="pt-BR" sz="1200" b="1" dirty="0" err="1"/>
              <a:t>private</a:t>
            </a:r>
            <a:r>
              <a:rPr lang="pt-BR" sz="1200" b="1" dirty="0"/>
              <a:t> </a:t>
            </a:r>
            <a:r>
              <a:rPr lang="pt-BR" sz="1200" b="1" dirty="0" err="1"/>
              <a:t>Rectangle</a:t>
            </a:r>
            <a:r>
              <a:rPr lang="pt-BR" sz="1200" b="1" dirty="0"/>
              <a:t> </a:t>
            </a:r>
            <a:r>
              <a:rPr lang="pt-BR" sz="1200" b="1" dirty="0" err="1"/>
              <a:t>rectangle</a:t>
            </a:r>
            <a:r>
              <a:rPr lang="pt-BR" sz="1200" b="1" dirty="0"/>
              <a:t>;</a:t>
            </a:r>
          </a:p>
          <a:p>
            <a:endParaRPr lang="pt-BR" sz="1200" dirty="0"/>
          </a:p>
          <a:p>
            <a:r>
              <a:rPr lang="en-US" sz="1200" dirty="0"/>
              <a:t>public Window(</a:t>
            </a:r>
            <a:r>
              <a:rPr lang="en-US" sz="1200" dirty="0" err="1"/>
              <a:t>int</a:t>
            </a:r>
            <a:r>
              <a:rPr lang="en-US" sz="1200" dirty="0"/>
              <a:t> height,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widht</a:t>
            </a:r>
            <a:r>
              <a:rPr lang="en-US" sz="1200" dirty="0"/>
              <a:t>){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this</a:t>
            </a:r>
            <a:r>
              <a:rPr lang="pt-BR" sz="1200" dirty="0"/>
              <a:t>.</a:t>
            </a:r>
            <a:r>
              <a:rPr lang="pt-BR" sz="1200" dirty="0" err="1"/>
              <a:t>rectangle</a:t>
            </a:r>
            <a:r>
              <a:rPr lang="pt-BR" sz="1200" dirty="0"/>
              <a:t> = </a:t>
            </a:r>
            <a:r>
              <a:rPr lang="pt-BR" sz="1200" dirty="0" err="1"/>
              <a:t>new</a:t>
            </a:r>
            <a:r>
              <a:rPr lang="pt-BR" sz="1200" dirty="0"/>
              <a:t> </a:t>
            </a:r>
            <a:r>
              <a:rPr lang="pt-BR" sz="1200" dirty="0" err="1"/>
              <a:t>Rectangle</a:t>
            </a:r>
            <a:r>
              <a:rPr lang="pt-BR" sz="1200" dirty="0"/>
              <a:t>(</a:t>
            </a:r>
            <a:r>
              <a:rPr lang="pt-BR" sz="1200" dirty="0" err="1"/>
              <a:t>height</a:t>
            </a:r>
            <a:r>
              <a:rPr lang="pt-BR" sz="1200" dirty="0"/>
              <a:t>, </a:t>
            </a:r>
            <a:r>
              <a:rPr lang="pt-BR" sz="1200" dirty="0" err="1"/>
              <a:t>widht</a:t>
            </a:r>
            <a:r>
              <a:rPr lang="pt-BR" sz="1200" dirty="0"/>
              <a:t>);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int</a:t>
            </a:r>
            <a:r>
              <a:rPr lang="pt-BR" sz="1200" dirty="0"/>
              <a:t>  </a:t>
            </a:r>
            <a:r>
              <a:rPr lang="pt-BR" sz="1200" dirty="0" err="1"/>
              <a:t>area</a:t>
            </a:r>
            <a:r>
              <a:rPr lang="pt-BR" sz="1200" dirty="0"/>
              <a:t>(){ </a:t>
            </a:r>
          </a:p>
          <a:p>
            <a:r>
              <a:rPr lang="pt-BR" sz="1200" dirty="0"/>
              <a:t>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this</a:t>
            </a:r>
            <a:r>
              <a:rPr lang="pt-BR" sz="1200" dirty="0"/>
              <a:t>.</a:t>
            </a:r>
            <a:r>
              <a:rPr lang="pt-BR" sz="1200" dirty="0" err="1"/>
              <a:t>rectangle</a:t>
            </a:r>
            <a:r>
              <a:rPr lang="pt-BR" sz="1200" dirty="0"/>
              <a:t>.</a:t>
            </a:r>
            <a:r>
              <a:rPr lang="pt-BR" sz="1200" dirty="0" err="1"/>
              <a:t>area</a:t>
            </a:r>
            <a:r>
              <a:rPr lang="pt-BR" sz="1200" dirty="0"/>
              <a:t>();</a:t>
            </a:r>
          </a:p>
          <a:p>
            <a:r>
              <a:rPr lang="pt-BR" sz="1200" dirty="0"/>
              <a:t>}</a:t>
            </a:r>
          </a:p>
          <a:p>
            <a:r>
              <a:rPr lang="pt-BR" sz="1200" dirty="0"/>
              <a:t>}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2643" y="1772816"/>
            <a:ext cx="1641325" cy="27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CaixaDeTexto 38"/>
          <p:cNvSpPr txBox="1"/>
          <p:nvPr/>
        </p:nvSpPr>
        <p:spPr>
          <a:xfrm>
            <a:off x="467544" y="4149080"/>
            <a:ext cx="12542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i="1" dirty="0" err="1"/>
              <a:t>Inheritance</a:t>
            </a:r>
            <a:endParaRPr lang="pt-BR" i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71801" y="4283804"/>
            <a:ext cx="1453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Delegation</a:t>
            </a:r>
            <a:endParaRPr lang="pt-BR" i="1" dirty="0"/>
          </a:p>
        </p:txBody>
      </p:sp>
      <p:sp>
        <p:nvSpPr>
          <p:cNvPr id="41" name="Texto Explicativo 1 40"/>
          <p:cNvSpPr/>
          <p:nvPr/>
        </p:nvSpPr>
        <p:spPr>
          <a:xfrm>
            <a:off x="6588224" y="260648"/>
            <a:ext cx="2304256" cy="1944216"/>
          </a:xfrm>
          <a:prstGeom prst="borderCallout1">
            <a:avLst>
              <a:gd name="adj1" fmla="val 49708"/>
              <a:gd name="adj2" fmla="val 207"/>
              <a:gd name="adj3" fmla="val 89282"/>
              <a:gd name="adj4" fmla="val -116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The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window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could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turn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itself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into</a:t>
            </a:r>
            <a:r>
              <a:rPr lang="pt-BR" dirty="0">
                <a:solidFill>
                  <a:schemeClr val="tx1"/>
                </a:solidFill>
              </a:rPr>
              <a:t> a </a:t>
            </a:r>
            <a:r>
              <a:rPr lang="pt-BR" dirty="0" err="1">
                <a:solidFill>
                  <a:schemeClr val="tx1"/>
                </a:solidFill>
              </a:rPr>
              <a:t>circle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or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another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geometric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Form. </a:t>
            </a:r>
            <a:r>
              <a:rPr lang="pt-BR" dirty="0" err="1">
                <a:solidFill>
                  <a:schemeClr val="tx1"/>
                </a:solidFill>
              </a:rPr>
              <a:t>If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they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shared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the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same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supertype</a:t>
            </a:r>
            <a:r>
              <a:rPr lang="pt-BR" dirty="0">
                <a:solidFill>
                  <a:schemeClr val="tx1"/>
                </a:solidFill>
              </a:rPr>
              <a:t>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772306-C91F-4418-808A-D643E527B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C7D3D24-6E4E-4702-8783-4D7CC8F88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86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Delegation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427984" y="1480716"/>
            <a:ext cx="3312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 </a:t>
            </a:r>
            <a:r>
              <a:rPr lang="pt-BR" sz="1200" dirty="0" err="1"/>
              <a:t>Window</a:t>
            </a:r>
            <a:r>
              <a:rPr lang="pt-BR" sz="1200" dirty="0"/>
              <a:t> {</a:t>
            </a:r>
          </a:p>
          <a:p>
            <a:endParaRPr lang="pt-BR" sz="1200" dirty="0"/>
          </a:p>
          <a:p>
            <a:r>
              <a:rPr lang="pt-BR" sz="1200" b="1" dirty="0" err="1"/>
              <a:t>private</a:t>
            </a:r>
            <a:r>
              <a:rPr lang="pt-BR" sz="1200" b="1" dirty="0"/>
              <a:t> </a:t>
            </a:r>
            <a:r>
              <a:rPr lang="pt-BR" sz="1200" b="1" dirty="0" err="1"/>
              <a:t>GeometricForm</a:t>
            </a:r>
            <a:r>
              <a:rPr lang="pt-BR" sz="1200" b="1" dirty="0"/>
              <a:t> </a:t>
            </a:r>
            <a:r>
              <a:rPr lang="pt-BR" sz="1200" b="1" dirty="0" err="1"/>
              <a:t>form</a:t>
            </a:r>
            <a:r>
              <a:rPr lang="pt-BR" sz="1200" b="1" dirty="0"/>
              <a:t>;</a:t>
            </a:r>
          </a:p>
          <a:p>
            <a:endParaRPr lang="pt-BR" sz="1200" dirty="0"/>
          </a:p>
          <a:p>
            <a:r>
              <a:rPr lang="pt-BR" sz="1200" dirty="0"/>
              <a:t>...</a:t>
            </a:r>
          </a:p>
          <a:p>
            <a:endParaRPr lang="pt-BR" sz="1200" dirty="0"/>
          </a:p>
          <a:p>
            <a:r>
              <a:rPr lang="pt-BR" sz="1200" dirty="0" err="1"/>
              <a:t>public</a:t>
            </a:r>
            <a:r>
              <a:rPr lang="pt-BR" sz="1200" dirty="0"/>
              <a:t> </a:t>
            </a: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area</a:t>
            </a:r>
            <a:r>
              <a:rPr lang="pt-BR" sz="1200" dirty="0"/>
              <a:t>(){ </a:t>
            </a:r>
          </a:p>
          <a:p>
            <a:r>
              <a:rPr lang="pt-BR" sz="1200" dirty="0"/>
              <a:t>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this</a:t>
            </a:r>
            <a:r>
              <a:rPr lang="pt-BR" sz="1200" dirty="0"/>
              <a:t>.</a:t>
            </a:r>
            <a:r>
              <a:rPr lang="pt-BR" sz="1200" dirty="0" err="1"/>
              <a:t>form.area</a:t>
            </a:r>
            <a:r>
              <a:rPr lang="pt-BR" sz="1200" dirty="0"/>
              <a:t>();</a:t>
            </a:r>
          </a:p>
          <a:p>
            <a:r>
              <a:rPr lang="pt-BR" sz="1200" dirty="0"/>
              <a:t>}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41" name="Texto Explicativo 1 40"/>
          <p:cNvSpPr/>
          <p:nvPr/>
        </p:nvSpPr>
        <p:spPr>
          <a:xfrm>
            <a:off x="6588224" y="260648"/>
            <a:ext cx="2304256" cy="1944216"/>
          </a:xfrm>
          <a:prstGeom prst="borderCallout1">
            <a:avLst>
              <a:gd name="adj1" fmla="val 49708"/>
              <a:gd name="adj2" fmla="val 207"/>
              <a:gd name="adj3" fmla="val 89282"/>
              <a:gd name="adj4" fmla="val -116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The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window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could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turn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itself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into</a:t>
            </a:r>
            <a:r>
              <a:rPr lang="pt-BR" dirty="0">
                <a:solidFill>
                  <a:schemeClr val="tx1"/>
                </a:solidFill>
              </a:rPr>
              <a:t> a </a:t>
            </a:r>
            <a:r>
              <a:rPr lang="pt-BR" dirty="0" err="1">
                <a:solidFill>
                  <a:schemeClr val="tx1"/>
                </a:solidFill>
              </a:rPr>
              <a:t>circle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or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another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geometric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Form. </a:t>
            </a:r>
            <a:r>
              <a:rPr lang="pt-BR" dirty="0" err="1">
                <a:solidFill>
                  <a:schemeClr val="tx1"/>
                </a:solidFill>
              </a:rPr>
              <a:t>If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they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shared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the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same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supertype</a:t>
            </a:r>
            <a:r>
              <a:rPr lang="pt-BR" dirty="0">
                <a:solidFill>
                  <a:schemeClr val="tx1"/>
                </a:solidFill>
              </a:rPr>
              <a:t>....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06479"/>
            <a:ext cx="4176464" cy="19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for </a:t>
            </a:r>
            <a:r>
              <a:rPr lang="pt-BR" dirty="0" err="1"/>
              <a:t>Change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Non-antecipated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are more </a:t>
            </a:r>
            <a:r>
              <a:rPr lang="pt-BR" dirty="0" err="1"/>
              <a:t>expensive</a:t>
            </a:r>
            <a:r>
              <a:rPr lang="pt-BR" dirty="0"/>
              <a:t> to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done</a:t>
            </a:r>
            <a:endParaRPr lang="pt-BR" dirty="0"/>
          </a:p>
          <a:p>
            <a:r>
              <a:rPr lang="pt-BR" dirty="0" err="1"/>
              <a:t>Known</a:t>
            </a:r>
            <a:r>
              <a:rPr lang="pt-BR" dirty="0"/>
              <a:t> </a:t>
            </a:r>
            <a:r>
              <a:rPr lang="pt-BR" dirty="0" err="1"/>
              <a:t>problems</a:t>
            </a:r>
            <a:endParaRPr lang="pt-BR" dirty="0"/>
          </a:p>
          <a:p>
            <a:pPr lvl="1"/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means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explicit</a:t>
            </a:r>
            <a:r>
              <a:rPr lang="pt-BR" dirty="0"/>
              <a:t> </a:t>
            </a:r>
            <a:r>
              <a:rPr lang="pt-BR" dirty="0" err="1"/>
              <a:t>specification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classes;</a:t>
            </a:r>
          </a:p>
          <a:p>
            <a:pPr lvl="1"/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are </a:t>
            </a:r>
            <a:r>
              <a:rPr lang="pt-BR" dirty="0" err="1"/>
              <a:t>implemented</a:t>
            </a:r>
            <a:endParaRPr lang="pt-BR" dirty="0"/>
          </a:p>
          <a:p>
            <a:pPr lvl="2"/>
            <a:r>
              <a:rPr lang="pt-BR" dirty="0" err="1"/>
              <a:t>Clients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to </a:t>
            </a:r>
            <a:r>
              <a:rPr lang="pt-BR" dirty="0" err="1"/>
              <a:t>change</a:t>
            </a:r>
            <a:r>
              <a:rPr lang="pt-BR" dirty="0"/>
              <a:t> too</a:t>
            </a:r>
          </a:p>
          <a:p>
            <a:pPr lvl="1"/>
            <a:r>
              <a:rPr lang="pt-BR" dirty="0" err="1"/>
              <a:t>Platform</a:t>
            </a:r>
            <a:r>
              <a:rPr lang="pt-BR" dirty="0"/>
              <a:t> </a:t>
            </a:r>
            <a:r>
              <a:rPr lang="pt-BR" dirty="0" err="1"/>
              <a:t>dependency</a:t>
            </a:r>
            <a:r>
              <a:rPr lang="pt-BR" dirty="0"/>
              <a:t> </a:t>
            </a:r>
          </a:p>
          <a:p>
            <a:pPr lvl="2"/>
            <a:r>
              <a:rPr lang="pt-BR" dirty="0" err="1"/>
              <a:t>APIs</a:t>
            </a:r>
            <a:endParaRPr lang="pt-BR" dirty="0"/>
          </a:p>
          <a:p>
            <a:pPr lvl="1"/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operations</a:t>
            </a:r>
            <a:endParaRPr lang="pt-BR" dirty="0"/>
          </a:p>
          <a:p>
            <a:pPr lvl="1"/>
            <a:r>
              <a:rPr lang="pt-BR" dirty="0" err="1"/>
              <a:t>Algorithms</a:t>
            </a:r>
            <a:r>
              <a:rPr lang="pt-BR" dirty="0"/>
              <a:t> </a:t>
            </a:r>
            <a:r>
              <a:rPr lang="pt-BR" dirty="0" err="1"/>
              <a:t>dependency</a:t>
            </a:r>
            <a:endParaRPr lang="pt-BR" dirty="0"/>
          </a:p>
          <a:p>
            <a:pPr lvl="1"/>
            <a:r>
              <a:rPr lang="pt-BR" dirty="0" err="1"/>
              <a:t>Strong</a:t>
            </a:r>
            <a:r>
              <a:rPr lang="pt-BR" dirty="0"/>
              <a:t> </a:t>
            </a:r>
            <a:r>
              <a:rPr lang="pt-BR" dirty="0" err="1"/>
              <a:t>coupling</a:t>
            </a:r>
            <a:r>
              <a:rPr lang="pt-BR" dirty="0"/>
              <a:t> </a:t>
            </a:r>
            <a:r>
              <a:rPr lang="pt-BR" dirty="0" err="1"/>
              <a:t>among</a:t>
            </a:r>
            <a:r>
              <a:rPr lang="pt-BR" dirty="0"/>
              <a:t>  classes</a:t>
            </a:r>
          </a:p>
          <a:p>
            <a:pPr lvl="1"/>
            <a:r>
              <a:rPr lang="pt-BR" dirty="0" err="1"/>
              <a:t>Extending</a:t>
            </a:r>
            <a:r>
              <a:rPr lang="pt-BR" dirty="0"/>
              <a:t> </a:t>
            </a:r>
            <a:r>
              <a:rPr lang="pt-BR" dirty="0" err="1"/>
              <a:t>functionalities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subclassing</a:t>
            </a:r>
            <a:endParaRPr lang="pt-BR" dirty="0"/>
          </a:p>
          <a:p>
            <a:pPr lvl="2"/>
            <a:r>
              <a:rPr lang="pt-BR" dirty="0" err="1"/>
              <a:t>Composition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alternative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3FAE5-3DB6-422D-8ED5-F924402C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D9A9D-C68D-4C73-9433-E392CD0A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370D8-724F-43F9-BE2B-C6D292AE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pt-BR" dirty="0"/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5EF84-4217-444F-BEAB-0F756D23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pt-BR" sz="1900" b="1"/>
              <a:t>It </a:t>
            </a:r>
            <a:r>
              <a:rPr lang="pt-BR" sz="1900" b="1" err="1"/>
              <a:t>is</a:t>
            </a:r>
            <a:r>
              <a:rPr lang="pt-BR" sz="1900" b="1"/>
              <a:t> a </a:t>
            </a:r>
            <a:r>
              <a:rPr lang="pt-BR" sz="1900" b="1" err="1"/>
              <a:t>good</a:t>
            </a:r>
            <a:r>
              <a:rPr lang="pt-BR" sz="1900" b="1"/>
              <a:t> </a:t>
            </a:r>
            <a:r>
              <a:rPr lang="pt-BR" sz="1900" b="1" err="1"/>
              <a:t>definition</a:t>
            </a:r>
            <a:r>
              <a:rPr lang="pt-BR" sz="1900" b="1"/>
              <a:t>:</a:t>
            </a:r>
          </a:p>
          <a:p>
            <a:endParaRPr lang="pt-BR" sz="1900"/>
          </a:p>
          <a:p>
            <a:pPr marL="0" indent="0">
              <a:buNone/>
            </a:pPr>
            <a:r>
              <a:rPr lang="en-US" sz="1900" i="1"/>
              <a:t>	Abstraction is the process of filtering out – ignoring - the characteristics of patterns that we don't need in order to concentrate on those that we need. It is also the filtering out of specific details. From this we create a representation (idea) of what we are trying to solve.</a:t>
            </a:r>
          </a:p>
          <a:p>
            <a:pPr marL="0" indent="0">
              <a:buNone/>
            </a:pPr>
            <a:endParaRPr lang="en-US" sz="1900" i="1"/>
          </a:p>
          <a:p>
            <a:pPr marL="0" indent="0">
              <a:buNone/>
            </a:pPr>
            <a:r>
              <a:rPr lang="en-US" sz="1900" i="1"/>
              <a:t>Computer science, being primarily concerned with developing</a:t>
            </a:r>
            <a:br>
              <a:rPr lang="en-US" sz="1900" i="1"/>
            </a:br>
            <a:r>
              <a:rPr lang="en-US" sz="1900" i="1"/>
              <a:t>interaction patterns, has information hiding as its abstraction objective. </a:t>
            </a:r>
            <a:br>
              <a:rPr lang="en-US" sz="1900" i="1"/>
            </a:br>
            <a:r>
              <a:rPr lang="en-US" sz="1900" i="1"/>
              <a:t>(Colburn T., Shute G. 2007)</a:t>
            </a:r>
            <a:endParaRPr lang="pt-BR" sz="1900" i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96016A-8CF9-46A2-8020-88F0866D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3" y="640080"/>
            <a:ext cx="253357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5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Four CornerStones of Computer Science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3765314"/>
            <a:ext cx="24003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1C37F3D-9150-470E-B32E-DD5DDAAB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8" y="1101772"/>
            <a:ext cx="5172702" cy="46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A3F07-AAD1-4713-B5D4-648AE2D6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404" y="643467"/>
            <a:ext cx="2604756" cy="5571066"/>
          </a:xfrm>
        </p:spPr>
        <p:txBody>
          <a:bodyPr>
            <a:normAutofit/>
          </a:bodyPr>
          <a:lstStyle/>
          <a:p>
            <a:r>
              <a:rPr lang="pt-BR"/>
              <a:t>Cat Examples</a:t>
            </a:r>
            <a:endParaRPr lang="pt-B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90097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484EC1D8-8E15-49EC-A3A0-38BF7B99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16983"/>
              </p:ext>
            </p:extLst>
          </p:nvPr>
        </p:nvGraphicFramePr>
        <p:xfrm>
          <a:off x="707231" y="933450"/>
          <a:ext cx="4947047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80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4F1B901-35C4-4D70-97E6-293AB3E8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5943600" cy="2876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7E83E2-CE5D-445F-8230-D4DF11A7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416524"/>
            <a:ext cx="5943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B2CB9F9-EC55-4B0B-A5F4-8E737EDF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3960439" cy="34989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80222C-0499-4C0C-BF8F-9DF11AB3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550033"/>
            <a:ext cx="5359648" cy="34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D7E3B-0E58-4FB1-A533-485DB2C6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9" y="819545"/>
            <a:ext cx="7937499" cy="52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75E35-A2E5-4940-8D91-A483D6708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Interfaces, design for </a:t>
            </a:r>
            <a:r>
              <a:rPr lang="pt-BR" dirty="0" err="1"/>
              <a:t>change</a:t>
            </a:r>
            <a:r>
              <a:rPr lang="pt-BR" dirty="0"/>
              <a:t>.... Etc..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E5C4F0E-071F-4B72-962C-6F2C36E7D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886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1050</Words>
  <Application>Microsoft Office PowerPoint</Application>
  <PresentationFormat>Apresentação na tela (4:3)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Integral</vt:lpstr>
      <vt:lpstr> programação Orientada a objetos Avançada 2019/1</vt:lpstr>
      <vt:lpstr>Abstração</vt:lpstr>
      <vt:lpstr>Abstração</vt:lpstr>
      <vt:lpstr>The Four CornerStones of Computer Science</vt:lpstr>
      <vt:lpstr>Cat Examples</vt:lpstr>
      <vt:lpstr>Apresentação do PowerPoint</vt:lpstr>
      <vt:lpstr>Apresentação do PowerPoint</vt:lpstr>
      <vt:lpstr>Apresentação do PowerPoint</vt:lpstr>
      <vt:lpstr>Interfaces, design for change.... Etc..</vt:lpstr>
      <vt:lpstr>Introduction</vt:lpstr>
      <vt:lpstr>Interfaces...</vt:lpstr>
      <vt:lpstr>Dynamic Binding</vt:lpstr>
      <vt:lpstr>Static Binding...</vt:lpstr>
      <vt:lpstr>Suppose we must change...</vt:lpstr>
      <vt:lpstr>Program for Interfaces...</vt:lpstr>
      <vt:lpstr>Inheritance x composition</vt:lpstr>
      <vt:lpstr>Inheritance x Composition </vt:lpstr>
      <vt:lpstr>Delegation</vt:lpstr>
      <vt:lpstr>Example Delegation</vt:lpstr>
      <vt:lpstr>Example Delegation</vt:lpstr>
      <vt:lpstr>Design for Change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 e Padrões 2019/1</dc:title>
  <dc:creator>Valter Camargo</dc:creator>
  <cp:lastModifiedBy>Valter Camargo</cp:lastModifiedBy>
  <cp:revision>4</cp:revision>
  <dcterms:created xsi:type="dcterms:W3CDTF">2019-03-15T01:41:33Z</dcterms:created>
  <dcterms:modified xsi:type="dcterms:W3CDTF">2019-03-19T12:45:33Z</dcterms:modified>
</cp:coreProperties>
</file>