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  <p:sldMasterId id="2147483658" r:id="rId2"/>
  </p:sldMasterIdLst>
  <p:notesMasterIdLst>
    <p:notesMasterId r:id="rId28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94" r:id="rId15"/>
    <p:sldId id="29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6" r:id="rId25"/>
    <p:sldId id="297" r:id="rId26"/>
    <p:sldId id="285" r:id="rId27"/>
  </p:sldIdLst>
  <p:sldSz cx="9144000" cy="6858000" type="screen4x3"/>
  <p:notesSz cx="7099300" cy="10234613"/>
  <p:embeddedFontLst>
    <p:embeddedFont>
      <p:font typeface="Constantia" panose="02030602050306030303" pitchFamily="18" charset="0"/>
      <p:regular r:id="rId29"/>
      <p:bold r:id="rId30"/>
      <p:italic r:id="rId31"/>
      <p:boldItalic r:id="rId32"/>
    </p:embeddedFont>
    <p:embeddedFont>
      <p:font typeface="Tahoma" panose="020B0604030504040204" pitchFamily="3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2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Char char="○"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Char char="■"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Char char="●"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Char char="○"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Char char="■"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Char char="●"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Char char="○"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Char char="■"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022725" y="9723436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‹nº›</a:t>
            </a:fld>
            <a:endParaRPr lang="en-US" sz="13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100" cy="46037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100" cy="46037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5496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100" cy="46037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3031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457200" y="3699803"/>
            <a:ext cx="8305799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200" b="0" i="0" u="none" strike="noStrike" cap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457200" marR="0" lvl="1" indent="0" algn="ctr" rtl="0"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914400" marR="0" lvl="2" indent="0" algn="ctr" rtl="0">
              <a:spcBef>
                <a:spcPts val="300"/>
              </a:spcBef>
              <a:spcAft>
                <a:spcPts val="0"/>
              </a:spcAft>
              <a:buClr>
                <a:srgbClr val="B37732"/>
              </a:buClr>
              <a:buFont typeface="Noto Sans Symbols"/>
              <a:buNone/>
              <a:defRPr sz="21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371600" marR="0" lvl="3" indent="0" algn="ctr" rtl="0"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Font typeface="Noto Sans Symbols"/>
              <a:buNone/>
              <a:defRPr sz="19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828800" marR="0" lvl="4" indent="0" algn="ctr" rtl="0">
              <a:spcBef>
                <a:spcPts val="338"/>
              </a:spcBef>
              <a:spcAft>
                <a:spcPts val="0"/>
              </a:spcAft>
              <a:buClr>
                <a:srgbClr val="D6903D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286000" marR="0" lvl="5" indent="0" algn="ctr" rtl="0">
              <a:spcBef>
                <a:spcPts val="340"/>
              </a:spcBef>
              <a:buClr>
                <a:srgbClr val="D58F3E"/>
              </a:buClr>
              <a:buFont typeface="Noto Sans Symbols"/>
              <a:buNone/>
              <a:defRPr sz="17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2743200" marR="0" lvl="6" indent="0" algn="ctr" rtl="0">
              <a:spcBef>
                <a:spcPts val="340"/>
              </a:spcBef>
              <a:buClr>
                <a:srgbClr val="D58F3E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200400" marR="0" lvl="7" indent="0" algn="ctr" rtl="0">
              <a:spcBef>
                <a:spcPts val="340"/>
              </a:spcBef>
              <a:buClr>
                <a:srgbClr val="D58F3E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3657600" marR="0" lvl="8" indent="0" algn="ctr" rtl="0">
              <a:spcBef>
                <a:spcPts val="340"/>
              </a:spcBef>
              <a:buClr>
                <a:srgbClr val="D58F3E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457200" y="1433732"/>
            <a:ext cx="8305799" cy="1981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5791200" y="6203950"/>
            <a:ext cx="2590800" cy="3841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10575" y="6181725"/>
            <a:ext cx="609599" cy="457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ahoma"/>
              <a:buNone/>
            </a:pPr>
            <a:fld id="{00000000-1234-1234-1234-123412341234}" type="slidenum">
              <a:rPr lang="en-US" sz="16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‹nº›</a:t>
            </a:fld>
            <a:endParaRPr lang="en-US" sz="1600" b="0" i="0" u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2133600" y="6203950"/>
            <a:ext cx="3581399" cy="3841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73050" marR="0" lvl="0" indent="-13271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639763" marR="0" lvl="1" indent="-154622" algn="l" rtl="0"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004888" marR="0" lvl="2" indent="-116840" algn="l" rtl="0">
              <a:spcBef>
                <a:spcPts val="300"/>
              </a:spcBef>
              <a:spcAft>
                <a:spcPts val="0"/>
              </a:spcAft>
              <a:buClr>
                <a:srgbClr val="B37732"/>
              </a:buClr>
              <a:buSzPct val="85000"/>
              <a:buFont typeface="Noto Sans Symbols"/>
              <a:buChar char="●"/>
              <a:defRPr sz="21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279525" marR="0" lvl="3" indent="-135572" algn="l" rtl="0"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  <a:defRPr sz="19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554163" marR="0" lvl="4" indent="-147002" algn="l" rtl="0">
              <a:spcBef>
                <a:spcPts val="338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828800" marR="0" lvl="5" indent="-136842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7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2011679" marR="0" lvl="6" indent="-96519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2286000" marR="0" lvl="7" indent="-109537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5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2560320" marR="0" lvl="8" indent="-104457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5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19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5791200" y="6203950"/>
            <a:ext cx="2590800" cy="3841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2133600" y="6203950"/>
            <a:ext cx="3581399" cy="3841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10575" y="6181725"/>
            <a:ext cx="609599" cy="457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ahoma"/>
              <a:buNone/>
            </a:pPr>
            <a:fld id="{00000000-1234-1234-1234-123412341234}" type="slidenum">
              <a:rPr lang="en-US" sz="16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‹nº›</a:t>
            </a:fld>
            <a:endParaRPr lang="en-US" sz="1600" b="0" i="0" u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19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5791200" y="6203950"/>
            <a:ext cx="2590800" cy="3841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2133600" y="6203950"/>
            <a:ext cx="3581399" cy="3841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10575" y="6181725"/>
            <a:ext cx="609599" cy="457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ahoma"/>
              <a:buNone/>
            </a:pPr>
            <a:fld id="{00000000-1234-1234-1234-123412341234}" type="slidenum">
              <a:rPr lang="en-US" sz="16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‹nº›</a:t>
            </a:fld>
            <a:endParaRPr lang="en-US" sz="1600" b="0" i="0" u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e texto verticai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73050" marR="0" lvl="0" indent="-13271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6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639763" marR="0" lvl="1" indent="-154622" algn="l" rtl="0"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004888" marR="0" lvl="2" indent="-116840" algn="l" rtl="0">
              <a:spcBef>
                <a:spcPts val="300"/>
              </a:spcBef>
              <a:spcAft>
                <a:spcPts val="0"/>
              </a:spcAft>
              <a:buClr>
                <a:srgbClr val="B37732"/>
              </a:buClr>
              <a:buSzPct val="85000"/>
              <a:buFont typeface="Noto Sans Symbols"/>
              <a:buChar char="●"/>
              <a:defRPr sz="21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279525" marR="0" lvl="3" indent="-135572" algn="l" rtl="0"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  <a:defRPr sz="19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554163" marR="0" lvl="4" indent="-147002" algn="l" rtl="0">
              <a:spcBef>
                <a:spcPts val="338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828800" marR="0" lvl="5" indent="-136842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7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2011679" marR="0" lvl="6" indent="-96519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2286000" marR="0" lvl="7" indent="-109537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5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2560320" marR="0" lvl="8" indent="-104457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5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5791200" y="6203950"/>
            <a:ext cx="2590800" cy="3841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2133600" y="6203950"/>
            <a:ext cx="3581399" cy="3841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10575" y="6181725"/>
            <a:ext cx="609599" cy="457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ahoma"/>
              <a:buNone/>
            </a:pPr>
            <a:fld id="{00000000-1234-1234-1234-123412341234}" type="slidenum">
              <a:rPr lang="en-US" sz="16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‹nº›</a:t>
            </a:fld>
            <a:endParaRPr lang="en-US" sz="1600" b="0" i="0" u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e texto vertical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19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232818" y="-327819"/>
            <a:ext cx="4678361" cy="82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73050" marR="0" lvl="0" indent="-13271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6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639763" marR="0" lvl="1" indent="-154622" algn="l" rtl="0"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004888" marR="0" lvl="2" indent="-116840" algn="l" rtl="0">
              <a:spcBef>
                <a:spcPts val="300"/>
              </a:spcBef>
              <a:spcAft>
                <a:spcPts val="0"/>
              </a:spcAft>
              <a:buClr>
                <a:srgbClr val="B37732"/>
              </a:buClr>
              <a:buSzPct val="85000"/>
              <a:buFont typeface="Noto Sans Symbols"/>
              <a:buChar char="●"/>
              <a:defRPr sz="21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279525" marR="0" lvl="3" indent="-135572" algn="l" rtl="0"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  <a:defRPr sz="19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554163" marR="0" lvl="4" indent="-147002" algn="l" rtl="0">
              <a:spcBef>
                <a:spcPts val="338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828800" marR="0" lvl="5" indent="-136842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7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2011679" marR="0" lvl="6" indent="-96519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2286000" marR="0" lvl="7" indent="-109537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5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2560320" marR="0" lvl="8" indent="-104457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5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5791200" y="6203950"/>
            <a:ext cx="2590800" cy="3841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2133600" y="6203950"/>
            <a:ext cx="3581399" cy="3841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10575" y="6181725"/>
            <a:ext cx="609599" cy="457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ahoma"/>
              <a:buNone/>
            </a:pPr>
            <a:fld id="{00000000-1234-1234-1234-123412341234}" type="slidenum">
              <a:rPr lang="en-US" sz="16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‹nº›</a:t>
            </a:fld>
            <a:endParaRPr lang="en-US" sz="1600" b="0" i="0" u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m com Legenda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6629400" y="457200"/>
            <a:ext cx="2057400" cy="1066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tantia"/>
              <a:buNone/>
              <a:defRPr sz="1800" b="1" i="0" u="none" strike="noStrike" cap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457200" y="457200"/>
            <a:ext cx="6019799" cy="5562600"/>
          </a:xfrm>
          <a:prstGeom prst="rect">
            <a:avLst/>
          </a:prstGeom>
          <a:solidFill>
            <a:srgbClr val="FFFDEB"/>
          </a:solidFill>
          <a:ln>
            <a:noFill/>
          </a:ln>
          <a:effectLst>
            <a:outerShdw blurRad="88900" sx="103000" sy="103000" algn="ctr" rotWithShape="0">
              <a:srgbClr val="000000">
                <a:alpha val="31764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3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639763" marR="0" lvl="1" indent="-154622" algn="l" rtl="0"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004888" marR="0" lvl="2" indent="-116840" algn="l" rtl="0">
              <a:spcBef>
                <a:spcPts val="300"/>
              </a:spcBef>
              <a:spcAft>
                <a:spcPts val="0"/>
              </a:spcAft>
              <a:buClr>
                <a:srgbClr val="B37732"/>
              </a:buClr>
              <a:buSzPct val="85000"/>
              <a:buFont typeface="Noto Sans Symbols"/>
              <a:buChar char="●"/>
              <a:defRPr sz="21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279525" marR="0" lvl="3" indent="-135572" algn="l" rtl="0"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  <a:defRPr sz="19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554163" marR="0" lvl="4" indent="-147002" algn="l" rtl="0">
              <a:spcBef>
                <a:spcPts val="338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828800" marR="0" lvl="5" indent="-136842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7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2011679" marR="0" lvl="6" indent="-96519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2286000" marR="0" lvl="7" indent="-109537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5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2560320" marR="0" lvl="8" indent="-104457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5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629400" y="1600200"/>
            <a:ext cx="2057400" cy="4419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5000"/>
              </a:lnSpc>
              <a:spcBef>
                <a:spcPts val="600"/>
              </a:spcBef>
              <a:spcAft>
                <a:spcPts val="1000"/>
              </a:spcAft>
              <a:buClr>
                <a:schemeClr val="accent2"/>
              </a:buClr>
              <a:buFont typeface="Noto Sans Symbols"/>
              <a:buNone/>
              <a:defRPr sz="1600" b="0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639763" marR="0" lvl="1" indent="-219393" algn="l" rtl="0"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  <a:defRPr sz="1200" b="0" i="0" u="none" strike="noStrike" cap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004888" marR="0" lvl="2" indent="-176212" algn="l" rtl="0">
              <a:spcBef>
                <a:spcPts val="300"/>
              </a:spcBef>
              <a:spcAft>
                <a:spcPts val="0"/>
              </a:spcAft>
              <a:buClr>
                <a:srgbClr val="B37732"/>
              </a:buClr>
              <a:buSzPct val="85000"/>
              <a:buFont typeface="Noto Sans Symbols"/>
              <a:buChar char="●"/>
              <a:defRPr sz="10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279525" marR="0" lvl="3" indent="-189547" algn="l" rtl="0"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  <a:defRPr sz="9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554163" marR="0" lvl="4" indent="-184785" algn="l" rtl="0">
              <a:spcBef>
                <a:spcPts val="338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  <a:defRPr sz="9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828800" marR="0" lvl="5" indent="-136842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7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2011679" marR="0" lvl="6" indent="-96519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2286000" marR="0" lvl="7" indent="-109537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5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2560320" marR="0" lvl="8" indent="-104457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5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5791200" y="6203950"/>
            <a:ext cx="2590800" cy="3841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2133600" y="6203950"/>
            <a:ext cx="3581399" cy="3841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10575" y="6181725"/>
            <a:ext cx="609599" cy="457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ahoma"/>
              <a:buNone/>
            </a:pPr>
            <a:fld id="{00000000-1234-1234-1234-123412341234}" type="slidenum">
              <a:rPr lang="en-US" sz="16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‹nº›</a:t>
            </a:fld>
            <a:endParaRPr lang="en-US" sz="1600" b="0" i="0" u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údo com Legenda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457200"/>
            <a:ext cx="6248399" cy="5714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73050" marR="0" lvl="0" indent="-13271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6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639763" marR="0" lvl="1" indent="-154622" algn="l" rtl="0"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004888" marR="0" lvl="2" indent="-116840" algn="l" rtl="0">
              <a:spcBef>
                <a:spcPts val="300"/>
              </a:spcBef>
              <a:spcAft>
                <a:spcPts val="0"/>
              </a:spcAft>
              <a:buClr>
                <a:srgbClr val="B37732"/>
              </a:buClr>
              <a:buSzPct val="85000"/>
              <a:buFont typeface="Noto Sans Symbols"/>
              <a:buChar char="●"/>
              <a:defRPr sz="21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279525" marR="0" lvl="3" indent="-135572" algn="l" rtl="0"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  <a:defRPr sz="19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554163" marR="0" lvl="4" indent="-147002" algn="l" rtl="0">
              <a:spcBef>
                <a:spcPts val="338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828800" marR="0" lvl="5" indent="-136842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7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2011679" marR="0" lvl="6" indent="-96519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2286000" marR="0" lvl="7" indent="-109537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5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2560320" marR="0" lvl="8" indent="-104457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5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6781800" y="1600200"/>
            <a:ext cx="1984247" cy="373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5000"/>
              </a:lnSpc>
              <a:spcBef>
                <a:spcPts val="600"/>
              </a:spcBef>
              <a:spcAft>
                <a:spcPts val="1000"/>
              </a:spcAft>
              <a:buClr>
                <a:schemeClr val="accent2"/>
              </a:buClr>
              <a:buFont typeface="Noto Sans Symbols"/>
              <a:buNone/>
              <a:defRPr sz="1600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639763" marR="0" lvl="1" indent="-284163" algn="l" rtl="0"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004888" marR="0" lvl="2" indent="-230187" algn="l" rtl="0">
              <a:spcBef>
                <a:spcPts val="300"/>
              </a:spcBef>
              <a:spcAft>
                <a:spcPts val="0"/>
              </a:spcAft>
              <a:buClr>
                <a:srgbClr val="B37732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279525" marR="0" lvl="3" indent="-238125" algn="l" rtl="0"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554163" marR="0" lvl="4" indent="-233362" algn="l" rtl="0">
              <a:spcBef>
                <a:spcPts val="338"/>
              </a:spcBef>
              <a:spcAft>
                <a:spcPts val="0"/>
              </a:spcAft>
              <a:buClr>
                <a:srgbClr val="D6903D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828800" marR="0" lvl="5" indent="-136842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7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2011679" marR="0" lvl="6" indent="-96519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2286000" marR="0" lvl="7" indent="-109537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5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2560320" marR="0" lvl="8" indent="-104457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5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781800" y="457200"/>
            <a:ext cx="1981199" cy="1066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tantia"/>
              <a:buNone/>
              <a:defRPr sz="1800" b="1" i="0" u="none" strike="noStrike" cap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5791200" y="6203950"/>
            <a:ext cx="2590800" cy="3841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2133600" y="6203950"/>
            <a:ext cx="3581399" cy="3841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10575" y="6181725"/>
            <a:ext cx="609599" cy="457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ahoma"/>
              <a:buNone/>
            </a:pPr>
            <a:fld id="{00000000-1234-1234-1234-123412341234}" type="slidenum">
              <a:rPr lang="en-US" sz="16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‹nº›</a:t>
            </a:fld>
            <a:endParaRPr lang="en-US" sz="1600" b="0" i="0" u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5791200" y="6203950"/>
            <a:ext cx="2590800" cy="3841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2133600" y="6203950"/>
            <a:ext cx="3581399" cy="3841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410575" y="6181725"/>
            <a:ext cx="609599" cy="457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ahoma"/>
              <a:buNone/>
            </a:pPr>
            <a:fld id="{00000000-1234-1234-1234-123412341234}" type="slidenum">
              <a:rPr lang="en-US" sz="16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‹nº›</a:t>
            </a:fld>
            <a:endParaRPr lang="en-US" sz="1600" b="0" i="0" u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19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4059936" cy="457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73050" marR="0" lvl="0" indent="-13271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6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639763" marR="0" lvl="1" indent="-154622" algn="l" rtl="0"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004888" marR="0" lvl="2" indent="-116840" algn="l" rtl="0">
              <a:spcBef>
                <a:spcPts val="300"/>
              </a:spcBef>
              <a:spcAft>
                <a:spcPts val="0"/>
              </a:spcAft>
              <a:buClr>
                <a:srgbClr val="B37732"/>
              </a:buClr>
              <a:buSzPct val="85000"/>
              <a:buFont typeface="Noto Sans Symbols"/>
              <a:buChar char="●"/>
              <a:defRPr sz="21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279525" marR="0" lvl="3" indent="-135572" algn="l" rtl="0"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  <a:defRPr sz="19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554163" marR="0" lvl="4" indent="-147002" algn="l" rtl="0">
              <a:spcBef>
                <a:spcPts val="338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828800" marR="0" lvl="5" indent="-136842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7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2011679" marR="0" lvl="6" indent="-96519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2286000" marR="0" lvl="7" indent="-109537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5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2560320" marR="0" lvl="8" indent="-104457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5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4648200" y="1524000"/>
            <a:ext cx="4059936" cy="457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73050" marR="0" lvl="0" indent="-13271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6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639763" marR="0" lvl="1" indent="-154622" algn="l" rtl="0"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004888" marR="0" lvl="2" indent="-116840" algn="l" rtl="0">
              <a:spcBef>
                <a:spcPts val="300"/>
              </a:spcBef>
              <a:spcAft>
                <a:spcPts val="0"/>
              </a:spcAft>
              <a:buClr>
                <a:srgbClr val="B37732"/>
              </a:buClr>
              <a:buSzPct val="85000"/>
              <a:buFont typeface="Noto Sans Symbols"/>
              <a:buChar char="●"/>
              <a:defRPr sz="21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279525" marR="0" lvl="3" indent="-135572" algn="l" rtl="0"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  <a:defRPr sz="19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554163" marR="0" lvl="4" indent="-147002" algn="l" rtl="0">
              <a:spcBef>
                <a:spcPts val="338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828800" marR="0" lvl="5" indent="-136842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7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2011679" marR="0" lvl="6" indent="-96519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2286000" marR="0" lvl="7" indent="-109537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5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2560320" marR="0" lvl="8" indent="-104457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5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5791200" y="6203950"/>
            <a:ext cx="2590800" cy="3841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2133600" y="6203950"/>
            <a:ext cx="3581399" cy="3841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410575" y="6181725"/>
            <a:ext cx="609599" cy="457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ahoma"/>
              <a:buNone/>
            </a:pPr>
            <a:fld id="{00000000-1234-1234-1234-123412341234}" type="slidenum">
              <a:rPr lang="en-US" sz="16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‹nº›</a:t>
            </a:fld>
            <a:endParaRPr lang="en-US" sz="1600" b="0" i="0" u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1463675" y="3549650"/>
            <a:ext cx="2971799" cy="1587"/>
          </a:xfrm>
          <a:prstGeom prst="straightConnector1">
            <a:avLst/>
          </a:prstGeom>
          <a:noFill/>
          <a:ln w="9525" cap="flat" cmpd="sng">
            <a:solidFill>
              <a:srgbClr val="E9E9E8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>
              <a:srgbClr val="000000">
                <a:alpha val="54901"/>
              </a:srgbClr>
            </a:outerShdw>
          </a:effectLst>
        </p:spPr>
      </p:cxnSp>
      <p:cxnSp>
        <p:nvCxnSpPr>
          <p:cNvPr id="11" name="Shape 11"/>
          <p:cNvCxnSpPr/>
          <p:nvPr/>
        </p:nvCxnSpPr>
        <p:spPr>
          <a:xfrm>
            <a:off x="4708525" y="3549650"/>
            <a:ext cx="2971799" cy="1587"/>
          </a:xfrm>
          <a:prstGeom prst="straightConnector1">
            <a:avLst/>
          </a:prstGeom>
          <a:noFill/>
          <a:ln w="9525" cap="flat" cmpd="sng">
            <a:solidFill>
              <a:srgbClr val="E9E9E8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>
              <a:srgbClr val="000000">
                <a:alpha val="54901"/>
              </a:srgbClr>
            </a:outerShdw>
          </a:effectLst>
        </p:spPr>
      </p:cxnSp>
      <p:sp>
        <p:nvSpPr>
          <p:cNvPr id="12" name="Shape 12"/>
          <p:cNvSpPr/>
          <p:nvPr/>
        </p:nvSpPr>
        <p:spPr>
          <a:xfrm>
            <a:off x="4540250" y="3525837"/>
            <a:ext cx="46036" cy="46036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>
              <a:srgbClr val="000000">
                <a:alpha val="5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73050" marR="0" lvl="0" indent="-13271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639763" marR="0" lvl="1" indent="-154622" algn="l" rtl="0"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004888" marR="0" lvl="2" indent="-116840" algn="l" rtl="0">
              <a:spcBef>
                <a:spcPts val="300"/>
              </a:spcBef>
              <a:spcAft>
                <a:spcPts val="0"/>
              </a:spcAft>
              <a:buClr>
                <a:srgbClr val="B37732"/>
              </a:buClr>
              <a:buSzPct val="85000"/>
              <a:buFont typeface="Noto Sans Symbols"/>
              <a:buChar char="●"/>
              <a:defRPr sz="21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279525" marR="0" lvl="3" indent="-135572" algn="l" rtl="0"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  <a:defRPr sz="19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554163" marR="0" lvl="4" indent="-147002" algn="l" rtl="0">
              <a:spcBef>
                <a:spcPts val="338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828800" marR="0" lvl="5" indent="-136842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7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2011679" marR="0" lvl="6" indent="-96519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2286000" marR="0" lvl="7" indent="-109537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5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2560320" marR="0" lvl="8" indent="-104457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5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19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5791200" y="6203950"/>
            <a:ext cx="2590800" cy="3841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10575" y="6181725"/>
            <a:ext cx="609599" cy="457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ahoma"/>
              <a:buNone/>
            </a:pPr>
            <a:fld id="{00000000-1234-1234-1234-123412341234}" type="slidenum">
              <a:rPr lang="en-US" sz="16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‹nº›</a:t>
            </a:fld>
            <a:endParaRPr lang="en-US" sz="1600" b="0" i="0" u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2133600" y="6203950"/>
            <a:ext cx="3581399" cy="3841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73050" marR="0" lvl="0" indent="-13271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639763" marR="0" lvl="1" indent="-154622" algn="l" rtl="0"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004888" marR="0" lvl="2" indent="-116840" algn="l" rtl="0">
              <a:spcBef>
                <a:spcPts val="300"/>
              </a:spcBef>
              <a:spcAft>
                <a:spcPts val="0"/>
              </a:spcAft>
              <a:buClr>
                <a:srgbClr val="B37732"/>
              </a:buClr>
              <a:buSzPct val="85000"/>
              <a:buFont typeface="Noto Sans Symbols"/>
              <a:buChar char="●"/>
              <a:defRPr sz="21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279525" marR="0" lvl="3" indent="-135572" algn="l" rtl="0"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  <a:defRPr sz="19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554163" marR="0" lvl="4" indent="-147002" algn="l" rtl="0">
              <a:spcBef>
                <a:spcPts val="338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1828800" marR="0" lvl="5" indent="-136842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7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2011679" marR="0" lvl="6" indent="-96519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2286000" marR="0" lvl="7" indent="-109537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5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2560320" marR="0" lvl="8" indent="-104457" algn="l" rtl="0">
              <a:spcBef>
                <a:spcPts val="340"/>
              </a:spcBef>
              <a:buClr>
                <a:srgbClr val="D58F3E"/>
              </a:buClr>
              <a:buSzPct val="85000"/>
              <a:buFont typeface="Noto Sans Symbols"/>
              <a:buChar char="☞"/>
              <a:defRPr sz="15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5791200" y="6203950"/>
            <a:ext cx="2590800" cy="3841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2133600" y="6203950"/>
            <a:ext cx="3581399" cy="3841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10575" y="6181725"/>
            <a:ext cx="609599" cy="457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ahoma"/>
              <a:buNone/>
            </a:pPr>
            <a:fld id="{00000000-1234-1234-1234-123412341234}" type="slidenum">
              <a:rPr lang="en-US" sz="16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‹nº›</a:t>
            </a:fld>
            <a:endParaRPr lang="en-US" sz="1600" b="0" i="0" u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19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457200" y="3700462"/>
            <a:ext cx="8305799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pt-BR" sz="2200" b="0" i="0" u="none" strike="noStrike" cap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Prof. Dr. Valter Camargo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endParaRPr lang="pt-BR" sz="2200" b="0" i="0" u="none" strike="noStrike" cap="none">
              <a:solidFill>
                <a:schemeClr val="lt2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pt-BR" sz="2200" b="0" i="0" u="none" strike="noStrike" cap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Agregação e Composição</a:t>
            </a:r>
            <a:endParaRPr lang="pt-BR" dirty="0"/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433387" y="1427162"/>
            <a:ext cx="8442325" cy="199231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ct val="25000"/>
              <a:buFont typeface="Constantia"/>
              <a:buNone/>
            </a:pPr>
            <a:r>
              <a:rPr lang="en-US" sz="36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rPr>
              <a:t>Programação Orientada a Objetos Avancada</a:t>
            </a:r>
            <a:endParaRPr lang="en-US" sz="3600" b="0" i="0" u="none" strike="noStrike" cap="none" dirty="0">
              <a:solidFill>
                <a:srgbClr val="F9F9F9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971550" y="1628775"/>
            <a:ext cx="7983537" cy="476884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</a:pPr>
            <a:r>
              <a:rPr lang="en-US" sz="2400" b="0" i="0" u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Como fazer os objetos conversarem?</a:t>
            </a:r>
          </a:p>
          <a:p>
            <a:pPr marL="273050" marR="0" lvl="0" indent="-273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None/>
            </a:pPr>
            <a:endParaRPr sz="2400" b="0" i="0" u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39762" marR="0" lvl="1" indent="-28416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Para que uma msg seja enviada deve existir um canal de comunicação entre os objetos. Isso é concretizado na forma de um </a:t>
            </a:r>
            <a:r>
              <a:rPr lang="en-US" sz="2400" b="1" i="0" u="none" strike="noStrike" cap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relacionamento</a:t>
            </a:r>
            <a:r>
              <a:rPr lang="en-US" sz="2400" b="0" i="0" u="none" strike="noStrike" cap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 entre as classes.</a:t>
            </a:r>
          </a:p>
          <a:p>
            <a:pPr marL="639762" marR="0" lvl="1" indent="-28416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None/>
            </a:pPr>
            <a:endParaRPr sz="2400" b="0" i="0" u="none" strike="noStrike" cap="none">
              <a:solidFill>
                <a:schemeClr val="lt2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39762" marR="0" lvl="1" indent="-28416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</a:pPr>
            <a:r>
              <a:rPr lang="en-US" sz="2400" b="1" i="0" u="none" strike="noStrike" cap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As principais questões são:</a:t>
            </a:r>
          </a:p>
          <a:p>
            <a:pPr marL="1004887" marR="0" lvl="2" indent="-230187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37732"/>
              </a:buClr>
              <a:buSzPct val="85000"/>
              <a:buFont typeface="Noto Sans Symbols"/>
              <a:buChar char="●"/>
            </a:pPr>
            <a:r>
              <a:rPr lang="en-US" sz="2200" b="1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Quais classes devo criar ?</a:t>
            </a:r>
          </a:p>
          <a:p>
            <a:pPr marL="1004887" marR="0" lvl="2" indent="-230187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37732"/>
              </a:buClr>
              <a:buSzPct val="85000"/>
              <a:buFont typeface="Noto Sans Symbols"/>
              <a:buChar char="●"/>
            </a:pPr>
            <a:r>
              <a:rPr lang="en-US" sz="2200" b="1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Quais atributos (dados) elas devem conter ?</a:t>
            </a:r>
          </a:p>
          <a:p>
            <a:pPr marL="1004887" marR="0" lvl="2" indent="-230187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37732"/>
              </a:buClr>
              <a:buSzPct val="85000"/>
              <a:buFont typeface="Noto Sans Symbols"/>
              <a:buChar char="●"/>
            </a:pPr>
            <a:r>
              <a:rPr lang="en-US" sz="2200" b="1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Como devo relacioná-las ?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8410575" y="6181725"/>
            <a:ext cx="609599" cy="457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ahoma"/>
              <a:buNone/>
            </a:pPr>
            <a:fld id="{00000000-1234-1234-1234-123412341234}" type="slidenum">
              <a:rPr lang="en-US" sz="16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 lang="en-US" sz="1600" b="0" i="0" u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255587" y="146050"/>
            <a:ext cx="8437562" cy="1231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ct val="25000"/>
              <a:buFont typeface="Constantia"/>
              <a:buNone/>
            </a:pPr>
            <a:r>
              <a:rPr lang="en-US" sz="378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rPr>
              <a:t>Conceitos da OO</a:t>
            </a:r>
            <a:br>
              <a:rPr lang="en-US" sz="378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lang="en-US" sz="297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rPr>
              <a:t>Mensagens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/>
        </p:nvSpPr>
        <p:spPr>
          <a:xfrm>
            <a:off x="8410575" y="6181725"/>
            <a:ext cx="609599" cy="457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ahoma"/>
              <a:buNone/>
            </a:pPr>
            <a:fld id="{00000000-1234-1234-1234-123412341234}" type="slidenum">
              <a:rPr lang="en-US" sz="16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 lang="en-US" sz="1600" b="0" i="0" u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255587" y="146050"/>
            <a:ext cx="8437562" cy="1231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ct val="25000"/>
              <a:buFont typeface="Constantia"/>
              <a:buNone/>
            </a:pPr>
            <a:r>
              <a:rPr lang="en-US" sz="378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rPr>
              <a:t>Conceitos da OO</a:t>
            </a:r>
            <a:br>
              <a:rPr lang="en-US" sz="378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lang="en-US" sz="297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rPr>
              <a:t>Mensagens</a:t>
            </a: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2625" y="1412875"/>
            <a:ext cx="7777162" cy="165893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323850" y="3165475"/>
            <a:ext cx="4249737" cy="2554286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Controlador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</a:pPr>
            <a:endParaRPr sz="1600" b="1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public m()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</a:pPr>
            <a:endParaRPr sz="1600" b="1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cli = new Cliente(…);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….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float valorDivida = cli.calcularDivida();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….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5508625" y="3284537"/>
            <a:ext cx="3216275" cy="2301874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Cliente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</a:pPr>
            <a:endParaRPr sz="1600" b="1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public float calcularDivida()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</a:pPr>
            <a:endParaRPr sz="1600" b="1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	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	return valorDivida;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1173162" y="6092825"/>
            <a:ext cx="7575550" cy="36671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Assinatura da Msg: nome do método + parâmetros + tipo de retorno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</a:pPr>
            <a:r>
              <a:rPr lang="en-US" sz="2600" b="0" i="0" u="none" dirty="0" err="1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Esses</a:t>
            </a:r>
            <a:r>
              <a:rPr lang="en-US" sz="2600" b="0" i="0" u="none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US" sz="2600" b="0" i="0" u="none" dirty="0" err="1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relacionamento</a:t>
            </a:r>
            <a:r>
              <a:rPr lang="en-US" sz="2600" b="0" i="0" u="none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US" sz="2600" b="0" i="0" u="none" dirty="0" err="1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são</a:t>
            </a:r>
            <a:r>
              <a:rPr lang="en-US" sz="2600" b="0" i="0" u="none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US" sz="2600" b="0" i="0" u="none" dirty="0" err="1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usados</a:t>
            </a:r>
            <a:r>
              <a:rPr lang="en-US" sz="2600" b="0" i="0" u="none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US" sz="2600" b="0" i="0" u="none" dirty="0" err="1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quando</a:t>
            </a:r>
            <a:r>
              <a:rPr lang="en-US" sz="2600" b="0" i="0" u="none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 o </a:t>
            </a:r>
            <a:r>
              <a:rPr lang="en-US" sz="2600" b="0" i="0" u="none" dirty="0" err="1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conceito</a:t>
            </a:r>
            <a:r>
              <a:rPr lang="en-US" sz="2600" b="0" i="0" u="none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 “</a:t>
            </a:r>
            <a:r>
              <a:rPr lang="en-US" sz="2600" b="0" i="0" u="none" dirty="0" err="1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todo</a:t>
            </a:r>
            <a:r>
              <a:rPr lang="en-US" sz="2600" b="0" i="0" u="none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 - </a:t>
            </a:r>
            <a:r>
              <a:rPr lang="en-US" sz="2600" b="0" i="0" u="none" dirty="0" err="1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parte</a:t>
            </a:r>
            <a:r>
              <a:rPr lang="en-US" sz="2600" b="0" i="0" u="none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” </a:t>
            </a:r>
            <a:r>
              <a:rPr lang="en-US" sz="2600" b="0" i="0" u="none" dirty="0" err="1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está</a:t>
            </a:r>
            <a:r>
              <a:rPr lang="en-US" sz="2600" b="0" i="0" u="none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US" sz="2600" b="0" i="0" u="none" dirty="0" err="1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presente</a:t>
            </a:r>
            <a:endParaRPr lang="en-US" sz="2600" b="0" i="0" u="none" dirty="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lvl="1" indent="-273050">
              <a:spcBef>
                <a:spcPts val="600"/>
              </a:spcBef>
              <a:buClr>
                <a:schemeClr val="accent2"/>
              </a:buClr>
            </a:pPr>
            <a:r>
              <a:rPr lang="en-US" dirty="0" err="1">
                <a:solidFill>
                  <a:schemeClr val="lt1"/>
                </a:solidFill>
              </a:rPr>
              <a:t>Isto</a:t>
            </a:r>
            <a:r>
              <a:rPr lang="en-US" dirty="0">
                <a:solidFill>
                  <a:schemeClr val="lt1"/>
                </a:solidFill>
              </a:rPr>
              <a:t> é, </a:t>
            </a:r>
            <a:r>
              <a:rPr lang="en-US" dirty="0" err="1">
                <a:solidFill>
                  <a:schemeClr val="lt1"/>
                </a:solidFill>
              </a:rPr>
              <a:t>uma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classe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representa</a:t>
            </a:r>
            <a:r>
              <a:rPr lang="en-US" dirty="0">
                <a:solidFill>
                  <a:schemeClr val="lt1"/>
                </a:solidFill>
              </a:rPr>
              <a:t> o </a:t>
            </a:r>
            <a:r>
              <a:rPr lang="en-US" b="1" dirty="0" err="1">
                <a:solidFill>
                  <a:schemeClr val="lt1"/>
                </a:solidFill>
              </a:rPr>
              <a:t>todo</a:t>
            </a:r>
            <a:r>
              <a:rPr lang="en-US" dirty="0">
                <a:solidFill>
                  <a:schemeClr val="lt1"/>
                </a:solidFill>
              </a:rPr>
              <a:t> e </a:t>
            </a:r>
            <a:r>
              <a:rPr lang="en-US" dirty="0" err="1">
                <a:solidFill>
                  <a:schemeClr val="lt1"/>
                </a:solidFill>
              </a:rPr>
              <a:t>outras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partes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representam</a:t>
            </a:r>
            <a:r>
              <a:rPr lang="en-US" dirty="0">
                <a:solidFill>
                  <a:schemeClr val="lt1"/>
                </a:solidFill>
              </a:rPr>
              <a:t> as </a:t>
            </a:r>
            <a:r>
              <a:rPr lang="en-US" b="1" dirty="0" err="1">
                <a:solidFill>
                  <a:schemeClr val="lt1"/>
                </a:solidFill>
              </a:rPr>
              <a:t>partes</a:t>
            </a:r>
            <a:endParaRPr lang="en-US" b="1" i="0" u="none" dirty="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3050" marR="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</a:pPr>
            <a:r>
              <a:rPr lang="en-US" dirty="0"/>
              <a:t>São </a:t>
            </a:r>
            <a:r>
              <a:rPr lang="en-US" dirty="0" err="1"/>
              <a:t>relacionamentos</a:t>
            </a:r>
            <a:r>
              <a:rPr lang="en-US" dirty="0"/>
              <a:t> </a:t>
            </a:r>
            <a:r>
              <a:rPr lang="en-US" dirty="0" err="1"/>
              <a:t>conceituais</a:t>
            </a:r>
            <a:r>
              <a:rPr lang="en-US" dirty="0"/>
              <a:t>, </a:t>
            </a:r>
            <a:r>
              <a:rPr lang="en-US" dirty="0" err="1"/>
              <a:t>então</a:t>
            </a:r>
            <a:r>
              <a:rPr lang="en-US" dirty="0"/>
              <a:t>,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emprego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do </a:t>
            </a:r>
            <a:r>
              <a:rPr lang="en-US" dirty="0" err="1"/>
              <a:t>contexto</a:t>
            </a:r>
            <a:r>
              <a:rPr lang="en-US" dirty="0"/>
              <a:t> que se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modelando</a:t>
            </a:r>
            <a:endParaRPr lang="en-US" sz="2600" b="0" i="0" u="none" dirty="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3050" marR="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</a:pPr>
            <a:r>
              <a:rPr lang="en-US" dirty="0"/>
              <a:t>São um </a:t>
            </a:r>
            <a:r>
              <a:rPr lang="en-US" b="1" dirty="0" err="1"/>
              <a:t>tipo</a:t>
            </a:r>
            <a:r>
              <a:rPr lang="en-US" b="1" dirty="0"/>
              <a:t> de </a:t>
            </a:r>
            <a:r>
              <a:rPr lang="en-US" b="1" dirty="0" err="1"/>
              <a:t>Associação</a:t>
            </a:r>
            <a:r>
              <a:rPr lang="en-US" dirty="0"/>
              <a:t>, </a:t>
            </a:r>
            <a:r>
              <a:rPr lang="en-US" dirty="0" err="1"/>
              <a:t>então</a:t>
            </a:r>
            <a:r>
              <a:rPr lang="en-US" dirty="0"/>
              <a:t>, a </a:t>
            </a:r>
            <a:r>
              <a:rPr lang="en-US" dirty="0" err="1"/>
              <a:t>implementação</a:t>
            </a:r>
            <a:r>
              <a:rPr lang="en-US" dirty="0"/>
              <a:t> é </a:t>
            </a:r>
            <a:r>
              <a:rPr lang="en-US" dirty="0" err="1"/>
              <a:t>igual</a:t>
            </a:r>
            <a:r>
              <a:rPr lang="en-US" dirty="0"/>
              <a:t> no Código-</a:t>
            </a:r>
            <a:r>
              <a:rPr lang="en-US" dirty="0" err="1"/>
              <a:t>fonte</a:t>
            </a:r>
            <a:r>
              <a:rPr lang="en-US" dirty="0"/>
              <a:t>, </a:t>
            </a:r>
            <a:r>
              <a:rPr lang="en-US" dirty="0" err="1"/>
              <a:t>isto</a:t>
            </a:r>
            <a:r>
              <a:rPr lang="en-US" dirty="0"/>
              <a:t> é, um </a:t>
            </a:r>
            <a:r>
              <a:rPr lang="en-US" dirty="0" err="1"/>
              <a:t>atributo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do </a:t>
            </a:r>
            <a:r>
              <a:rPr lang="en-US" dirty="0" err="1"/>
              <a:t>tipo</a:t>
            </a:r>
            <a:r>
              <a:rPr lang="en-US" dirty="0"/>
              <a:t> da </a:t>
            </a:r>
            <a:r>
              <a:rPr lang="en-US" dirty="0" err="1"/>
              <a:t>outra</a:t>
            </a:r>
            <a:r>
              <a:rPr lang="en-US" dirty="0"/>
              <a:t>…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ahoma"/>
              <a:buNone/>
            </a:pPr>
            <a:fld id="{00000000-1234-1234-1234-123412341234}" type="slidenum">
              <a:rPr lang="en-US" sz="16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 lang="en-US" sz="1600" b="0" i="0" u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219075" y="146050"/>
            <a:ext cx="8474100" cy="123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ct val="25000"/>
              <a:buFont typeface="Constantia"/>
              <a:buNone/>
            </a:pPr>
            <a:r>
              <a:rPr lang="en-US"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rPr>
              <a:t>Agregação e Composição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273050"/>
            <a:r>
              <a:rPr lang="en-US" dirty="0"/>
              <a:t>O </a:t>
            </a:r>
            <a:r>
              <a:rPr lang="en-US" dirty="0" err="1"/>
              <a:t>conceito</a:t>
            </a:r>
            <a:r>
              <a:rPr lang="en-US" dirty="0"/>
              <a:t> </a:t>
            </a:r>
            <a:r>
              <a:rPr lang="en-US" dirty="0" err="1"/>
              <a:t>geral</a:t>
            </a:r>
            <a:r>
              <a:rPr lang="en-US" dirty="0"/>
              <a:t> é o </a:t>
            </a:r>
            <a:r>
              <a:rPr lang="en-US" dirty="0" err="1"/>
              <a:t>seguinte</a:t>
            </a:r>
            <a:r>
              <a:rPr lang="en-US" dirty="0"/>
              <a:t>:</a:t>
            </a:r>
          </a:p>
          <a:p>
            <a:pPr lvl="1" indent="-273050">
              <a:spcBef>
                <a:spcPts val="600"/>
              </a:spcBef>
              <a:buClr>
                <a:schemeClr val="accent2"/>
              </a:buClr>
            </a:pPr>
            <a:r>
              <a:rPr lang="en-US" dirty="0"/>
              <a:t>A </a:t>
            </a:r>
            <a:r>
              <a:rPr lang="en-US" dirty="0" err="1"/>
              <a:t>partir</a:t>
            </a:r>
            <a:r>
              <a:rPr lang="en-US" dirty="0"/>
              <a:t> da </a:t>
            </a:r>
            <a:r>
              <a:rPr lang="en-US" dirty="0" err="1"/>
              <a:t>junção</a:t>
            </a:r>
            <a:r>
              <a:rPr lang="en-US" dirty="0"/>
              <a:t> das “</a:t>
            </a:r>
            <a:r>
              <a:rPr lang="en-US" dirty="0" err="1"/>
              <a:t>partes</a:t>
            </a:r>
            <a:r>
              <a:rPr lang="en-US" dirty="0"/>
              <a:t>” </a:t>
            </a:r>
            <a:r>
              <a:rPr lang="en-US" dirty="0" err="1"/>
              <a:t>tem</a:t>
            </a:r>
            <a:r>
              <a:rPr lang="en-US" dirty="0"/>
              <a:t>-se o “</a:t>
            </a:r>
            <a:r>
              <a:rPr lang="en-US" dirty="0" err="1"/>
              <a:t>todo</a:t>
            </a:r>
            <a:r>
              <a:rPr lang="en-US" dirty="0"/>
              <a:t>”.</a:t>
            </a:r>
          </a:p>
          <a:p>
            <a:pPr lvl="1" indent="-273050">
              <a:spcBef>
                <a:spcPts val="600"/>
              </a:spcBef>
              <a:buClr>
                <a:schemeClr val="accent2"/>
              </a:buClr>
            </a:pPr>
            <a:r>
              <a:rPr lang="en-US" dirty="0"/>
              <a:t>Uma </a:t>
            </a:r>
            <a:r>
              <a:rPr lang="en-US" dirty="0" err="1"/>
              <a:t>pergunta</a:t>
            </a:r>
            <a:r>
              <a:rPr lang="en-US" dirty="0"/>
              <a:t> que </a:t>
            </a:r>
            <a:r>
              <a:rPr lang="en-US" dirty="0" err="1"/>
              <a:t>ajuda</a:t>
            </a:r>
            <a:r>
              <a:rPr lang="en-US" dirty="0"/>
              <a:t> é </a:t>
            </a:r>
            <a:r>
              <a:rPr lang="en-US" dirty="0" err="1"/>
              <a:t>assim</a:t>
            </a:r>
            <a:r>
              <a:rPr lang="en-US" dirty="0"/>
              <a:t>: “Se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juntar</a:t>
            </a:r>
            <a:r>
              <a:rPr lang="en-US" dirty="0"/>
              <a:t> </a:t>
            </a:r>
            <a:r>
              <a:rPr lang="en-US" dirty="0" err="1"/>
              <a:t>essas</a:t>
            </a:r>
            <a:r>
              <a:rPr lang="en-US" dirty="0"/>
              <a:t> classes o que é que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tenho</a:t>
            </a:r>
            <a:r>
              <a:rPr lang="en-US" dirty="0"/>
              <a:t> ? “</a:t>
            </a:r>
          </a:p>
          <a:p>
            <a:pPr lvl="1" indent="-273050">
              <a:spcBef>
                <a:spcPts val="600"/>
              </a:spcBef>
              <a:buClr>
                <a:schemeClr val="accent2"/>
              </a:buClr>
            </a:pPr>
            <a:r>
              <a:rPr lang="en-US" dirty="0" err="1"/>
              <a:t>dúvida</a:t>
            </a:r>
            <a:r>
              <a:rPr lang="en-US" dirty="0"/>
              <a:t> </a:t>
            </a:r>
            <a:r>
              <a:rPr lang="en-US" dirty="0" err="1"/>
              <a:t>fica</a:t>
            </a:r>
            <a:r>
              <a:rPr lang="en-US" dirty="0"/>
              <a:t> </a:t>
            </a:r>
            <a:r>
              <a:rPr lang="en-US" dirty="0" err="1"/>
              <a:t>quanto</a:t>
            </a:r>
            <a:r>
              <a:rPr lang="en-US" dirty="0"/>
              <a:t> à </a:t>
            </a:r>
            <a:r>
              <a:rPr lang="en-US" dirty="0" err="1"/>
              <a:t>parte</a:t>
            </a:r>
            <a:r>
              <a:rPr lang="en-US" dirty="0"/>
              <a:t>. 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ahoma"/>
              <a:buNone/>
            </a:pPr>
            <a:fld id="{00000000-1234-1234-1234-123412341234}" type="slidenum">
              <a:rPr lang="en-US" sz="16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 lang="en-US" sz="1600" b="0" i="0" u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219075" y="146050"/>
            <a:ext cx="8474100" cy="123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ct val="25000"/>
              <a:buFont typeface="Constantia"/>
              <a:buNone/>
            </a:pPr>
            <a:r>
              <a:rPr lang="en-US"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rPr>
              <a:t>Agregação e Composição</a:t>
            </a:r>
          </a:p>
        </p:txBody>
      </p:sp>
    </p:spTree>
    <p:extLst>
      <p:ext uri="{BB962C8B-B14F-4D97-AF65-F5344CB8AC3E}">
        <p14:creationId xmlns:p14="http://schemas.microsoft.com/office/powerpoint/2010/main" val="1353379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273050"/>
            <a:r>
              <a:rPr lang="en-US" dirty="0"/>
              <a:t>A </a:t>
            </a:r>
            <a:r>
              <a:rPr lang="en-US" dirty="0" err="1"/>
              <a:t>diferença</a:t>
            </a:r>
            <a:r>
              <a:rPr lang="en-US" dirty="0"/>
              <a:t> entre </a:t>
            </a:r>
            <a:r>
              <a:rPr lang="en-US" dirty="0" err="1"/>
              <a:t>Agregação</a:t>
            </a:r>
            <a:r>
              <a:rPr lang="en-US" dirty="0"/>
              <a:t> e </a:t>
            </a:r>
            <a:r>
              <a:rPr lang="en-US" dirty="0" err="1"/>
              <a:t>Composição</a:t>
            </a:r>
            <a:r>
              <a:rPr lang="en-US" dirty="0"/>
              <a:t> é um </a:t>
            </a:r>
            <a:r>
              <a:rPr lang="en-US" dirty="0" err="1"/>
              <a:t>pouco</a:t>
            </a:r>
            <a:r>
              <a:rPr lang="en-US" dirty="0"/>
              <a:t> </a:t>
            </a:r>
            <a:r>
              <a:rPr lang="en-US" dirty="0" err="1"/>
              <a:t>sutil</a:t>
            </a:r>
            <a:r>
              <a:rPr lang="en-US" dirty="0"/>
              <a:t> </a:t>
            </a:r>
          </a:p>
          <a:p>
            <a:pPr lvl="1" indent="-273050"/>
            <a:r>
              <a:rPr lang="en-US" dirty="0"/>
              <a:t>A </a:t>
            </a:r>
            <a:r>
              <a:rPr lang="en-US" b="1" dirty="0" err="1"/>
              <a:t>composição</a:t>
            </a:r>
            <a:r>
              <a:rPr lang="en-US" dirty="0"/>
              <a:t> é um </a:t>
            </a:r>
            <a:r>
              <a:rPr lang="en-US" dirty="0" err="1"/>
              <a:t>tipo</a:t>
            </a:r>
            <a:r>
              <a:rPr lang="en-US" dirty="0"/>
              <a:t> especial de </a:t>
            </a:r>
            <a:r>
              <a:rPr lang="en-US" dirty="0" err="1"/>
              <a:t>agregação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que o tempo de </a:t>
            </a:r>
            <a:r>
              <a:rPr lang="en-US" dirty="0" err="1"/>
              <a:t>vida</a:t>
            </a:r>
            <a:r>
              <a:rPr lang="en-US" dirty="0"/>
              <a:t> das </a:t>
            </a:r>
            <a:r>
              <a:rPr lang="en-US" dirty="0" err="1"/>
              <a:t>partes</a:t>
            </a:r>
            <a:r>
              <a:rPr lang="en-US" dirty="0"/>
              <a:t> é </a:t>
            </a:r>
            <a:r>
              <a:rPr lang="en-US" dirty="0" err="1"/>
              <a:t>dependente</a:t>
            </a:r>
            <a:r>
              <a:rPr lang="en-US" dirty="0"/>
              <a:t> do </a:t>
            </a:r>
            <a:r>
              <a:rPr lang="en-US" dirty="0" err="1"/>
              <a:t>todo</a:t>
            </a:r>
            <a:endParaRPr lang="en-US" dirty="0"/>
          </a:p>
          <a:p>
            <a:pPr lvl="1" indent="-273050">
              <a:spcBef>
                <a:spcPts val="600"/>
              </a:spcBef>
              <a:buClr>
                <a:schemeClr val="accent2"/>
              </a:buClr>
            </a:pPr>
            <a:r>
              <a:rPr lang="en-US" dirty="0"/>
              <a:t>Na “</a:t>
            </a:r>
            <a:r>
              <a:rPr lang="en-US" dirty="0" err="1"/>
              <a:t>composição</a:t>
            </a:r>
            <a:r>
              <a:rPr lang="en-US" dirty="0"/>
              <a:t>”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sentido</a:t>
            </a:r>
            <a:r>
              <a:rPr lang="en-US" dirty="0"/>
              <a:t> </a:t>
            </a:r>
            <a:r>
              <a:rPr lang="en-US" dirty="0" err="1"/>
              <a:t>existir</a:t>
            </a:r>
            <a:r>
              <a:rPr lang="en-US" dirty="0"/>
              <a:t> </a:t>
            </a:r>
            <a:r>
              <a:rPr lang="en-US" dirty="0" err="1"/>
              <a:t>só</a:t>
            </a:r>
            <a:r>
              <a:rPr lang="en-US" dirty="0"/>
              <a:t> o </a:t>
            </a:r>
            <a:r>
              <a:rPr lang="en-US" dirty="0" err="1"/>
              <a:t>objetivo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que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o </a:t>
            </a:r>
            <a:r>
              <a:rPr lang="en-US" dirty="0" err="1"/>
              <a:t>objeto</a:t>
            </a:r>
            <a:r>
              <a:rPr lang="en-US" dirty="0"/>
              <a:t> “</a:t>
            </a:r>
            <a:r>
              <a:rPr lang="en-US" dirty="0" err="1"/>
              <a:t>todo</a:t>
            </a:r>
            <a:r>
              <a:rPr lang="en-US" dirty="0"/>
              <a:t>”. 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Agregação</a:t>
            </a:r>
            <a:r>
              <a:rPr lang="en-US" dirty="0"/>
              <a:t> normal </a:t>
            </a:r>
            <a:r>
              <a:rPr lang="en-US" dirty="0" err="1"/>
              <a:t>isso</a:t>
            </a:r>
            <a:r>
              <a:rPr lang="en-US" dirty="0"/>
              <a:t> é </a:t>
            </a:r>
            <a:r>
              <a:rPr lang="en-US" dirty="0" err="1"/>
              <a:t>permitido</a:t>
            </a:r>
            <a:r>
              <a:rPr lang="en-US" dirty="0"/>
              <a:t>.</a:t>
            </a:r>
          </a:p>
          <a:p>
            <a:pPr lvl="0" indent="-273050"/>
            <a:endParaRPr lang="en-US" dirty="0"/>
          </a:p>
        </p:txBody>
      </p:sp>
      <p:sp>
        <p:nvSpPr>
          <p:cNvPr id="190" name="Shape 190"/>
          <p:cNvSpPr txBox="1"/>
          <p:nvPr/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ahoma"/>
              <a:buNone/>
            </a:pPr>
            <a:fld id="{00000000-1234-1234-1234-123412341234}" type="slidenum">
              <a:rPr lang="en-US" sz="16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 lang="en-US" sz="1600" b="0" i="0" u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219075" y="146050"/>
            <a:ext cx="8474100" cy="123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ct val="25000"/>
              <a:buFont typeface="Constantia"/>
              <a:buNone/>
            </a:pPr>
            <a:r>
              <a:rPr lang="en-US"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rPr>
              <a:t>Agregação e Composição</a:t>
            </a:r>
          </a:p>
        </p:txBody>
      </p:sp>
    </p:spTree>
    <p:extLst>
      <p:ext uri="{BB962C8B-B14F-4D97-AF65-F5344CB8AC3E}">
        <p14:creationId xmlns:p14="http://schemas.microsoft.com/office/powerpoint/2010/main" val="2350219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9629B-014F-45D1-BF91-CF72303D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dirty="0"/>
              <a:t>Exemplos Agregação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16122D5-802D-485A-A29A-A7E45CB1EE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ahoma"/>
              <a:buNone/>
            </a:pPr>
            <a:fld id="{00000000-1234-1234-1234-123412341234}" type="slidenum">
              <a:rPr lang="en-US" sz="1600" b="0" i="0" u="none" smtClean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 lang="en-US" sz="1600" b="0" i="0" u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0EA1A6A2-2452-4219-AB2F-EDD59037A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1323975"/>
            <a:ext cx="5534025" cy="4210050"/>
          </a:xfrm>
          <a:prstGeom prst="rect">
            <a:avLst/>
          </a:prstGeom>
        </p:spPr>
      </p:pic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50112381-C0A1-49F0-882E-EC868CDA1DB5}"/>
              </a:ext>
            </a:extLst>
          </p:cNvPr>
          <p:cNvSpPr/>
          <p:nvPr/>
        </p:nvSpPr>
        <p:spPr>
          <a:xfrm>
            <a:off x="5557520" y="365760"/>
            <a:ext cx="3251200" cy="2407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Se eu juntar esses conceitos resulta em que ?</a:t>
            </a:r>
          </a:p>
        </p:txBody>
      </p:sp>
    </p:spTree>
    <p:extLst>
      <p:ext uri="{BB962C8B-B14F-4D97-AF65-F5344CB8AC3E}">
        <p14:creationId xmlns:p14="http://schemas.microsoft.com/office/powerpoint/2010/main" val="949544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9629B-014F-45D1-BF91-CF72303D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dirty="0"/>
              <a:t>Exemplos Agregação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16122D5-802D-485A-A29A-A7E45CB1EE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ahoma"/>
              <a:buNone/>
            </a:pPr>
            <a:fld id="{00000000-1234-1234-1234-123412341234}" type="slidenum">
              <a:rPr lang="en-US" sz="1600" b="0" i="0" u="none" smtClean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 lang="en-US" sz="1600" b="0" i="0" u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7ADB61C-7017-4C04-8288-FE39B9FF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1323975"/>
            <a:ext cx="5534025" cy="4210050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74820A5-A4C7-4B95-89C2-37E70F26E3DE}"/>
              </a:ext>
            </a:extLst>
          </p:cNvPr>
          <p:cNvSpPr/>
          <p:nvPr/>
        </p:nvSpPr>
        <p:spPr>
          <a:xfrm>
            <a:off x="558800" y="5232400"/>
            <a:ext cx="7254240" cy="1310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Um computador não existe sem essas partes.... (invariante)</a:t>
            </a:r>
          </a:p>
          <a:p>
            <a:pPr algn="ctr"/>
            <a:r>
              <a:rPr lang="pt-BR" dirty="0"/>
              <a:t>Mas essas partes existem isoladamente.... Não necessariamente precisam fazer parte de um computador (0..1)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590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9629B-014F-45D1-BF91-CF72303D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dirty="0"/>
              <a:t>Exemplos Agregação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16122D5-802D-485A-A29A-A7E45CB1EE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ahoma"/>
              <a:buNone/>
            </a:pPr>
            <a:fld id="{00000000-1234-1234-1234-123412341234}" type="slidenum">
              <a:rPr lang="en-US" sz="1600" b="0" i="0" u="none" smtClean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 lang="en-US" sz="1600" b="0" i="0" u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F143970-139B-4708-978E-3CD6F1014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1519237"/>
            <a:ext cx="64865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24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9629B-014F-45D1-BF91-CF72303D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dirty="0"/>
              <a:t>Exemplos Agregação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16122D5-802D-485A-A29A-A7E45CB1EE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ahoma"/>
              <a:buNone/>
            </a:pPr>
            <a:fld id="{00000000-1234-1234-1234-123412341234}" type="slidenum">
              <a:rPr lang="en-US" sz="1600" b="0" i="0" u="none" smtClean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 lang="en-US" sz="1600" b="0" i="0" u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5A74F0A-967A-40FC-81BF-6E416236912F}"/>
              </a:ext>
            </a:extLst>
          </p:cNvPr>
          <p:cNvSpPr/>
          <p:nvPr/>
        </p:nvSpPr>
        <p:spPr>
          <a:xfrm>
            <a:off x="558800" y="5610224"/>
            <a:ext cx="5222240" cy="932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Sistema digestivo não existe sem essas partes, mas essas partes existem sem o sistema digestivo. (0..1)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94940AB-2921-4066-94EC-F44B67F1D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1519237"/>
            <a:ext cx="64865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6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5486B-3504-4575-996F-3E743044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Composição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EFE3051-25EF-40B2-90E2-93A8B4DE28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ahoma"/>
              <a:buNone/>
            </a:pPr>
            <a:fld id="{00000000-1234-1234-1234-123412341234}" type="slidenum">
              <a:rPr lang="en-US" sz="1600" b="0" i="0" u="none" smtClean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 lang="en-US" sz="1600" b="0" i="0" u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1366E22-C77D-4621-90C6-50285C403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643062"/>
            <a:ext cx="4800600" cy="3571875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ED50B19-73CD-4BEC-B2B6-43AB38917314}"/>
              </a:ext>
            </a:extLst>
          </p:cNvPr>
          <p:cNvSpPr/>
          <p:nvPr/>
        </p:nvSpPr>
        <p:spPr>
          <a:xfrm>
            <a:off x="5557520" y="365760"/>
            <a:ext cx="3251200" cy="2407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Se eu juntar esses conceitos resulta em que ?</a:t>
            </a:r>
          </a:p>
        </p:txBody>
      </p:sp>
    </p:spTree>
    <p:extLst>
      <p:ext uri="{BB962C8B-B14F-4D97-AF65-F5344CB8AC3E}">
        <p14:creationId xmlns:p14="http://schemas.microsoft.com/office/powerpoint/2010/main" val="3605112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Definição:</a:t>
            </a:r>
          </a:p>
          <a:p>
            <a:pPr marL="639762" marR="0" lvl="1" indent="-28416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Uma maneira de trazer para dentro de um programa, o que realmente ocorre no mundo real;</a:t>
            </a:r>
          </a:p>
          <a:p>
            <a:pPr marL="639762" marR="0" lvl="1" indent="-28416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O componente principal de decomposição é o “objeto” ou “classe”. Que combina “estrutura” e “comportamento” em uma única entidade.</a:t>
            </a:r>
          </a:p>
          <a:p>
            <a:pPr marL="273050" marR="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Orientação a Objetos é uma forma de programação, assim como a procedimental, orientada à eventos, etc.</a:t>
            </a:r>
          </a:p>
          <a:p>
            <a:pPr marL="273050" marR="0" lvl="0" indent="-27305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None/>
            </a:pPr>
            <a:endParaRPr sz="2600" b="0" i="0" u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8410575" y="6181725"/>
            <a:ext cx="609599" cy="457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ahoma"/>
              <a:buNone/>
            </a:pPr>
            <a:fld id="{00000000-1234-1234-1234-123412341234}" type="slidenum">
              <a:rPr lang="en-US" sz="16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lang="en-US" sz="1600" b="0" i="0" u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219075" y="146050"/>
            <a:ext cx="8474075" cy="1231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ct val="25000"/>
              <a:buFont typeface="Constantia"/>
              <a:buNone/>
            </a:pPr>
            <a:r>
              <a:rPr lang="en-US"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rPr>
              <a:t>Orientação a Objetos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5486B-3504-4575-996F-3E743044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Composição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EFE3051-25EF-40B2-90E2-93A8B4DE28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ahoma"/>
              <a:buNone/>
            </a:pPr>
            <a:fld id="{00000000-1234-1234-1234-123412341234}" type="slidenum">
              <a:rPr lang="en-US" sz="1600" b="0" i="0" u="none" smtClean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20</a:t>
            </a:fld>
            <a:endParaRPr lang="en-US" sz="1600" b="0" i="0" u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3129FB0-7B55-4A96-ABC4-938F2AFAB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643062"/>
            <a:ext cx="4800600" cy="3571875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0E98E1A-9E18-428A-952E-CD49BCED3485}"/>
              </a:ext>
            </a:extLst>
          </p:cNvPr>
          <p:cNvSpPr/>
          <p:nvPr/>
        </p:nvSpPr>
        <p:spPr>
          <a:xfrm>
            <a:off x="558800" y="5610224"/>
            <a:ext cx="7945120" cy="932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Note-se que essas partes não existem sem o todo.... Não faz (muito) sentido. </a:t>
            </a:r>
          </a:p>
          <a:p>
            <a:pPr algn="ctr"/>
            <a:r>
              <a:rPr lang="pt-BR" dirty="0"/>
              <a:t>Notem também as multiplicidades</a:t>
            </a:r>
          </a:p>
        </p:txBody>
      </p:sp>
    </p:spTree>
    <p:extLst>
      <p:ext uri="{BB962C8B-B14F-4D97-AF65-F5344CB8AC3E}">
        <p14:creationId xmlns:p14="http://schemas.microsoft.com/office/powerpoint/2010/main" val="122544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5486B-3504-4575-996F-3E743044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Composição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EFE3051-25EF-40B2-90E2-93A8B4DE28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ahoma"/>
              <a:buNone/>
            </a:pPr>
            <a:fld id="{00000000-1234-1234-1234-123412341234}" type="slidenum">
              <a:rPr lang="en-US" sz="1600" b="0" i="0" u="none" smtClean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21</a:t>
            </a:fld>
            <a:endParaRPr lang="en-US" sz="1600" b="0" i="0" u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2BE7409-D290-44B1-9210-31145A47F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1362075"/>
            <a:ext cx="60102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21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5486B-3504-4575-996F-3E743044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Composição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EFE3051-25EF-40B2-90E2-93A8B4DE28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ahoma"/>
              <a:buNone/>
            </a:pPr>
            <a:fld id="{00000000-1234-1234-1234-123412341234}" type="slidenum">
              <a:rPr lang="en-US" sz="1600" b="0" i="0" u="none" smtClean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22</a:t>
            </a:fld>
            <a:endParaRPr lang="en-US" sz="1600" b="0" i="0" u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2096C0C-24F3-493E-B23C-347AA1987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1362075"/>
            <a:ext cx="60102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488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97E61-4B33-4162-AEA8-001351F3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Resumindo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72E5C26-8D77-4EF6-BFBE-9D76C2EED3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ahoma"/>
              <a:buNone/>
            </a:pPr>
            <a:fld id="{00000000-1234-1234-1234-123412341234}" type="slidenum">
              <a:rPr lang="en-US" sz="1600" b="0" i="0" u="none" smtClean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23</a:t>
            </a:fld>
            <a:endParaRPr lang="en-US" sz="1600" b="0" i="0" u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4BA8331-2608-4096-B567-D6625BAA7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428875"/>
            <a:ext cx="5562600" cy="10001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C310BE2-6A8A-4DC6-A3C3-E0D77392C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4747577"/>
            <a:ext cx="5562600" cy="1000125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A58801C-1938-43CA-8CEF-C0ABF10A752B}"/>
              </a:ext>
            </a:extLst>
          </p:cNvPr>
          <p:cNvSpPr/>
          <p:nvPr/>
        </p:nvSpPr>
        <p:spPr>
          <a:xfrm>
            <a:off x="579120" y="1573687"/>
            <a:ext cx="220472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Agregação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FF9B5F1-58DB-4A16-86C2-8F66C530A15D}"/>
              </a:ext>
            </a:extLst>
          </p:cNvPr>
          <p:cNvSpPr/>
          <p:nvPr/>
        </p:nvSpPr>
        <p:spPr>
          <a:xfrm>
            <a:off x="274320" y="3912714"/>
            <a:ext cx="220472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Composição</a:t>
            </a:r>
          </a:p>
        </p:txBody>
      </p:sp>
    </p:spTree>
    <p:extLst>
      <p:ext uri="{BB962C8B-B14F-4D97-AF65-F5344CB8AC3E}">
        <p14:creationId xmlns:p14="http://schemas.microsoft.com/office/powerpoint/2010/main" val="916113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377EEB0-81CE-43D5-A289-9A7D37ACEF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Forneça um novo exemplo de Agregação e um novo exemplo de Composição</a:t>
            </a:r>
          </a:p>
          <a:p>
            <a:r>
              <a:rPr lang="pt-BR" dirty="0"/>
              <a:t> Identifique os relacionamentos entre os conceitos a seguir. As opções são: agregação, composição ou associação simples.</a:t>
            </a:r>
          </a:p>
          <a:p>
            <a:pPr lvl="1"/>
            <a:r>
              <a:rPr lang="pt-BR" dirty="0"/>
              <a:t>1 – Pedido, </a:t>
            </a:r>
            <a:r>
              <a:rPr lang="pt-BR" dirty="0" err="1"/>
              <a:t>ItemPedido</a:t>
            </a:r>
            <a:r>
              <a:rPr lang="pt-BR" dirty="0"/>
              <a:t>, Cliente e </a:t>
            </a:r>
            <a:r>
              <a:rPr lang="pt-BR" dirty="0" err="1"/>
              <a:t>Endereco</a:t>
            </a:r>
            <a:endParaRPr lang="pt-BR" dirty="0"/>
          </a:p>
          <a:p>
            <a:pPr lvl="1"/>
            <a:r>
              <a:rPr lang="pt-BR" dirty="0"/>
              <a:t>2 – </a:t>
            </a:r>
            <a:r>
              <a:rPr lang="pt-BR" dirty="0" err="1"/>
              <a:t>RevisaCientifica</a:t>
            </a:r>
            <a:r>
              <a:rPr lang="pt-BR" dirty="0"/>
              <a:t> e Edição</a:t>
            </a:r>
          </a:p>
          <a:p>
            <a:pPr lvl="1"/>
            <a:r>
              <a:rPr lang="pt-BR" dirty="0"/>
              <a:t>3 – Matriz, Filial1, Filial2 e Filial3</a:t>
            </a:r>
          </a:p>
          <a:p>
            <a:pPr lvl="1"/>
            <a:r>
              <a:rPr lang="pt-BR" dirty="0"/>
              <a:t>4 – Atleta1, Atleta2, Atleta3 e Time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9540F65-2474-4C43-89DF-D2F2A3969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8579B53-8C05-4499-A2EA-7DAF8F737B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ahoma"/>
              <a:buNone/>
            </a:pPr>
            <a:fld id="{00000000-1234-1234-1234-123412341234}" type="slidenum">
              <a:rPr lang="en-US" sz="1600" b="0" i="0" u="none" smtClean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24</a:t>
            </a:fld>
            <a:endParaRPr lang="en-US" sz="1600" b="0" i="0" u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158416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182687" y="1828800"/>
            <a:ext cx="7773987" cy="4268787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</a:pPr>
            <a:r>
              <a:rPr lang="en-US" sz="2000" b="0" i="0" u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Utilizando UML e Padrões – Craig Larman, Bookman Editora, 2003 (tradução)</a:t>
            </a:r>
          </a:p>
          <a:p>
            <a:pPr marL="341312" marR="0" lvl="0" indent="-3413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</a:pPr>
            <a:r>
              <a:rPr lang="en-US" sz="2000" b="0" i="0" u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Guia de Consulta Rápida UML – Douglas Marcos da Silva, Novatec Editora, 2001</a:t>
            </a:r>
          </a:p>
          <a:p>
            <a:pPr marL="341312" marR="0" lvl="0" indent="-3413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</a:pPr>
            <a:r>
              <a:rPr lang="en-US" sz="2000" b="0" i="0" u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UML – Booch, Rumbaugh, Jacobson, Editora Campus, 1999.</a:t>
            </a:r>
          </a:p>
          <a:p>
            <a:pPr marL="341312" marR="0" lvl="0" indent="-3413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</a:pPr>
            <a:r>
              <a:rPr lang="en-US" sz="2000" b="0" i="0" u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Desenvolvendo Software Com UML 2.0 – Ernani Medeiros, Pearson, 2004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8410575" y="6181725"/>
            <a:ext cx="609599" cy="457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ahoma"/>
              <a:buNone/>
            </a:pPr>
            <a:fld id="{00000000-1234-1234-1234-123412341234}" type="slidenum">
              <a:rPr lang="en-US" sz="16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25</a:t>
            </a:fld>
            <a:endParaRPr lang="en-US" sz="1600" b="0" i="0" u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914400" y="530225"/>
            <a:ext cx="8034336" cy="9271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ct val="25000"/>
              <a:buFont typeface="Constantia"/>
              <a:buNone/>
            </a:pPr>
            <a:r>
              <a:rPr lang="en-US"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rPr>
              <a:t>Referências Bibliográficas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73050" marR="0" lvl="0" indent="-3365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357"/>
              <a:buFont typeface="Noto Sans Symbols"/>
              <a:buChar char="●"/>
            </a:pPr>
            <a:r>
              <a:rPr lang="en-US" sz="2800" b="0" i="0" u="none" dirty="0" err="1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Principais</a:t>
            </a:r>
            <a:r>
              <a:rPr lang="en-US" sz="2800" b="0" i="0" u="none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US" sz="2800" b="0" i="0" u="none" dirty="0" err="1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Conceitos</a:t>
            </a:r>
            <a:r>
              <a:rPr lang="en-US" sz="2800" b="0" i="0" u="none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 da OO</a:t>
            </a:r>
          </a:p>
          <a:p>
            <a:pPr marL="639762" marR="0" lvl="1" indent="-34766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ct val="90172"/>
              <a:buFont typeface="Noto Sans Symbols"/>
              <a:buChar char="●"/>
            </a:pPr>
            <a:r>
              <a:rPr lang="en-US" sz="2900" b="0" i="0" u="none" strike="noStrike" cap="none" dirty="0" err="1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Abstração</a:t>
            </a:r>
            <a:endParaRPr lang="en-US" sz="2900" b="0" i="0" u="none" strike="noStrike" cap="none" dirty="0">
              <a:solidFill>
                <a:schemeClr val="lt2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39762" marR="0" lvl="1" indent="-36576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ct val="100000"/>
              <a:buFont typeface="Noto Sans Symbols"/>
              <a:buChar char="●"/>
            </a:pPr>
            <a:r>
              <a:rPr lang="en-US" sz="2900" dirty="0"/>
              <a:t>Classes/</a:t>
            </a:r>
            <a:r>
              <a:rPr lang="en-US" sz="2900" dirty="0" err="1"/>
              <a:t>Objetos</a:t>
            </a:r>
            <a:endParaRPr lang="en-US" sz="2900" dirty="0"/>
          </a:p>
          <a:p>
            <a:pPr marL="639762" marR="0" lvl="1" indent="-36576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ct val="100000"/>
              <a:buFont typeface="Noto Sans Symbols"/>
              <a:buChar char="●"/>
            </a:pPr>
            <a:r>
              <a:rPr lang="en-US" sz="2900" dirty="0" err="1"/>
              <a:t>Comunicação</a:t>
            </a:r>
            <a:r>
              <a:rPr lang="en-US" sz="2900" dirty="0"/>
              <a:t> por </a:t>
            </a:r>
            <a:r>
              <a:rPr lang="en-US" sz="2900" dirty="0" err="1"/>
              <a:t>Mensagens</a:t>
            </a:r>
            <a:endParaRPr lang="en-US" sz="2900" dirty="0"/>
          </a:p>
          <a:p>
            <a:pPr marL="639762" marR="0" lvl="1" indent="-36576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ct val="100000"/>
              <a:buFont typeface="Noto Sans Symbols"/>
              <a:buChar char="●"/>
            </a:pPr>
            <a:r>
              <a:rPr lang="en-US" sz="2900" dirty="0" err="1"/>
              <a:t>Herança</a:t>
            </a:r>
            <a:endParaRPr lang="en-US" sz="2900" dirty="0"/>
          </a:p>
          <a:p>
            <a:pPr marL="639762" marR="0" lvl="1" indent="-36576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ct val="100000"/>
              <a:buFont typeface="Noto Sans Symbols"/>
              <a:buChar char="●"/>
            </a:pPr>
            <a:r>
              <a:rPr lang="en-US" sz="2900" dirty="0" err="1"/>
              <a:t>Composição</a:t>
            </a:r>
            <a:endParaRPr lang="en-US" sz="2900" dirty="0"/>
          </a:p>
          <a:p>
            <a:pPr marL="639762" marR="0" lvl="1" indent="-36576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ct val="100000"/>
              <a:buFont typeface="Noto Sans Symbols"/>
              <a:buChar char="●"/>
            </a:pPr>
            <a:r>
              <a:rPr lang="en-US" sz="2900" dirty="0" err="1"/>
              <a:t>Polimorfismo</a:t>
            </a:r>
            <a:endParaRPr lang="en-US" sz="2900" dirty="0"/>
          </a:p>
          <a:p>
            <a:pPr marL="639762" marR="0" lvl="1" indent="-365759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ct val="100000"/>
              <a:buFont typeface="Noto Sans Symbols"/>
              <a:buChar char="●"/>
            </a:pPr>
            <a:r>
              <a:rPr lang="en-US" sz="2900" dirty="0" err="1"/>
              <a:t>Encapsulamento</a:t>
            </a:r>
            <a:endParaRPr lang="en-US" sz="2900" dirty="0"/>
          </a:p>
          <a:p>
            <a:pPr marL="639762" marR="0" lvl="1" indent="-28416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ct val="55689"/>
              <a:buFont typeface="Noto Sans Symbols"/>
              <a:buNone/>
            </a:pPr>
            <a:endParaRPr sz="2900" b="0" i="0" u="none" strike="noStrike" cap="none" dirty="0">
              <a:solidFill>
                <a:schemeClr val="lt2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39762" marR="0" lvl="1" indent="-28416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ct val="55689"/>
              <a:buFont typeface="Noto Sans Symbols"/>
              <a:buNone/>
            </a:pPr>
            <a:endParaRPr sz="2900" b="0" i="0" u="none" strike="noStrike" cap="none" dirty="0">
              <a:solidFill>
                <a:schemeClr val="lt2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3050" marR="0" lvl="0" indent="-27305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689"/>
              <a:buFont typeface="Noto Sans Symbols"/>
              <a:buNone/>
            </a:pPr>
            <a:endParaRPr sz="2900" b="0" i="0" u="none" strike="noStrike" cap="none" dirty="0">
              <a:solidFill>
                <a:schemeClr val="lt2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8410575" y="6181725"/>
            <a:ext cx="609599" cy="457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ahoma"/>
              <a:buNone/>
            </a:pPr>
            <a:fld id="{00000000-1234-1234-1234-123412341234}" type="slidenum">
              <a:rPr lang="en-US" sz="16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 lang="en-US" sz="1600" b="0" i="0" u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19075" y="146050"/>
            <a:ext cx="8474075" cy="1231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ct val="25000"/>
              <a:buFont typeface="Constantia"/>
              <a:buNone/>
            </a:pPr>
            <a:r>
              <a:rPr lang="en-US" sz="420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rPr>
              <a:t>Orientação a Objetos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</a:pPr>
            <a:r>
              <a:rPr lang="en-US" sz="2600" b="0" i="0" u="none" dirty="0" err="1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Capacidade</a:t>
            </a:r>
            <a:r>
              <a:rPr lang="en-US" sz="2600" b="0" i="0" u="none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 de se </a:t>
            </a:r>
            <a:r>
              <a:rPr lang="en-US" sz="2600" b="0" i="0" u="none" dirty="0" err="1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concentrar</a:t>
            </a:r>
            <a:r>
              <a:rPr lang="en-US" sz="2600" b="0" i="0" u="none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US" sz="2600" b="0" i="0" u="none" dirty="0" err="1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em</a:t>
            </a:r>
            <a:r>
              <a:rPr lang="en-US" sz="2600" b="0" i="0" u="none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US" sz="2600" b="0" i="0" u="none" dirty="0" err="1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detalhes</a:t>
            </a:r>
            <a:r>
              <a:rPr lang="en-US" sz="2600" b="0" i="0" u="none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 de um </a:t>
            </a:r>
            <a:r>
              <a:rPr lang="en-US" sz="2600" b="0" i="0" u="none" dirty="0" err="1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problema</a:t>
            </a:r>
            <a:r>
              <a:rPr lang="en-US" sz="2600" b="0" i="0" u="none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, </a:t>
            </a:r>
            <a:r>
              <a:rPr lang="en-US" sz="2600" b="0" i="0" u="none" dirty="0" err="1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ignorando</a:t>
            </a:r>
            <a:r>
              <a:rPr lang="en-US" sz="2600" b="0" i="0" u="none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 outros </a:t>
            </a:r>
            <a:r>
              <a:rPr lang="en-US" sz="2600" b="0" i="0" u="none" dirty="0" err="1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não</a:t>
            </a:r>
            <a:r>
              <a:rPr lang="en-US" sz="2600" b="0" i="0" u="none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US" sz="2600" b="0" i="0" u="none" dirty="0" err="1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relevantes</a:t>
            </a:r>
            <a:r>
              <a:rPr lang="en-US" sz="2600" b="0" i="0" u="none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 para o </a:t>
            </a:r>
            <a:r>
              <a:rPr lang="en-US" sz="2600" b="0" i="0" u="none" dirty="0" err="1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entendimento</a:t>
            </a:r>
            <a:r>
              <a:rPr lang="en-US" sz="2600" b="0" i="0" u="none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/</a:t>
            </a:r>
            <a:r>
              <a:rPr lang="en-US" sz="2600" b="0" i="0" u="none" dirty="0" err="1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resolução</a:t>
            </a:r>
            <a:r>
              <a:rPr lang="en-US" sz="2600" b="0" i="0" u="none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US" sz="2600" b="0" i="0" u="none" dirty="0" err="1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desse</a:t>
            </a:r>
            <a:r>
              <a:rPr lang="en-US" sz="2600" b="0" i="0" u="none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;</a:t>
            </a:r>
          </a:p>
          <a:p>
            <a:pPr marL="273050" marR="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</a:pPr>
            <a:r>
              <a:rPr lang="en-US" sz="2600" b="0" i="0" u="none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Uma “boa” </a:t>
            </a:r>
            <a:r>
              <a:rPr lang="en-US" sz="2600" b="0" i="0" u="none" dirty="0" err="1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abstração</a:t>
            </a:r>
            <a:r>
              <a:rPr lang="en-US" sz="2600" b="0" i="0" u="none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US" sz="2600" b="0" i="0" u="none" dirty="0" err="1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revela</a:t>
            </a:r>
            <a:r>
              <a:rPr lang="en-US" sz="2600" b="0" i="0" u="none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US" sz="2600" b="0" i="0" u="none" dirty="0" err="1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apenas</a:t>
            </a:r>
            <a:r>
              <a:rPr lang="en-US" sz="2600" b="0" i="0" u="none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US" sz="2600" b="0" i="0" u="none" dirty="0" err="1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os</a:t>
            </a:r>
            <a:r>
              <a:rPr lang="en-US" sz="2600" b="0" i="0" u="none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US" sz="2600" b="0" i="0" u="none" dirty="0" err="1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detalhes</a:t>
            </a:r>
            <a:r>
              <a:rPr lang="en-US" sz="2600" b="0" i="0" u="none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US" sz="2600" b="0" i="0" u="none" dirty="0" err="1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importantes</a:t>
            </a:r>
            <a:r>
              <a:rPr lang="en-US" sz="2600" b="0" i="0" u="none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 de interesse para um </a:t>
            </a:r>
            <a:r>
              <a:rPr lang="en-US" sz="2600" b="0" i="0" u="none" dirty="0" err="1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determinado</a:t>
            </a:r>
            <a:r>
              <a:rPr lang="en-US" sz="2600" b="0" i="0" u="none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US" sz="2600" b="0" i="0" u="none" dirty="0" err="1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observador</a:t>
            </a:r>
            <a:r>
              <a:rPr lang="en-US" sz="2600" b="0" i="0" u="none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.</a:t>
            </a:r>
          </a:p>
          <a:p>
            <a:pPr marL="273050" marR="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</a:pPr>
            <a:r>
              <a:rPr lang="en-US" sz="2600" b="0" i="0" u="none" dirty="0" err="1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Conceito</a:t>
            </a:r>
            <a:r>
              <a:rPr lang="en-US" sz="2600" b="0" i="0" u="none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 Caixa </a:t>
            </a:r>
            <a:r>
              <a:rPr lang="en-US" sz="2600" b="0" i="0" u="none" dirty="0" err="1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Preta</a:t>
            </a:r>
            <a:endParaRPr lang="en-US" sz="2600" b="0" i="0" u="none" dirty="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410575" y="6181725"/>
            <a:ext cx="609599" cy="457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ahoma"/>
              <a:buNone/>
            </a:pPr>
            <a:fld id="{00000000-1234-1234-1234-123412341234}" type="slidenum">
              <a:rPr lang="en-US" sz="16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 lang="en-US" sz="1600" b="0" i="0" u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255587" y="146050"/>
            <a:ext cx="8437562" cy="1231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ct val="25000"/>
              <a:buFont typeface="Constantia"/>
              <a:buNone/>
            </a:pPr>
            <a:r>
              <a:rPr lang="en-US" sz="378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rPr>
              <a:t>Conceitos OO</a:t>
            </a:r>
            <a:br>
              <a:rPr lang="en-US" sz="378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lang="en-US" sz="297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rPr>
              <a:t>Abstração</a:t>
            </a:r>
          </a:p>
        </p:txBody>
      </p:sp>
      <p:pic>
        <p:nvPicPr>
          <p:cNvPr id="1026" name="Picture 2" descr="Resultado de imagem para conceito caixa preta">
            <a:extLst>
              <a:ext uri="{FF2B5EF4-FFF2-40B4-BE49-F238E27FC236}">
                <a16:creationId xmlns:a16="http://schemas.microsoft.com/office/drawing/2014/main" id="{BBA5EBF0-E3F0-4566-A6BD-0D491C6D3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76" y="4436109"/>
            <a:ext cx="7263447" cy="207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8410575" y="6181725"/>
            <a:ext cx="609599" cy="457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ahoma"/>
              <a:buNone/>
            </a:pPr>
            <a:fld id="{00000000-1234-1234-1234-123412341234}" type="slidenum">
              <a:rPr lang="en-US" sz="16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 lang="en-US" sz="1600" b="0" i="0" u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255587" y="146050"/>
            <a:ext cx="8437562" cy="1231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ct val="25000"/>
              <a:buFont typeface="Constantia"/>
              <a:buNone/>
            </a:pPr>
            <a:r>
              <a:rPr lang="en-US" sz="378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rPr>
              <a:t>Conceitos OO</a:t>
            </a:r>
            <a:br>
              <a:rPr lang="en-US" sz="378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lang="en-US" sz="297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rPr>
              <a:t>Abstração</a:t>
            </a: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2987" y="1557337"/>
            <a:ext cx="7272336" cy="458152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6659561" y="6281737"/>
            <a:ext cx="1849436" cy="30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From: Grady Booch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8410575" y="6181725"/>
            <a:ext cx="609599" cy="457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ahoma"/>
              <a:buNone/>
            </a:pPr>
            <a:fld id="{00000000-1234-1234-1234-123412341234}" type="slidenum">
              <a:rPr lang="en-US" sz="16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 lang="en-US" sz="1600" b="0" i="0" u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255587" y="146050"/>
            <a:ext cx="8437562" cy="1231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ct val="25000"/>
              <a:buFont typeface="Constantia"/>
              <a:buNone/>
            </a:pPr>
            <a:r>
              <a:rPr lang="en-US" sz="378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rPr>
              <a:t>Conceitos OO</a:t>
            </a:r>
            <a:br>
              <a:rPr lang="en-US" sz="378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lang="en-US" sz="297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rPr>
              <a:t>Abstração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6659561" y="6281737"/>
            <a:ext cx="1849436" cy="30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From: Grady Booch</a:t>
            </a: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6375" y="1412875"/>
            <a:ext cx="2016124" cy="173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4162" y="1341437"/>
            <a:ext cx="2092324" cy="27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80062" y="4179887"/>
            <a:ext cx="3240087" cy="2128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0825" y="3697287"/>
            <a:ext cx="5032374" cy="21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609600" y="4057650"/>
            <a:ext cx="514350" cy="36671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3o.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6300787" y="5734050"/>
            <a:ext cx="514350" cy="36671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</a:pPr>
            <a:r>
              <a:rPr lang="en-US" sz="2800" b="0" i="0" u="none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Como </a:t>
            </a:r>
            <a:r>
              <a:rPr lang="en-US" sz="2800" b="0" i="0" u="none" dirty="0" err="1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capturar</a:t>
            </a:r>
            <a:r>
              <a:rPr lang="en-US" sz="2800" b="0" i="0" u="none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 dentro de </a:t>
            </a:r>
            <a:r>
              <a:rPr lang="en-US" sz="2800" b="0" i="0" u="none" dirty="0" err="1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uma</a:t>
            </a:r>
            <a:r>
              <a:rPr lang="en-US" sz="2800" b="0" i="0" u="none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US" sz="2800" b="0" i="0" u="none" dirty="0" err="1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linguagem</a:t>
            </a:r>
            <a:r>
              <a:rPr lang="en-US" sz="2800" b="0" i="0" u="none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 de </a:t>
            </a:r>
            <a:r>
              <a:rPr lang="en-US" sz="2800" b="0" i="0" u="none" dirty="0" err="1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programação</a:t>
            </a:r>
            <a:r>
              <a:rPr lang="en-US" sz="2800" b="0" i="0" u="none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 um </a:t>
            </a:r>
            <a:r>
              <a:rPr lang="en-US" sz="2800" b="0" i="0" u="none" dirty="0" err="1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objeto</a:t>
            </a:r>
            <a:r>
              <a:rPr lang="en-US" sz="2800" b="0" i="0" u="none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 do </a:t>
            </a:r>
            <a:r>
              <a:rPr lang="en-US" sz="2800" b="0" i="0" u="none" dirty="0" err="1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mundo</a:t>
            </a:r>
            <a:r>
              <a:rPr lang="en-US" sz="2800" b="0" i="0" u="none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 real?</a:t>
            </a:r>
          </a:p>
          <a:p>
            <a:pPr marL="639762" marR="0" lvl="1" indent="-28416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</a:pPr>
            <a:r>
              <a:rPr lang="en-US" sz="2800" b="0" i="0" u="none" strike="noStrike" cap="none" dirty="0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Um </a:t>
            </a:r>
            <a:r>
              <a:rPr lang="en-US" sz="2800" b="0" i="0" u="none" strike="noStrike" cap="none" dirty="0" err="1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objeto</a:t>
            </a:r>
            <a:r>
              <a:rPr lang="en-US" sz="2800" b="0" i="0" u="none" strike="noStrike" cap="none" dirty="0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 é </a:t>
            </a:r>
            <a:r>
              <a:rPr lang="en-US" sz="2800" b="0" i="0" u="none" strike="noStrike" cap="none" dirty="0" err="1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uma</a:t>
            </a:r>
            <a:r>
              <a:rPr lang="en-US" sz="2800" b="0" i="0" u="none" strike="noStrike" cap="none" dirty="0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US" sz="2800" b="0" i="0" u="none" strike="noStrike" cap="none" dirty="0" err="1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ocorrência</a:t>
            </a:r>
            <a:r>
              <a:rPr lang="en-US" sz="2800" b="0" i="0" u="none" strike="noStrike" cap="none" dirty="0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US" sz="2800" b="0" i="0" u="none" strike="noStrike" cap="none" dirty="0" err="1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específica</a:t>
            </a:r>
            <a:r>
              <a:rPr lang="en-US" sz="2800" b="0" i="0" u="none" strike="noStrike" cap="none" dirty="0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 de </a:t>
            </a:r>
            <a:r>
              <a:rPr lang="en-US" sz="2800" b="0" i="0" u="none" strike="noStrike" cap="none" dirty="0" err="1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uma</a:t>
            </a:r>
            <a:r>
              <a:rPr lang="en-US" sz="2800" b="0" i="0" u="none" strike="noStrike" cap="none" dirty="0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US" sz="2800" b="1" i="0" u="none" strike="noStrike" cap="none" dirty="0" err="1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classe</a:t>
            </a:r>
            <a:r>
              <a:rPr lang="en-US" sz="2800" b="0" i="0" u="none" strike="noStrike" cap="none" dirty="0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 e é similar a </a:t>
            </a:r>
            <a:r>
              <a:rPr lang="en-US" sz="2800" b="0" i="0" u="none" strike="noStrike" cap="none" dirty="0" err="1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uma</a:t>
            </a:r>
            <a:r>
              <a:rPr lang="en-US" sz="2800" b="0" i="0" u="none" strike="noStrike" cap="none" dirty="0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US" sz="2800" b="0" i="0" u="none" strike="noStrike" cap="none" dirty="0" err="1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entidade</a:t>
            </a:r>
            <a:r>
              <a:rPr lang="en-US" sz="2800" b="0" i="0" u="none" strike="noStrike" cap="none" dirty="0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/</a:t>
            </a:r>
            <a:r>
              <a:rPr lang="en-US" sz="2800" b="0" i="0" u="none" strike="noStrike" cap="none" dirty="0" err="1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tabela</a:t>
            </a:r>
            <a:r>
              <a:rPr lang="en-US" sz="2800" b="0" i="0" u="none" strike="noStrike" cap="none" dirty="0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 no </a:t>
            </a:r>
            <a:r>
              <a:rPr lang="en-US" sz="2800" b="0" i="0" u="none" strike="noStrike" cap="none" dirty="0" err="1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modelo</a:t>
            </a:r>
            <a:r>
              <a:rPr lang="en-US" sz="2800" b="0" i="0" u="none" strike="noStrike" cap="none" dirty="0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US" sz="2800" b="0" i="0" u="none" strike="noStrike" cap="none" dirty="0" err="1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relacional</a:t>
            </a:r>
            <a:r>
              <a:rPr lang="en-US" sz="2800" b="0" i="0" u="none" strike="noStrike" cap="none" dirty="0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;</a:t>
            </a:r>
          </a:p>
          <a:p>
            <a:pPr marL="639762" marR="0" lvl="1" indent="-28416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</a:pPr>
            <a:r>
              <a:rPr lang="en-US" sz="2800" b="0" i="0" u="none" strike="noStrike" cap="none" dirty="0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Por </a:t>
            </a:r>
            <a:r>
              <a:rPr lang="en-US" sz="2800" b="0" i="0" u="none" strike="noStrike" cap="none" dirty="0" err="1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exemplo</a:t>
            </a:r>
            <a:r>
              <a:rPr lang="en-US" sz="2800" b="0" i="0" u="none" strike="noStrike" cap="none" dirty="0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: “Valter” é um </a:t>
            </a:r>
            <a:r>
              <a:rPr lang="en-US" sz="2800" b="0" i="0" u="none" strike="noStrike" cap="none" dirty="0" err="1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objeto</a:t>
            </a:r>
            <a:r>
              <a:rPr lang="en-US" sz="2800" b="0" i="0" u="none" strike="noStrike" cap="none" dirty="0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 da </a:t>
            </a:r>
            <a:r>
              <a:rPr lang="en-US" sz="2800" b="0" i="0" u="none" strike="noStrike" cap="none" dirty="0" err="1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classe</a:t>
            </a:r>
            <a:r>
              <a:rPr lang="en-US" sz="2800" b="0" i="0" u="none" strike="noStrike" cap="none" dirty="0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 “Pessoa”. Uma </a:t>
            </a:r>
            <a:r>
              <a:rPr lang="en-US" sz="2800" b="0" i="0" u="none" strike="noStrike" cap="none" dirty="0" err="1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classe</a:t>
            </a:r>
            <a:r>
              <a:rPr lang="en-US" sz="2800" b="0" i="0" u="none" strike="noStrike" cap="none" dirty="0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 define </a:t>
            </a:r>
            <a:r>
              <a:rPr lang="en-US" sz="2800" b="0" i="0" u="none" strike="noStrike" cap="none" dirty="0" err="1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os</a:t>
            </a:r>
            <a:r>
              <a:rPr lang="en-US" sz="2800" b="0" i="0" u="none" strike="noStrike" cap="none" dirty="0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 dados e o </a:t>
            </a:r>
            <a:r>
              <a:rPr lang="en-US" sz="2800" b="0" i="0" u="none" strike="noStrike" cap="none" dirty="0" err="1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comportamento</a:t>
            </a:r>
            <a:r>
              <a:rPr lang="en-US" sz="2800" b="0" i="0" u="none" strike="noStrike" cap="none" dirty="0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 de </a:t>
            </a:r>
            <a:r>
              <a:rPr lang="en-US" sz="2800" b="0" i="0" u="none" strike="noStrike" cap="none" dirty="0" err="1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seus</a:t>
            </a:r>
            <a:r>
              <a:rPr lang="en-US" sz="2800" b="0" i="0" u="none" strike="noStrike" cap="none" dirty="0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US" sz="2800" b="0" i="0" u="none" strike="noStrike" cap="none" dirty="0" err="1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objetos</a:t>
            </a:r>
            <a:r>
              <a:rPr lang="en-US" sz="2800" b="0" i="0" u="none" strike="noStrike" cap="none" dirty="0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.</a:t>
            </a:r>
          </a:p>
          <a:p>
            <a:pPr marL="639762" marR="0" lvl="1" indent="-28416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</a:pPr>
            <a:r>
              <a:rPr lang="en-US" sz="2800" b="0" i="0" u="none" strike="noStrike" cap="none" dirty="0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Valter é </a:t>
            </a:r>
            <a:r>
              <a:rPr lang="en-US" sz="2800" b="0" i="0" u="none" strike="noStrike" cap="none" dirty="0" err="1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uma</a:t>
            </a:r>
            <a:r>
              <a:rPr lang="en-US" sz="2800" b="0" i="0" u="none" strike="noStrike" cap="none" dirty="0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US" sz="2800" b="0" i="0" u="none" strike="noStrike" cap="none" dirty="0" err="1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instância</a:t>
            </a:r>
            <a:r>
              <a:rPr lang="en-US" sz="2800" b="0" i="0" u="none" strike="noStrike" cap="none" dirty="0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 da </a:t>
            </a:r>
            <a:r>
              <a:rPr lang="en-US" sz="2800" b="0" i="0" u="none" strike="noStrike" cap="none" dirty="0" err="1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classe</a:t>
            </a:r>
            <a:r>
              <a:rPr lang="en-US" sz="2800" b="0" i="0" u="none" strike="noStrike" cap="none" dirty="0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 “Pessoa”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8410575" y="6181725"/>
            <a:ext cx="609599" cy="457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ahoma"/>
              <a:buNone/>
            </a:pPr>
            <a:fld id="{00000000-1234-1234-1234-123412341234}" type="slidenum">
              <a:rPr lang="en-US" sz="16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 lang="en-US" sz="1600" b="0" i="0" u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255587" y="146050"/>
            <a:ext cx="8437562" cy="1231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ct val="25000"/>
              <a:buFont typeface="Constantia"/>
              <a:buNone/>
            </a:pPr>
            <a:r>
              <a:rPr lang="en-US" sz="378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rPr>
              <a:t>Conceitos da OO</a:t>
            </a:r>
            <a:br>
              <a:rPr lang="en-US" sz="378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lang="en-US" sz="297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rPr>
              <a:t>Classes e Objeto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8410575" y="6181725"/>
            <a:ext cx="609599" cy="457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ahoma"/>
              <a:buNone/>
            </a:pPr>
            <a:fld id="{00000000-1234-1234-1234-123412341234}" type="slidenum">
              <a:rPr lang="en-US" sz="16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 lang="en-US" sz="1600" b="0" i="0" u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255587" y="146050"/>
            <a:ext cx="8437562" cy="1231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ct val="25000"/>
              <a:buFont typeface="Constantia"/>
              <a:buNone/>
            </a:pPr>
            <a:r>
              <a:rPr lang="en-US" sz="378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rPr>
              <a:t>Conceitos da OO</a:t>
            </a:r>
            <a:br>
              <a:rPr lang="en-US" sz="378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lang="en-US" sz="297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rPr>
              <a:t>Classes e Objetos</a:t>
            </a: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59175" y="1781175"/>
            <a:ext cx="16129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892175" y="2543175"/>
            <a:ext cx="188595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 Pessoa</a:t>
            </a:r>
          </a:p>
        </p:txBody>
      </p:sp>
      <p:cxnSp>
        <p:nvCxnSpPr>
          <p:cNvPr id="147" name="Shape 147"/>
          <p:cNvCxnSpPr/>
          <p:nvPr/>
        </p:nvCxnSpPr>
        <p:spPr>
          <a:xfrm>
            <a:off x="2797175" y="2771775"/>
            <a:ext cx="838199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148" name="Shape 148" descr="BD06784_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73175" y="4371975"/>
            <a:ext cx="1138236" cy="1052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 descr="BD06784_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63975" y="4371975"/>
            <a:ext cx="1138236" cy="1052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 descr="BD06784_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02375" y="4448175"/>
            <a:ext cx="1138236" cy="105251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1349375" y="3914775"/>
            <a:ext cx="944561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Valter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4092575" y="3914775"/>
            <a:ext cx="74294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João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6530975" y="3914775"/>
            <a:ext cx="89534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Pedro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892175" y="3838575"/>
            <a:ext cx="7010400" cy="2057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5" name="Shape 155"/>
          <p:cNvCxnSpPr/>
          <p:nvPr/>
        </p:nvCxnSpPr>
        <p:spPr>
          <a:xfrm flipH="1">
            <a:off x="2720974" y="3686175"/>
            <a:ext cx="914400" cy="533399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56" name="Shape 156"/>
          <p:cNvCxnSpPr/>
          <p:nvPr/>
        </p:nvCxnSpPr>
        <p:spPr>
          <a:xfrm>
            <a:off x="4397375" y="3686175"/>
            <a:ext cx="0" cy="304799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57" name="Shape 157"/>
          <p:cNvCxnSpPr/>
          <p:nvPr/>
        </p:nvCxnSpPr>
        <p:spPr>
          <a:xfrm>
            <a:off x="4930775" y="3686175"/>
            <a:ext cx="1524000" cy="457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58" name="Shape 158"/>
          <p:cNvSpPr txBox="1"/>
          <p:nvPr/>
        </p:nvSpPr>
        <p:spPr>
          <a:xfrm>
            <a:off x="5006975" y="1628775"/>
            <a:ext cx="4038599" cy="8223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 objeto é uma instância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 classe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2449511" y="5514975"/>
            <a:ext cx="5291136" cy="46196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2400" b="0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Objetos – instâncias (varáveis)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5070475" y="2695575"/>
            <a:ext cx="4038599" cy="8223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Cada objeto possui seu próprio nome, endereco, cpf e rg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971550" y="1628775"/>
            <a:ext cx="7983537" cy="476884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</a:pPr>
            <a:r>
              <a:rPr lang="en-US" sz="2400" b="0" i="0" u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Como fazer os objetos conversarem?</a:t>
            </a:r>
          </a:p>
          <a:p>
            <a:pPr marL="639762" marR="0" lvl="1" indent="-28416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None/>
            </a:pPr>
            <a:endParaRPr sz="2400" b="0" i="0" u="none" strike="noStrike" cap="none">
              <a:solidFill>
                <a:schemeClr val="lt2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39762" marR="0" lvl="1" indent="-28416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Um mensagem é um sinal enviado de um objeto a outro requisitando um serviço por meio da execução de uma operação/método</a:t>
            </a:r>
          </a:p>
          <a:p>
            <a:pPr marL="639762" marR="0" lvl="1" indent="-28416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None/>
            </a:pPr>
            <a:endParaRPr sz="2400" b="0" i="0" u="none" strike="noStrike" cap="none">
              <a:solidFill>
                <a:schemeClr val="lt2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39762" marR="0" lvl="1" indent="-28416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ct val="85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Essa operação é executada dentro da classe com base </a:t>
            </a:r>
            <a:r>
              <a:rPr lang="en-US" sz="2400" b="1" i="0" u="none" strike="noStrike" cap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nos dados de seus alcance na hierarquia de classes</a:t>
            </a:r>
            <a:r>
              <a:rPr lang="en-US" sz="2400" b="0" i="0" u="none" strike="noStrike" cap="none">
                <a:solidFill>
                  <a:schemeClr val="lt2"/>
                </a:solidFill>
                <a:latin typeface="Constantia"/>
                <a:ea typeface="Constantia"/>
                <a:cs typeface="Constantia"/>
                <a:sym typeface="Constantia"/>
              </a:rPr>
              <a:t> e uma mensagem resultante é retornada ao solicitante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8410575" y="6181725"/>
            <a:ext cx="609599" cy="457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ahoma"/>
              <a:buNone/>
            </a:pPr>
            <a:fld id="{00000000-1234-1234-1234-123412341234}" type="slidenum">
              <a:rPr lang="en-US" sz="16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 lang="en-US" sz="1600" b="0" i="0" u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255587" y="146050"/>
            <a:ext cx="8437562" cy="1231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ct val="25000"/>
              <a:buFont typeface="Constantia"/>
              <a:buNone/>
            </a:pPr>
            <a:r>
              <a:rPr lang="en-US" sz="378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rPr>
              <a:t>Conceitos da OO</a:t>
            </a:r>
            <a:br>
              <a:rPr lang="en-US" sz="378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lang="en-US" sz="2970" b="0" i="0" u="none" strike="noStrike" cap="none">
                <a:solidFill>
                  <a:srgbClr val="F9F9F9"/>
                </a:solidFill>
                <a:latin typeface="Constantia"/>
                <a:ea typeface="Constantia"/>
                <a:cs typeface="Constantia"/>
                <a:sym typeface="Constantia"/>
              </a:rPr>
              <a:t>Mensagens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Papel">
  <a:themeElements>
    <a:clrScheme name="Papel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pel">
  <a:themeElements>
    <a:clrScheme name="Papel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875</Words>
  <Application>Microsoft Office PowerPoint</Application>
  <PresentationFormat>Apresentação na tela (4:3)</PresentationFormat>
  <Paragraphs>147</Paragraphs>
  <Slides>25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Tahoma</vt:lpstr>
      <vt:lpstr>Times New Roman</vt:lpstr>
      <vt:lpstr>Constantia</vt:lpstr>
      <vt:lpstr>Noto Sans Symbols</vt:lpstr>
      <vt:lpstr>Arial</vt:lpstr>
      <vt:lpstr>1_Papel</vt:lpstr>
      <vt:lpstr>Papel</vt:lpstr>
      <vt:lpstr>Programação Orientada a Objetos Avancada</vt:lpstr>
      <vt:lpstr>Orientação a Objetos</vt:lpstr>
      <vt:lpstr>Orientação a Objetos</vt:lpstr>
      <vt:lpstr>Conceitos OO Abstração</vt:lpstr>
      <vt:lpstr>Conceitos OO Abstração</vt:lpstr>
      <vt:lpstr>Conceitos OO Abstração</vt:lpstr>
      <vt:lpstr>Conceitos da OO Classes e Objeto</vt:lpstr>
      <vt:lpstr>Conceitos da OO Classes e Objetos</vt:lpstr>
      <vt:lpstr>Conceitos da OO Mensagens</vt:lpstr>
      <vt:lpstr>Conceitos da OO Mensagens</vt:lpstr>
      <vt:lpstr>Conceitos da OO Mensagens</vt:lpstr>
      <vt:lpstr>Agregação e Composição</vt:lpstr>
      <vt:lpstr>Agregação e Composição</vt:lpstr>
      <vt:lpstr>Agregação e Composição</vt:lpstr>
      <vt:lpstr> Exemplos Agregação</vt:lpstr>
      <vt:lpstr> Exemplos Agregação</vt:lpstr>
      <vt:lpstr> Exemplos Agregação</vt:lpstr>
      <vt:lpstr> Exemplos Agregação</vt:lpstr>
      <vt:lpstr>Composição</vt:lpstr>
      <vt:lpstr>Composição</vt:lpstr>
      <vt:lpstr>Composição</vt:lpstr>
      <vt:lpstr>Composição</vt:lpstr>
      <vt:lpstr>Resumindo</vt:lpstr>
      <vt:lpstr>Exercícios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Software Orientado a Objetos</dc:title>
  <dc:creator>Valter Camargo</dc:creator>
  <cp:lastModifiedBy>Valter Camargo</cp:lastModifiedBy>
  <cp:revision>16</cp:revision>
  <dcterms:modified xsi:type="dcterms:W3CDTF">2019-03-26T13:21:18Z</dcterms:modified>
</cp:coreProperties>
</file>