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86" r:id="rId29"/>
    <p:sldId id="285" r:id="rId30"/>
    <p:sldId id="287" r:id="rId31"/>
    <p:sldId id="288" r:id="rId32"/>
    <p:sldId id="289" r:id="rId33"/>
    <p:sldId id="291" r:id="rId34"/>
    <p:sldId id="294" r:id="rId35"/>
    <p:sldId id="292" r:id="rId36"/>
    <p:sldId id="293" r:id="rId37"/>
    <p:sldId id="290" r:id="rId38"/>
    <p:sldId id="295" r:id="rId39"/>
    <p:sldId id="296" r:id="rId40"/>
    <p:sldId id="303" r:id="rId41"/>
    <p:sldId id="304" r:id="rId42"/>
    <p:sldId id="298" r:id="rId43"/>
    <p:sldId id="299" r:id="rId44"/>
    <p:sldId id="300" r:id="rId45"/>
    <p:sldId id="305" r:id="rId46"/>
    <p:sldId id="309" r:id="rId47"/>
    <p:sldId id="310" r:id="rId48"/>
    <p:sldId id="306" r:id="rId49"/>
    <p:sldId id="308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6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0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1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7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895-8123-4D9F-88FD-3E752C41EC8F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0A11-F0CF-49DD-A60D-85FE3C33C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6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 em 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Praticas de 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0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File Explorer:</a:t>
            </a:r>
          </a:p>
          <a:p>
            <a:pPr lvl="1"/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3" y="2276872"/>
            <a:ext cx="848828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Console Python (Interpretador/</a:t>
            </a:r>
            <a:r>
              <a:rPr lang="pt-BR" dirty="0" err="1" smtClean="0"/>
              <a:t>Ipython</a:t>
            </a:r>
            <a:r>
              <a:rPr lang="pt-BR" dirty="0" smtClean="0"/>
              <a:t>).</a:t>
            </a:r>
          </a:p>
          <a:p>
            <a:pPr lvl="1"/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4" y="2280886"/>
            <a:ext cx="76581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3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Python -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Booleano:</a:t>
            </a:r>
          </a:p>
          <a:p>
            <a:pPr lvl="1"/>
            <a:r>
              <a:rPr lang="pt-BR" dirty="0" smtClean="0"/>
              <a:t>Literais </a:t>
            </a:r>
            <a:r>
              <a:rPr lang="pt-BR" b="1" dirty="0" err="1" smtClean="0">
                <a:solidFill>
                  <a:srgbClr val="00B050"/>
                </a:solidFill>
              </a:rPr>
              <a:t>True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00B050"/>
                </a:solidFill>
              </a:rPr>
              <a:t>False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Operadores lógicos </a:t>
            </a:r>
            <a:r>
              <a:rPr lang="pt-BR" b="1" dirty="0" err="1" smtClean="0">
                <a:solidFill>
                  <a:schemeClr val="accent4"/>
                </a:solidFill>
              </a:rPr>
              <a:t>or</a:t>
            </a:r>
            <a:r>
              <a:rPr lang="pt-BR" dirty="0" smtClean="0"/>
              <a:t>, </a:t>
            </a:r>
            <a:r>
              <a:rPr lang="pt-BR" b="1" dirty="0" err="1" smtClean="0">
                <a:solidFill>
                  <a:schemeClr val="accent4"/>
                </a:solidFill>
              </a:rPr>
              <a:t>and</a:t>
            </a:r>
            <a:r>
              <a:rPr lang="pt-BR" dirty="0" smtClean="0">
                <a:solidFill>
                  <a:schemeClr val="accent4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dirty="0" err="1" smtClean="0">
                <a:solidFill>
                  <a:schemeClr val="accent4"/>
                </a:solidFill>
              </a:rPr>
              <a:t>not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79" y="3356992"/>
            <a:ext cx="3731869" cy="318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Python -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Numéricos:</a:t>
            </a:r>
          </a:p>
          <a:p>
            <a:pPr lvl="1"/>
            <a:r>
              <a:rPr lang="pt-BR" dirty="0" smtClean="0"/>
              <a:t>Literais: 5, 180L, 3.14, 2 + 4j.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8957"/>
            <a:ext cx="3183513" cy="30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Python -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Literais: Podem utilizar aspas simples ou aspas duplas.</a:t>
            </a:r>
          </a:p>
          <a:p>
            <a:pPr lvl="1"/>
            <a:r>
              <a:rPr lang="pt-BR" dirty="0" smtClean="0"/>
              <a:t>Python não possui tipo caractere.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629806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Python -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Concatenação:</a:t>
            </a:r>
          </a:p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4032449" cy="305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8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- </a:t>
            </a:r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631180"/>
              </p:ext>
            </p:extLst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r>
                        <a:rPr lang="pt-BR" baseline="0" dirty="0" smtClean="0"/>
                        <a:t>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!= ou &lt;&gt;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Testa se dois objetos são o mesmo objeto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not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Testa se dois objetos não são o mesmo objeto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6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- </a:t>
            </a:r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Utilizar com cuidado!!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4248472" cy="339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2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- </a:t>
            </a:r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637321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r>
                        <a:rPr lang="pt-BR" baseline="0" dirty="0" smtClean="0"/>
                        <a:t> – 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Quociente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 // 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 % 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 ** 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Potência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(x)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Conversão</a:t>
                      </a:r>
                      <a:r>
                        <a:rPr lang="pt-BR" baseline="0" dirty="0" smtClean="0"/>
                        <a:t> para inteiro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r>
                        <a:rPr lang="pt-BR" dirty="0" smtClean="0"/>
                        <a:t>(x)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Conversão</a:t>
                      </a:r>
                      <a:r>
                        <a:rPr lang="pt-BR" baseline="0" dirty="0" smtClean="0"/>
                        <a:t> para ponto flutuante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r>
                        <a:rPr lang="pt-BR" dirty="0" smtClean="0"/>
                        <a:t>(x)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Conversão</a:t>
                      </a:r>
                      <a:r>
                        <a:rPr lang="pt-BR" baseline="0" dirty="0" smtClean="0"/>
                        <a:t> para </a:t>
                      </a:r>
                      <a:r>
                        <a:rPr lang="pt-BR" baseline="0" dirty="0" err="1" smtClean="0"/>
                        <a:t>long</a:t>
                      </a:r>
                      <a:endParaRPr lang="pt-B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complex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re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img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Número complexo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z.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conjugate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Conjugado do número complexo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</a:t>
            </a:r>
            <a:r>
              <a:rPr lang="pt-BR" dirty="0" smtClean="0"/>
              <a:t>– </a:t>
            </a:r>
            <a:r>
              <a:rPr lang="pt-BR" dirty="0" err="1" smtClean="0"/>
              <a:t>Tuplas</a:t>
            </a:r>
            <a:r>
              <a:rPr lang="pt-BR" dirty="0" smtClean="0"/>
              <a:t> e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r>
              <a:rPr lang="pt-BR" dirty="0" smtClean="0"/>
              <a:t>:</a:t>
            </a:r>
          </a:p>
          <a:p>
            <a:endParaRPr lang="pt-B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3418"/>
            <a:ext cx="3744416" cy="416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9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sz="4000" dirty="0" smtClean="0"/>
                  <a:t>Apresentar os principais recursos da linguagem Python e do ambiente de desenvolvimento </a:t>
                </a:r>
                <a:r>
                  <a:rPr lang="pt-BR" sz="4000" i="0" dirty="0" smtClean="0">
                    <a:latin typeface="+mj-lt"/>
                  </a:rPr>
                  <a:t>Python</a:t>
                </a:r>
                <a14:m>
                  <m:oMath xmlns:m="http://schemas.openxmlformats.org/officeDocument/2006/math">
                    <m:r>
                      <a:rPr lang="pt-BR" sz="4000" i="1" dirty="0" smtClean="0">
                        <a:latin typeface="Cambria Math"/>
                      </a:rPr>
                      <m:t>(</m:t>
                    </m:r>
                    <m:r>
                      <a:rPr lang="pt-BR" sz="4000" i="1" dirty="0" err="1" smtClean="0">
                        <a:latin typeface="Cambria Math"/>
                      </a:rPr>
                      <m:t>𝑥</m:t>
                    </m:r>
                    <m:r>
                      <a:rPr lang="pt-BR" sz="4000" i="1" dirty="0" err="1" smtClean="0">
                        <a:latin typeface="Cambria Math"/>
                      </a:rPr>
                      <m:t>,</m:t>
                    </m:r>
                    <m:r>
                      <a:rPr lang="pt-BR" sz="4000" i="1" dirty="0" err="1" smtClean="0">
                        <a:latin typeface="Cambria Math"/>
                      </a:rPr>
                      <m:t>𝑦</m:t>
                    </m:r>
                    <m:r>
                      <a:rPr lang="pt-BR" sz="4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4000" dirty="0" smtClean="0"/>
                  <a:t> no contexto de aplicações práticas de algoritmos em grafos.</a:t>
                </a:r>
                <a:endParaRPr lang="pt-BR" sz="4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426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</a:t>
            </a:r>
            <a:r>
              <a:rPr lang="pt-BR" dirty="0" smtClean="0"/>
              <a:t>– </a:t>
            </a:r>
            <a:r>
              <a:rPr lang="pt-BR" dirty="0" err="1" smtClean="0"/>
              <a:t>Tuplas</a:t>
            </a:r>
            <a:r>
              <a:rPr lang="pt-BR" dirty="0" smtClean="0"/>
              <a:t> e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Listas:</a:t>
            </a:r>
          </a:p>
          <a:p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276872"/>
            <a:ext cx="644512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</a:t>
            </a:r>
            <a:r>
              <a:rPr lang="pt-BR" dirty="0" smtClean="0"/>
              <a:t>– </a:t>
            </a:r>
            <a:r>
              <a:rPr lang="pt-BR" dirty="0" err="1" smtClean="0"/>
              <a:t>Tuplas</a:t>
            </a:r>
            <a:r>
              <a:rPr lang="pt-BR" dirty="0" smtClean="0"/>
              <a:t> e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Listas:</a:t>
            </a:r>
          </a:p>
          <a:p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01" y="2276872"/>
            <a:ext cx="6598727" cy="409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/>
              <a:t>Tuplas</a:t>
            </a:r>
            <a:r>
              <a:rPr lang="pt-BR" dirty="0"/>
              <a:t> 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Tuplas</a:t>
            </a:r>
            <a:r>
              <a:rPr lang="pt-BR" dirty="0"/>
              <a:t> são imutáveis.</a:t>
            </a:r>
          </a:p>
          <a:p>
            <a:pPr lvl="1"/>
            <a:r>
              <a:rPr lang="pt-BR" dirty="0"/>
              <a:t>Não se pode inserir ou remover objetos da mesma </a:t>
            </a:r>
            <a:r>
              <a:rPr lang="pt-BR" dirty="0" err="1"/>
              <a:t>tupla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Podemos utilizara para representar arestas.</a:t>
            </a:r>
            <a:endParaRPr lang="pt-BR" dirty="0"/>
          </a:p>
          <a:p>
            <a:r>
              <a:rPr lang="pt-BR" dirty="0" smtClean="0"/>
              <a:t>Listas são mutáveis.</a:t>
            </a:r>
          </a:p>
          <a:p>
            <a:pPr lvl="1"/>
            <a:r>
              <a:rPr lang="pt-BR" dirty="0" smtClean="0"/>
              <a:t>Objetos podem ser inseridos e removidos na mesma lista.</a:t>
            </a:r>
            <a:endParaRPr lang="pt-BR" dirty="0"/>
          </a:p>
          <a:p>
            <a:pPr lvl="1"/>
            <a:r>
              <a:rPr lang="pt-BR" dirty="0" smtClean="0"/>
              <a:t>Podemos utilizar para representar listas de arestas.</a:t>
            </a:r>
          </a:p>
        </p:txBody>
      </p:sp>
    </p:spTree>
    <p:extLst>
      <p:ext uri="{BB962C8B-B14F-4D97-AF65-F5344CB8AC3E}">
        <p14:creationId xmlns:p14="http://schemas.microsoft.com/office/powerpoint/2010/main" val="110047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/>
              <a:t>Tuplas</a:t>
            </a:r>
            <a:r>
              <a:rPr lang="pt-BR" dirty="0"/>
              <a:t> 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Acessando elementos da </a:t>
            </a:r>
            <a:r>
              <a:rPr lang="pt-BR" dirty="0" err="1" smtClean="0"/>
              <a:t>tupla</a:t>
            </a:r>
            <a:r>
              <a:rPr lang="pt-BR" dirty="0" smtClean="0"/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3150"/>
            <a:ext cx="3960440" cy="20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92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/>
              <a:t>Tuplas</a:t>
            </a:r>
            <a:r>
              <a:rPr lang="pt-BR" dirty="0"/>
              <a:t> 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Acessando elementos da lista: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38925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4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smtClean="0"/>
              <a:t>Repetição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7"/>
            <a:ext cx="7099658" cy="526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93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 smtClean="0"/>
              <a:t>If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5086156" cy="361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Python – Funções</a:t>
            </a:r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048672" cy="51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Em Python podemos importar bibliotecas utilizando o seguinte comando:</a:t>
            </a:r>
          </a:p>
          <a:p>
            <a:pPr lvl="1" algn="just"/>
            <a:r>
              <a:rPr lang="pt-BR" b="1" dirty="0" err="1" smtClean="0">
                <a:solidFill>
                  <a:srgbClr val="00B050"/>
                </a:solidFill>
              </a:rPr>
              <a:t>import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&lt;module&gt;</a:t>
            </a:r>
            <a:r>
              <a:rPr lang="pt-BR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smtClean="0"/>
              <a:t>[as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&lt;alias&gt;</a:t>
            </a:r>
            <a:r>
              <a:rPr lang="pt-BR" b="1" dirty="0" smtClean="0"/>
              <a:t>]                                        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 modo alternativo, podemos também importar uma função específica </a:t>
            </a:r>
          </a:p>
          <a:p>
            <a:pPr lvl="1"/>
            <a:r>
              <a:rPr lang="pt-BR" b="1" dirty="0" err="1" smtClean="0">
                <a:solidFill>
                  <a:srgbClr val="00B050"/>
                </a:solidFill>
              </a:rPr>
              <a:t>from</a:t>
            </a:r>
            <a:r>
              <a:rPr lang="pt-BR" b="1" dirty="0" smtClean="0">
                <a:solidFill>
                  <a:srgbClr val="00B050"/>
                </a:solidFill>
              </a:rPr>
              <a:t>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&lt;module&gt;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B050"/>
                </a:solidFill>
              </a:rPr>
              <a:t>import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pt-BR" b="1" dirty="0" err="1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pt-BR" b="1" dirty="0"/>
              <a:t>[as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&lt;alias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pt-BR" b="1" dirty="0" smtClean="0"/>
              <a:t>]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</a:rPr>
              <a:t>from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&lt;module&gt;</a:t>
            </a:r>
            <a:r>
              <a:rPr lang="pt-BR" dirty="0"/>
              <a:t> </a:t>
            </a:r>
            <a:r>
              <a:rPr lang="pt-BR" b="1" dirty="0" err="1" smtClean="0">
                <a:solidFill>
                  <a:srgbClr val="00B050"/>
                </a:solidFill>
              </a:rPr>
              <a:t>import</a:t>
            </a:r>
            <a:r>
              <a:rPr lang="pt-BR" dirty="0" smtClean="0"/>
              <a:t> </a:t>
            </a:r>
            <a:r>
              <a:rPr lang="pt-BR" b="1" dirty="0" smtClean="0"/>
              <a:t>* </a:t>
            </a:r>
            <a:r>
              <a:rPr lang="pt-BR" b="1" dirty="0"/>
              <a:t>	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233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 smtClean="0"/>
              <a:t>Import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9045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69" y="3212976"/>
            <a:ext cx="45577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Python?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permite produzir código mais conciso e legível (próximo a notação matemática).</a:t>
            </a:r>
          </a:p>
          <a:p>
            <a:r>
              <a:rPr lang="pt-BR" dirty="0" smtClean="0"/>
              <a:t>Interpretador interativo que permite testar o código de modo rápido e fácil.</a:t>
            </a:r>
          </a:p>
          <a:p>
            <a:r>
              <a:rPr lang="pt-BR" dirty="0" smtClean="0"/>
              <a:t>Alto poder de expressão e flexibilidade.</a:t>
            </a:r>
          </a:p>
          <a:p>
            <a:r>
              <a:rPr lang="pt-BR" dirty="0" smtClean="0"/>
              <a:t>Portabilidade.</a:t>
            </a:r>
          </a:p>
          <a:p>
            <a:r>
              <a:rPr lang="pt-BR" dirty="0" smtClean="0"/>
              <a:t>Variedade muito grande de bibliotecas.</a:t>
            </a:r>
          </a:p>
          <a:p>
            <a:r>
              <a:rPr lang="pt-BR" dirty="0" smtClean="0"/>
              <a:t>Software livre.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10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 – </a:t>
            </a:r>
            <a:r>
              <a:rPr lang="pt-BR" dirty="0" err="1" smtClean="0"/>
              <a:t>Import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45577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56792"/>
            <a:ext cx="6203404" cy="11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Prüfer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Implementaremos cada algoritmo na forma de uma </a:t>
            </a:r>
            <a:r>
              <a:rPr lang="pt-BR" u="sng" dirty="0" smtClean="0"/>
              <a:t>função</a:t>
            </a:r>
            <a:r>
              <a:rPr lang="pt-BR" dirty="0" smtClean="0"/>
              <a:t> e os experimentos serão executados criando um </a:t>
            </a:r>
            <a:r>
              <a:rPr lang="pt-BR" u="sng" dirty="0" smtClean="0"/>
              <a:t>script</a:t>
            </a:r>
            <a:r>
              <a:rPr lang="pt-BR" dirty="0" smtClean="0"/>
              <a:t> Python.</a:t>
            </a:r>
          </a:p>
          <a:p>
            <a:pPr lvl="1"/>
            <a:r>
              <a:rPr lang="pt-BR" dirty="0" err="1" smtClean="0"/>
              <a:t>prufer_encode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Computa o código de </a:t>
            </a:r>
            <a:r>
              <a:rPr lang="pt-BR" dirty="0" err="1" smtClean="0"/>
              <a:t>Prüfer</a:t>
            </a:r>
            <a:r>
              <a:rPr lang="pt-BR" dirty="0" smtClean="0"/>
              <a:t> dado uma MST.</a:t>
            </a:r>
          </a:p>
          <a:p>
            <a:pPr lvl="1"/>
            <a:r>
              <a:rPr lang="pt-BR" dirty="0" err="1" smtClean="0"/>
              <a:t>prufer_decode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Computa uma árvore dado um uma </a:t>
            </a:r>
            <a:r>
              <a:rPr lang="pt-BR" dirty="0" err="1" smtClean="0"/>
              <a:t>string</a:t>
            </a:r>
            <a:r>
              <a:rPr lang="pt-BR" dirty="0" smtClean="0"/>
              <a:t> contendo o código.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856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novo </a:t>
            </a:r>
            <a:r>
              <a:rPr lang="pt-BR" u="sng" dirty="0" smtClean="0"/>
              <a:t>módulo</a:t>
            </a:r>
            <a:r>
              <a:rPr lang="pt-BR" dirty="0" smtClean="0"/>
              <a:t> chamado “prufer.py” para incluir as nossas funções.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55" y="2798116"/>
            <a:ext cx="2880320" cy="356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51720" y="3284984"/>
            <a:ext cx="1656184" cy="576064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Importar os módulos necessários: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Utilizaremos a </a:t>
            </a:r>
            <a:r>
              <a:rPr lang="pt-BR" dirty="0" err="1" smtClean="0"/>
              <a:t>networkx</a:t>
            </a:r>
            <a:r>
              <a:rPr lang="pt-BR" dirty="0" smtClean="0"/>
              <a:t> para manipular os grafos.</a:t>
            </a:r>
          </a:p>
          <a:p>
            <a:pPr lvl="1"/>
            <a:r>
              <a:rPr lang="pt-BR" dirty="0" smtClean="0"/>
              <a:t>Podemos chamar funções da </a:t>
            </a:r>
            <a:r>
              <a:rPr lang="pt-BR" dirty="0" err="1" smtClean="0"/>
              <a:t>networkx</a:t>
            </a:r>
            <a:r>
              <a:rPr lang="pt-BR" dirty="0" smtClean="0"/>
              <a:t> utilizando “</a:t>
            </a:r>
            <a:r>
              <a:rPr lang="pt-BR" dirty="0" err="1" smtClean="0"/>
              <a:t>nx.</a:t>
            </a:r>
            <a:r>
              <a:rPr lang="pt-BR" i="1" dirty="0" err="1" smtClean="0"/>
              <a:t>alguma_função</a:t>
            </a:r>
            <a:r>
              <a:rPr lang="pt-BR" i="1" dirty="0" smtClean="0"/>
              <a:t>( ... )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O modulo </a:t>
            </a:r>
            <a:r>
              <a:rPr lang="pt-BR" dirty="0" err="1" smtClean="0"/>
              <a:t>string</a:t>
            </a:r>
            <a:r>
              <a:rPr lang="pt-BR" dirty="0" smtClean="0"/>
              <a:t> será usado para transformar uma lista de rótulos em um código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400995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Algoritmo de </a:t>
                </a:r>
                <a:r>
                  <a:rPr lang="pt-BR" dirty="0" err="1" smtClean="0"/>
                  <a:t>Prüfer</a:t>
                </a:r>
                <a:r>
                  <a:rPr lang="pt-BR" dirty="0" smtClean="0"/>
                  <a:t> fará uso da definição de nó folha de um grafo.</a:t>
                </a:r>
              </a:p>
              <a:p>
                <a:pPr lvl="1"/>
                <a:r>
                  <a:rPr lang="pt-BR" b="1" u="sng" dirty="0" smtClean="0"/>
                  <a:t>Definição</a:t>
                </a:r>
                <a:r>
                  <a:rPr lang="pt-BR" b="1" dirty="0" smtClean="0"/>
                  <a:t>:</a:t>
                </a:r>
                <a:r>
                  <a:rPr lang="pt-BR" dirty="0" smtClean="0"/>
                  <a:t>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𝑉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pt-BR" dirty="0" smtClean="0"/>
                  <a:t> um grafo não direcionado,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 é um nó folha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 possui grau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b="1" u="sng" dirty="0" smtClean="0"/>
                  <a:t>Notação matemática</a:t>
                </a:r>
                <a:r>
                  <a:rPr lang="pt-BR" b="1" dirty="0" smtClean="0"/>
                  <a:t>: </a:t>
                </a:r>
              </a:p>
              <a:p>
                <a:pPr lvl="1"/>
                <a:endParaRPr lang="pt-BR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∀</m:t>
                      </m:r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</a:rPr>
                        <m:t>∈</m:t>
                      </m:r>
                      <m:r>
                        <a:rPr lang="pt-BR" b="0" i="1" smtClean="0">
                          <a:latin typeface="Cambria Math"/>
                        </a:rPr>
                        <m:t>𝑉</m:t>
                      </m:r>
                      <m:r>
                        <a:rPr lang="pt-BR" b="0" i="1" smtClean="0">
                          <a:latin typeface="Cambria Math"/>
                        </a:rPr>
                        <m:t>, </m:t>
                      </m:r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</a:rPr>
                        <m:t> é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folha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se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 smtClean="0"/>
              </a:p>
              <a:p>
                <a:pPr lvl="1"/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057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4" y="1484784"/>
            <a:ext cx="752299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8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63012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Criar um novo </a:t>
            </a:r>
            <a:r>
              <a:rPr lang="pt-BR" sz="2800" u="sng" dirty="0" smtClean="0"/>
              <a:t>script</a:t>
            </a:r>
            <a:r>
              <a:rPr lang="pt-BR" sz="2800" dirty="0" smtClean="0"/>
              <a:t> chamado “script_prufer.py” para incluir as nossas funções.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55" y="2636912"/>
            <a:ext cx="2880320" cy="356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907704" y="3933056"/>
            <a:ext cx="1795710" cy="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40768"/>
            <a:ext cx="710147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9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Prüfer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7"/>
            <a:ext cx="5544616" cy="51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Une todas as ferramentas necessárias:</a:t>
            </a:r>
          </a:p>
          <a:p>
            <a:pPr lvl="1"/>
            <a:r>
              <a:rPr lang="pt-BR" dirty="0" smtClean="0"/>
              <a:t>Estrutura de projetos.</a:t>
            </a:r>
          </a:p>
          <a:p>
            <a:pPr lvl="1"/>
            <a:r>
              <a:rPr lang="pt-BR" dirty="0" smtClean="0"/>
              <a:t>Editor de texto.</a:t>
            </a:r>
          </a:p>
          <a:p>
            <a:pPr lvl="1"/>
            <a:r>
              <a:rPr lang="pt-BR" dirty="0" smtClean="0"/>
              <a:t>Inspetor de objetos.</a:t>
            </a:r>
          </a:p>
          <a:p>
            <a:pPr lvl="1"/>
            <a:r>
              <a:rPr lang="pt-BR" dirty="0" smtClean="0"/>
              <a:t>Inspetor de variáveis.</a:t>
            </a:r>
          </a:p>
          <a:p>
            <a:pPr lvl="1"/>
            <a:r>
              <a:rPr lang="pt-BR" dirty="0" smtClean="0"/>
              <a:t>File Explorer.</a:t>
            </a:r>
          </a:p>
          <a:p>
            <a:pPr lvl="1"/>
            <a:r>
              <a:rPr lang="pt-BR" dirty="0" smtClean="0"/>
              <a:t>Console Python (Interpretador/</a:t>
            </a:r>
            <a:r>
              <a:rPr lang="pt-BR" dirty="0" err="1" smtClean="0"/>
              <a:t>Ipython</a:t>
            </a:r>
            <a:r>
              <a:rPr lang="pt-BR" dirty="0" smtClean="0"/>
              <a:t>).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8833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Prüfer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2" y="1618603"/>
            <a:ext cx="58736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Prüfer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executar o script criado:</a:t>
            </a:r>
          </a:p>
          <a:p>
            <a:pPr lvl="1"/>
            <a:r>
              <a:rPr lang="pt-BR" dirty="0" smtClean="0"/>
              <a:t>%</a:t>
            </a:r>
            <a:r>
              <a:rPr lang="pt-BR" dirty="0" err="1" smtClean="0"/>
              <a:t>run</a:t>
            </a:r>
            <a:r>
              <a:rPr lang="pt-BR" dirty="0" smtClean="0"/>
              <a:t> scprit_prufer.py</a:t>
            </a:r>
          </a:p>
          <a:p>
            <a:r>
              <a:rPr lang="pt-BR" dirty="0" smtClean="0"/>
              <a:t>Código gerado para a MST do exemplo:</a:t>
            </a:r>
          </a:p>
          <a:p>
            <a:pPr lvl="1"/>
            <a:r>
              <a:rPr lang="pt-BR" dirty="0"/>
              <a:t>8 3 3 1 5 2 2 9</a:t>
            </a:r>
          </a:p>
          <a:p>
            <a:r>
              <a:rPr lang="pt-BR" dirty="0" smtClean="0"/>
              <a:t>Seguem os grafos gerados...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5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51" y="116632"/>
            <a:ext cx="6840760" cy="647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6" y="252828"/>
            <a:ext cx="7776864" cy="638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6" y="260648"/>
            <a:ext cx="841945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4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44352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7412"/>
            <a:ext cx="6552728" cy="471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2212"/>
            <a:ext cx="6408712" cy="657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95951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884876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8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2" y="1484784"/>
            <a:ext cx="877597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projetos: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77184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1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Editor de texto: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5"/>
            <a:ext cx="6120680" cy="445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6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Inspetor de objetos:</a:t>
            </a:r>
          </a:p>
          <a:p>
            <a:pPr lvl="1"/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8813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Python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/Spyder</a:t>
                </a:r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Inspetor de variáveis.</a:t>
            </a:r>
          </a:p>
          <a:p>
            <a:pPr lvl="1"/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667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4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790</Words>
  <Application>Microsoft Office PowerPoint</Application>
  <PresentationFormat>Apresentação na tela (4:3)</PresentationFormat>
  <Paragraphs>163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Tema do Office</vt:lpstr>
      <vt:lpstr>Algoritmos em Grafos</vt:lpstr>
      <vt:lpstr>Objetivo</vt:lpstr>
      <vt:lpstr>Por que Python?</vt:lpstr>
      <vt:lpstr>Python(x, y)/Spyder</vt:lpstr>
      <vt:lpstr>Python(x, y)/Spyder</vt:lpstr>
      <vt:lpstr>Python(x, y)/Spyder</vt:lpstr>
      <vt:lpstr>Python(x, y)/Spyder</vt:lpstr>
      <vt:lpstr>Python(x, y)/Spyder</vt:lpstr>
      <vt:lpstr>Python(x, y)/Spyder</vt:lpstr>
      <vt:lpstr>Python(x, y)/Spyder</vt:lpstr>
      <vt:lpstr>Python(x, y)/Spyder</vt:lpstr>
      <vt:lpstr>Linguagem Python - Tipos</vt:lpstr>
      <vt:lpstr>Linguagem Python - Tipos</vt:lpstr>
      <vt:lpstr>Linguagem Python - Tipos</vt:lpstr>
      <vt:lpstr>Linguagem Python - Tipos</vt:lpstr>
      <vt:lpstr>Linguagem Python - Operadores</vt:lpstr>
      <vt:lpstr>Linguagem Python - Operadores</vt:lpstr>
      <vt:lpstr>Linguagem Python - Operadores</vt:lpstr>
      <vt:lpstr>Linguagem Python – Tuplas e Listas</vt:lpstr>
      <vt:lpstr>Linguagem Python – Tuplas e Listas</vt:lpstr>
      <vt:lpstr>Linguagem Python – Tuplas e Listas</vt:lpstr>
      <vt:lpstr>Linguagem Python – Tuplas e Listas</vt:lpstr>
      <vt:lpstr>Linguagem Python – Tuplas e Listas</vt:lpstr>
      <vt:lpstr>Linguagem Python – Tuplas e Listas</vt:lpstr>
      <vt:lpstr>Linguagem Python – Repetição</vt:lpstr>
      <vt:lpstr>Linguagem Python – If</vt:lpstr>
      <vt:lpstr>Linguagem Python – Funções</vt:lpstr>
      <vt:lpstr>Linguagem Python – Import</vt:lpstr>
      <vt:lpstr>Linguagem Python – Import</vt:lpstr>
      <vt:lpstr>Linguagem Python – Import</vt:lpstr>
      <vt:lpstr>Algoritmo de Prüfer</vt:lpstr>
      <vt:lpstr>Algoritmo de Prüfer</vt:lpstr>
      <vt:lpstr>Algoritmo de Prüfer</vt:lpstr>
      <vt:lpstr>Algoritmo de Prüfer</vt:lpstr>
      <vt:lpstr>Algoritmo de Prüfer</vt:lpstr>
      <vt:lpstr>Algoritmo de Prüfer</vt:lpstr>
      <vt:lpstr>Algoritmo de Prüfer</vt:lpstr>
      <vt:lpstr>Algoritmo de Prüfer</vt:lpstr>
      <vt:lpstr>Algoritmo de Prüfer</vt:lpstr>
      <vt:lpstr>Algoritmo de Prüfer</vt:lpstr>
      <vt:lpstr>Algoritmo de Prüfer</vt:lpstr>
      <vt:lpstr>Apresentação do PowerPoint</vt:lpstr>
      <vt:lpstr>Apresentação do PowerPoint</vt:lpstr>
      <vt:lpstr>Apresentação do PowerPoint</vt:lpstr>
      <vt:lpstr>Busca em largura</vt:lpstr>
      <vt:lpstr>Busca em largura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em Grafos</dc:title>
  <dc:creator>Andre</dc:creator>
  <cp:lastModifiedBy>Andre</cp:lastModifiedBy>
  <cp:revision>41</cp:revision>
  <dcterms:created xsi:type="dcterms:W3CDTF">2014-09-23T02:00:28Z</dcterms:created>
  <dcterms:modified xsi:type="dcterms:W3CDTF">2014-09-25T21:13:03Z</dcterms:modified>
</cp:coreProperties>
</file>