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20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8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5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01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12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23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4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41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1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0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64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7660-9B0B-4D57-9C9D-BA81C15A4C3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9B0F-9767-4758-8FE9-6D06EC6B4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THE TRANSFORMATION OF CORPORATE CONTROL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Neil </a:t>
            </a:r>
            <a:r>
              <a:rPr lang="pt-BR" sz="4000" dirty="0" err="1" smtClean="0"/>
              <a:t>Fligstein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6533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MANUFATURA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Governo e Suprema Corte viam como práticas ilegais de negócios: empresas que adquiriam seus concorrentes de maneira agressiva e essa aquisição não teria justificativa razoável, a não ser a eliminação de um concorrente;</a:t>
            </a:r>
          </a:p>
          <a:p>
            <a:pPr lvl="1"/>
            <a:r>
              <a:rPr lang="pt-BR" dirty="0" smtClean="0"/>
              <a:t>Apenas 45,7% das empresas formadas na primeira onda de fusões e aquisições (Controle Direto) sobreviveram até 1919;</a:t>
            </a:r>
          </a:p>
          <a:p>
            <a:pPr lvl="1"/>
            <a:r>
              <a:rPr lang="pt-BR" dirty="0" smtClean="0"/>
              <a:t>Cartel ainda era uma das táticas de sobrevivência nesse período, apesar da ilegalidade;</a:t>
            </a:r>
          </a:p>
          <a:p>
            <a:pPr lvl="1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97" y="4357775"/>
            <a:ext cx="4596405" cy="195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3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MANUFATURA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err="1" smtClean="0"/>
              <a:t>Progressive</a:t>
            </a:r>
            <a:r>
              <a:rPr lang="pt-BR" dirty="0" smtClean="0"/>
              <a:t> era (1900-16)</a:t>
            </a:r>
          </a:p>
          <a:p>
            <a:pPr lvl="1"/>
            <a:r>
              <a:rPr lang="pt-BR" dirty="0" smtClean="0"/>
              <a:t>Leis específicas para setores da economia como </a:t>
            </a:r>
            <a:r>
              <a:rPr lang="pt-BR" dirty="0" err="1" smtClean="0"/>
              <a:t>Elkins</a:t>
            </a:r>
            <a:r>
              <a:rPr lang="pt-BR" dirty="0" smtClean="0"/>
              <a:t> (ferrovias) e Federal Reserve </a:t>
            </a:r>
            <a:r>
              <a:rPr lang="pt-BR" dirty="0" err="1" smtClean="0"/>
              <a:t>Act</a:t>
            </a:r>
            <a:r>
              <a:rPr lang="pt-BR" dirty="0" smtClean="0"/>
              <a:t> (bancos);</a:t>
            </a:r>
          </a:p>
          <a:p>
            <a:pPr lvl="1"/>
            <a:r>
              <a:rPr lang="pt-BR" dirty="0" smtClean="0"/>
              <a:t>Hepburn </a:t>
            </a:r>
            <a:r>
              <a:rPr lang="pt-BR" dirty="0" err="1" smtClean="0"/>
              <a:t>Act</a:t>
            </a:r>
            <a:r>
              <a:rPr lang="pt-BR" dirty="0" smtClean="0"/>
              <a:t> e </a:t>
            </a:r>
            <a:r>
              <a:rPr lang="pt-BR" dirty="0" err="1" smtClean="0"/>
              <a:t>Eseh</a:t>
            </a:r>
            <a:r>
              <a:rPr lang="pt-BR" dirty="0" smtClean="0"/>
              <a:t>-Cummins </a:t>
            </a:r>
            <a:r>
              <a:rPr lang="pt-BR" dirty="0" err="1" smtClean="0"/>
              <a:t>Act</a:t>
            </a:r>
            <a:r>
              <a:rPr lang="pt-BR" dirty="0" smtClean="0"/>
              <a:t> apareceram para conciliar interesses distintos;</a:t>
            </a:r>
          </a:p>
          <a:p>
            <a:pPr lvl="1"/>
            <a:r>
              <a:rPr lang="pt-BR" dirty="0" smtClean="0"/>
              <a:t>Federal Trade </a:t>
            </a:r>
            <a:r>
              <a:rPr lang="pt-BR" dirty="0" err="1" smtClean="0"/>
              <a:t>Comission</a:t>
            </a:r>
            <a:r>
              <a:rPr lang="pt-BR" dirty="0" smtClean="0"/>
              <a:t> </a:t>
            </a:r>
            <a:r>
              <a:rPr lang="pt-BR" dirty="0" err="1" smtClean="0"/>
              <a:t>Act</a:t>
            </a:r>
            <a:r>
              <a:rPr lang="pt-BR" dirty="0" smtClean="0"/>
              <a:t> e Clayton </a:t>
            </a:r>
            <a:r>
              <a:rPr lang="pt-BR" dirty="0" err="1" smtClean="0"/>
              <a:t>Act</a:t>
            </a:r>
            <a:r>
              <a:rPr lang="pt-BR" dirty="0" smtClean="0"/>
              <a:t> visavam manter a legitimidade do sistema como um todo;</a:t>
            </a:r>
          </a:p>
          <a:p>
            <a:pPr lvl="1"/>
            <a:r>
              <a:rPr lang="pt-BR" dirty="0" smtClean="0"/>
              <a:t>Senado bloqueou a revisão de leis </a:t>
            </a:r>
            <a:r>
              <a:rPr lang="pt-BR" dirty="0" err="1" smtClean="0"/>
              <a:t>anti-trust</a:t>
            </a:r>
            <a:r>
              <a:rPr lang="pt-BR" dirty="0" smtClean="0"/>
              <a:t>, enquanto a Câmara queria exercer controle sobre as grandes indústrias.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4812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MANUFATURA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Economia apresentou períodos de contração e expansão;</a:t>
            </a:r>
          </a:p>
          <a:p>
            <a:pPr lvl="1"/>
            <a:r>
              <a:rPr lang="pt-BR" dirty="0" smtClean="0"/>
              <a:t>Maior consciência política da classe trabalhadora (sindicatos e partidos políticos pressionavam o sistema);</a:t>
            </a:r>
          </a:p>
          <a:p>
            <a:pPr lvl="1"/>
            <a:r>
              <a:rPr lang="pt-BR" dirty="0" smtClean="0"/>
              <a:t>O debate girava em torno de definir legalidades e ilegalidades no comportamento das grandes empresas e proteger o mercado de condições injustas de competição.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0324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ASCENSÃO DA CONCEPÇÃO DE MANUFATURA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Duas formas: uma empresa líder de mercado atuar como definidora de preços e quando há um pequeno número de grandes empresas num mesmo campo, elas devem cooperar para definir preços;</a:t>
            </a:r>
          </a:p>
          <a:p>
            <a:pPr lvl="1"/>
            <a:r>
              <a:rPr lang="pt-BR" dirty="0" smtClean="0"/>
              <a:t>Busca pela eficiência: controle de fornecedores, integração vertical, controle dos canais de distribuição e redução de custos operacionais.</a:t>
            </a:r>
          </a:p>
          <a:p>
            <a:pPr lvl="1"/>
            <a:r>
              <a:rPr lang="pt-BR" dirty="0" smtClean="0"/>
              <a:t>Quando se provou como legal e relativamente bem-sucedida, a concepção se alastrou pelas grandes empresas e criou novos campos organizacionais;</a:t>
            </a:r>
          </a:p>
          <a:p>
            <a:pPr lvl="1"/>
            <a:r>
              <a:rPr lang="pt-BR" dirty="0" smtClean="0"/>
              <a:t>Objetivo: estabilizar preços.</a:t>
            </a:r>
          </a:p>
        </p:txBody>
      </p:sp>
    </p:spTree>
    <p:extLst>
      <p:ext uri="{BB962C8B-B14F-4D97-AF65-F5344CB8AC3E}">
        <p14:creationId xmlns:p14="http://schemas.microsoft.com/office/powerpoint/2010/main" val="129304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ASCENSÃO DA CONCEPÇÃO DE MANUFATURA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Sobrevivência da grande empresa está ligada à capacidade de controlar a linha de produção e tornar-se uma firma integrada;</a:t>
            </a:r>
          </a:p>
          <a:p>
            <a:pPr lvl="1"/>
            <a:r>
              <a:rPr lang="pt-BR" dirty="0" smtClean="0"/>
              <a:t>Grande empresa poderia controlar ais recurso e ter melhor acesso a capital, melhorando suas chances de sobrevivência;</a:t>
            </a:r>
          </a:p>
          <a:p>
            <a:pPr lvl="1"/>
            <a:r>
              <a:rPr lang="pt-BR" dirty="0" smtClean="0"/>
              <a:t> 1919: ao invés dos empreendedores que as fundaram, as grandes empresas passaram a ser dirigidas por administradores profissionais;</a:t>
            </a:r>
          </a:p>
          <a:p>
            <a:pPr lvl="1"/>
            <a:r>
              <a:rPr lang="pt-BR" dirty="0" smtClean="0"/>
              <a:t>Presidentes com conhecimento em manufatura, marketing e finanças viam os problemas de forma diferente.</a:t>
            </a:r>
          </a:p>
        </p:txBody>
      </p:sp>
    </p:spTree>
    <p:extLst>
      <p:ext uri="{BB962C8B-B14F-4D97-AF65-F5344CB8AC3E}">
        <p14:creationId xmlns:p14="http://schemas.microsoft.com/office/powerpoint/2010/main" val="401059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VENDAS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da concepção de controle Manufatura: grandes empresas perderam participação no mercado por serem as definidoras de preços; aumento da competição e oportunidade para novos entrantes; administradores e empreendedores resistiam a inovações tecnológicas e organizacionais em prol da estabilidade de preços.</a:t>
            </a:r>
          </a:p>
          <a:p>
            <a:r>
              <a:rPr lang="pt-BR" dirty="0" smtClean="0"/>
              <a:t>Em períodos de recessão, a forma de manter os preços era diminuir a produção, o que levou empresas ao colapso durante a Grande Depressão dos anos 30;</a:t>
            </a:r>
          </a:p>
          <a:p>
            <a:r>
              <a:rPr lang="pt-BR" dirty="0" smtClean="0"/>
              <a:t>Início da concepção de vendas e marketing.</a:t>
            </a:r>
          </a:p>
        </p:txBody>
      </p:sp>
    </p:spTree>
    <p:extLst>
      <p:ext uri="{BB962C8B-B14F-4D97-AF65-F5344CB8AC3E}">
        <p14:creationId xmlns:p14="http://schemas.microsoft.com/office/powerpoint/2010/main" val="264873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VENDAS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Premissa: vender o máximo de produtos possíveis;</a:t>
            </a:r>
          </a:p>
          <a:p>
            <a:r>
              <a:rPr lang="pt-BR" dirty="0" smtClean="0"/>
              <a:t>Como? Buscar mercados inexplorados, diferenciação dos produtos em relação aos concorrentes, conhecimento da marca e atingir padrões de qualidade;</a:t>
            </a:r>
          </a:p>
          <a:p>
            <a:r>
              <a:rPr lang="pt-BR" dirty="0" smtClean="0"/>
              <a:t>Possibilidade de produzir novos produtos, caso o produto torne-se obsoleto;</a:t>
            </a:r>
          </a:p>
          <a:p>
            <a:r>
              <a:rPr lang="pt-BR" dirty="0" smtClean="0"/>
              <a:t>Foco não estava no controle de preços, mas sim na diferenciação de produtos em relação aos concorrentes.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12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CONCEPÇÃO DE CONTROLE VENDAS E MARKETING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Empresas analisavam concorrentes a fim de ocupar outros espaços no mercado;</a:t>
            </a:r>
          </a:p>
          <a:p>
            <a:r>
              <a:rPr lang="pt-BR" dirty="0" smtClean="0"/>
              <a:t>Competição mais indireta e com menos confrontos;</a:t>
            </a:r>
          </a:p>
          <a:p>
            <a:r>
              <a:rPr lang="pt-BR" dirty="0" smtClean="0"/>
              <a:t>Empresas que passaram a adotá-la passaram a ser melhor sucedidas do que as empresas da concepção de manufatura.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74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CONCEPÇÃO DE CONTROLE VENDAS E MARKETING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Cooperação entre empresas no início da Grande Depressão;</a:t>
            </a:r>
          </a:p>
          <a:p>
            <a:r>
              <a:rPr lang="pt-BR" dirty="0" smtClean="0"/>
              <a:t>Pressão para rever leis </a:t>
            </a:r>
            <a:r>
              <a:rPr lang="pt-BR" dirty="0" err="1" smtClean="0"/>
              <a:t>anti-trust</a:t>
            </a:r>
            <a:r>
              <a:rPr lang="pt-BR" dirty="0" smtClean="0"/>
              <a:t>: as empresas não tinham a mesma performance de antes e só viam uma garantia de lucros se a economia voltasse a ser mais cartelizada;</a:t>
            </a:r>
          </a:p>
          <a:p>
            <a:r>
              <a:rPr lang="pt-BR" dirty="0" smtClean="0"/>
              <a:t>Mesmo com lobby de associações e entidades, nenhuma medida para relaxar as leis </a:t>
            </a:r>
            <a:r>
              <a:rPr lang="pt-BR" dirty="0" err="1" smtClean="0"/>
              <a:t>anti-trust</a:t>
            </a:r>
            <a:r>
              <a:rPr lang="pt-BR" dirty="0" smtClean="0"/>
              <a:t> passou no Congresso;</a:t>
            </a:r>
          </a:p>
          <a:p>
            <a:r>
              <a:rPr lang="pt-BR" dirty="0" smtClean="0"/>
              <a:t>Entidades criaram o NRA, um código que previa redução de salários e custos para tentar manter as empresas.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451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CONCEPÇÃO DE CONTROLE VENDAS E MARKETING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NRA falhou pois não conseguiu estimular a demanda;</a:t>
            </a:r>
          </a:p>
          <a:p>
            <a:r>
              <a:rPr lang="pt-BR" dirty="0" smtClean="0"/>
              <a:t>Foi declarado inconstitucional em 1937;</a:t>
            </a:r>
          </a:p>
          <a:p>
            <a:r>
              <a:rPr lang="pt-BR" dirty="0" smtClean="0"/>
              <a:t>Governo lançou o </a:t>
            </a:r>
            <a:r>
              <a:rPr lang="pt-BR" i="1" dirty="0" smtClean="0"/>
              <a:t>New </a:t>
            </a:r>
            <a:r>
              <a:rPr lang="pt-BR" i="1" dirty="0" err="1" smtClean="0"/>
              <a:t>Deal</a:t>
            </a:r>
            <a:r>
              <a:rPr lang="pt-BR" dirty="0" smtClean="0"/>
              <a:t>, plano de investimentos públicos que visava levantar a demanda;</a:t>
            </a:r>
          </a:p>
          <a:p>
            <a:r>
              <a:rPr lang="pt-BR" dirty="0" smtClean="0"/>
              <a:t>Ascensão da concepção de Vendas e Marketing.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46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Remodelação das empresas no século </a:t>
            </a:r>
            <a:r>
              <a:rPr lang="pt-BR" dirty="0" smtClean="0"/>
              <a:t>XX;</a:t>
            </a:r>
            <a:endParaRPr lang="pt-BR" dirty="0" smtClean="0"/>
          </a:p>
          <a:p>
            <a:r>
              <a:rPr lang="pt-BR" dirty="0" smtClean="0"/>
              <a:t>Estudo das 1000 maiores empresas dos EUA ao longo de 100 anos;</a:t>
            </a:r>
          </a:p>
          <a:p>
            <a:r>
              <a:rPr lang="pt-BR" dirty="0" smtClean="0"/>
              <a:t>Interações entre Estado e atores que alternam concepções de controle;</a:t>
            </a:r>
          </a:p>
          <a:p>
            <a:r>
              <a:rPr lang="pt-BR" dirty="0" smtClean="0"/>
              <a:t>Campos organizacionais;</a:t>
            </a:r>
          </a:p>
          <a:p>
            <a:r>
              <a:rPr lang="pt-BR" dirty="0" smtClean="0"/>
              <a:t>Originalidade da obra.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901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VENDAS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Mercados segmentados;</a:t>
            </a:r>
          </a:p>
          <a:p>
            <a:r>
              <a:rPr lang="pt-BR" dirty="0" smtClean="0"/>
              <a:t>Competição mais indireta;</a:t>
            </a:r>
          </a:p>
          <a:p>
            <a:r>
              <a:rPr lang="pt-BR" dirty="0" smtClean="0"/>
              <a:t>Foco: aumentar lealdade à marca, expandir participação no mercado e encontrar novos mercados para produtos já existentes ou novos;</a:t>
            </a:r>
          </a:p>
          <a:p>
            <a:r>
              <a:rPr lang="pt-BR" dirty="0" smtClean="0"/>
              <a:t>Identificar novas oportunidades para aumentar as vendas.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76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VENDAS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Revolução do marketing na década de 20: principal objetivo da empresa é a venda de produtos, e não o controle de preços;</a:t>
            </a:r>
          </a:p>
          <a:p>
            <a:r>
              <a:rPr lang="pt-BR" dirty="0" smtClean="0"/>
              <a:t>Ações de publicidade, diferenciar produto em preço e qualidade e diversificação para novos produtos;</a:t>
            </a:r>
          </a:p>
          <a:p>
            <a:r>
              <a:rPr lang="pt-BR" dirty="0" smtClean="0"/>
              <a:t>As ações de diferenciação e diversificação eram as grandes responsáveis por aumentar as vendas.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28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VENDAS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Novas ideias: produzir produtos complementares para aumentar as vendas e encontrar novos mercados para produtos velhos;</a:t>
            </a:r>
          </a:p>
          <a:p>
            <a:r>
              <a:rPr lang="pt-BR" dirty="0" smtClean="0"/>
              <a:t>Empresas passaram a fazer análise de mercado;</a:t>
            </a:r>
          </a:p>
          <a:p>
            <a:r>
              <a:rPr lang="pt-BR" dirty="0" smtClean="0"/>
              <a:t>Desenvolvimento de novos produtos passou a ser feito em conjunto pelos departamentos de vendas e produção;</a:t>
            </a:r>
          </a:p>
          <a:p>
            <a:r>
              <a:rPr lang="pt-BR" dirty="0" smtClean="0"/>
              <a:t>Grande parte das fusões ocorridas nos anos 30 visavam a diversificação de mercados.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623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VENDAS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Presidentes com conhecimento em vendas e marketing tinham mais propensão a usar estratégias de diversificação;</a:t>
            </a:r>
          </a:p>
          <a:p>
            <a:r>
              <a:rPr lang="pt-BR" dirty="0" smtClean="0"/>
              <a:t>Mudança estrutural: surgimento da empresa </a:t>
            </a:r>
            <a:r>
              <a:rPr lang="pt-BR" dirty="0" err="1" smtClean="0"/>
              <a:t>multi-divisional</a:t>
            </a:r>
            <a:r>
              <a:rPr lang="pt-BR" dirty="0" smtClean="0"/>
              <a:t> a fim de melhorar a coordenação para a produção;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570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VENDAS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Presidentes com conhecimento em vendas e marketing tinham mais propensão a usar estratégias de diversificação;</a:t>
            </a:r>
          </a:p>
          <a:p>
            <a:r>
              <a:rPr lang="pt-BR" dirty="0" smtClean="0"/>
              <a:t>Mudança estrutural: surgimento da empresa </a:t>
            </a:r>
            <a:r>
              <a:rPr lang="pt-BR" dirty="0" err="1" smtClean="0"/>
              <a:t>multi-divisional</a:t>
            </a:r>
            <a:r>
              <a:rPr lang="pt-BR" dirty="0" smtClean="0"/>
              <a:t> a fim de melhorar a coordenação para a produção;</a:t>
            </a:r>
          </a:p>
          <a:p>
            <a:r>
              <a:rPr lang="pt-BR" dirty="0" smtClean="0"/>
              <a:t> Diversos departamentos como Marketing, Financeiro, entre outros;</a:t>
            </a:r>
          </a:p>
          <a:p>
            <a:r>
              <a:rPr lang="pt-BR" dirty="0" smtClean="0"/>
              <a:t>Estratégia para distribuir produtos também melhorou, o que massificou a produção.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60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Surgiu em meados dos anos 50, como consequência do triunfo da concepção de marketing;</a:t>
            </a:r>
          </a:p>
          <a:p>
            <a:r>
              <a:rPr lang="pt-BR" dirty="0" smtClean="0"/>
              <a:t>Nova perspectiva: a empresa é um conjunto de ativos com diferentes taxas de retornos;</a:t>
            </a:r>
          </a:p>
          <a:p>
            <a:r>
              <a:rPr lang="pt-BR" dirty="0" smtClean="0"/>
              <a:t>Alocar capital entre as linhas de produtos, a fim de aumentar os retornos no curto-prazo;</a:t>
            </a:r>
          </a:p>
          <a:p>
            <a:r>
              <a:rPr lang="pt-BR" dirty="0" smtClean="0"/>
              <a:t>Administradores perseguiam crescimento através de fusões e fechamentos de linhas com mau desempenho.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941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 com a concepção de marketing e vendas: avaliação rigorosa do desempenho de cada área da empresa e sua contribuição para o lucro da empresa;</a:t>
            </a:r>
          </a:p>
          <a:p>
            <a:r>
              <a:rPr lang="pt-BR" dirty="0" smtClean="0"/>
              <a:t>O escritório central era visto coo um banco e tratava as partes da empresa como potenciais tomadoras de empréstimos;</a:t>
            </a:r>
          </a:p>
          <a:p>
            <a:r>
              <a:rPr lang="pt-BR" dirty="0" smtClean="0"/>
              <a:t>O escritório investia em divisões lucrativas e fechava aquelas com mau desempenho;</a:t>
            </a:r>
          </a:p>
          <a:p>
            <a:r>
              <a:rPr lang="pt-BR" dirty="0" smtClean="0"/>
              <a:t>As divisões lucrativas serviam de base para novas fusões.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536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Criada por executivos com conhecimentos em finanças;</a:t>
            </a:r>
          </a:p>
          <a:p>
            <a:r>
              <a:rPr lang="pt-BR" dirty="0" smtClean="0"/>
              <a:t>Eles atuavam fora dos canais estabelecidos;</a:t>
            </a:r>
          </a:p>
          <a:p>
            <a:r>
              <a:rPr lang="pt-BR" dirty="0" smtClean="0"/>
              <a:t>Os administradores que ainda estavam na concepção de marketing e vendas tinham duas opções: passar para a concepção financeira ou tornar-se presa fácil para fusões.</a:t>
            </a:r>
          </a:p>
        </p:txBody>
      </p:sp>
    </p:spTree>
    <p:extLst>
      <p:ext uri="{BB962C8B-B14F-4D97-AF65-F5344CB8AC3E}">
        <p14:creationId xmlns:p14="http://schemas.microsoft.com/office/powerpoint/2010/main" val="8398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Mudança no campo organizacional: as próprias grandes empresas tornaram-se referência para outras grandes empresas, independente do setor;</a:t>
            </a:r>
          </a:p>
          <a:p>
            <a:r>
              <a:rPr lang="pt-BR" dirty="0" smtClean="0"/>
              <a:t>O movimento de fusões dos anos 60 é resultado da concepção financeira e estratégias para a população das maiores empresas;</a:t>
            </a:r>
          </a:p>
          <a:p>
            <a:r>
              <a:rPr lang="pt-BR" dirty="0" smtClean="0"/>
              <a:t>Influência: Ato </a:t>
            </a:r>
            <a:r>
              <a:rPr lang="pt-BR" dirty="0" err="1" smtClean="0"/>
              <a:t>Celler</a:t>
            </a:r>
            <a:r>
              <a:rPr lang="pt-BR" dirty="0" smtClean="0"/>
              <a:t> </a:t>
            </a:r>
            <a:r>
              <a:rPr lang="pt-BR" dirty="0" err="1" smtClean="0"/>
              <a:t>Kefauver</a:t>
            </a:r>
            <a:r>
              <a:rPr lang="pt-BR" dirty="0" smtClean="0"/>
              <a:t> vinha sendo aplicado pela Justiça Americana nos anos 50 quando empresas faziam fusões com aquelas que apresentavam linhas de produtos similares.</a:t>
            </a:r>
          </a:p>
        </p:txBody>
      </p:sp>
    </p:spTree>
    <p:extLst>
      <p:ext uri="{BB962C8B-B14F-4D97-AF65-F5344CB8AC3E}">
        <p14:creationId xmlns:p14="http://schemas.microsoft.com/office/powerpoint/2010/main" val="1954928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alvos para fusões deveriam ser escolhidos com cuidado, buscando indústrias com potencial de crescimento e que ofereça bons índices de retorno;</a:t>
            </a:r>
          </a:p>
          <a:p>
            <a:r>
              <a:rPr lang="pt-BR" dirty="0" smtClean="0"/>
              <a:t>Também não podem correr riscos de ser enquadradas em leis </a:t>
            </a:r>
            <a:r>
              <a:rPr lang="pt-BR" dirty="0" err="1" smtClean="0"/>
              <a:t>anti-trust</a:t>
            </a:r>
            <a:r>
              <a:rPr lang="pt-BR" dirty="0" smtClean="0"/>
              <a:t>;</a:t>
            </a:r>
          </a:p>
          <a:p>
            <a:r>
              <a:rPr lang="pt-BR" dirty="0" smtClean="0"/>
              <a:t>Estrutura tributária favorecia fusões, pois os impostos sobre ganhos de capital eram altos. Desta forma, os lucros eram reinvestidos para as empresas “fugirem” dessa cobrança de impostos.</a:t>
            </a:r>
          </a:p>
        </p:txBody>
      </p:sp>
    </p:spTree>
    <p:extLst>
      <p:ext uri="{BB962C8B-B14F-4D97-AF65-F5344CB8AC3E}">
        <p14:creationId xmlns:p14="http://schemas.microsoft.com/office/powerpoint/2010/main" val="48260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DIRETO (1865-1904)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Analogia: </a:t>
            </a:r>
            <a:r>
              <a:rPr lang="pt-BR" dirty="0" err="1" smtClean="0"/>
              <a:t>chapeludo</a:t>
            </a:r>
            <a:endParaRPr lang="pt-BR" dirty="0" smtClean="0"/>
          </a:p>
          <a:p>
            <a:r>
              <a:rPr lang="pt-BR" dirty="0" smtClean="0"/>
              <a:t>Poucas companhias dominavam os mercados localmente;</a:t>
            </a:r>
          </a:p>
          <a:p>
            <a:r>
              <a:rPr lang="pt-BR" dirty="0" smtClean="0"/>
              <a:t>A venda de bens era direta entre produtor e consumidor final;</a:t>
            </a:r>
          </a:p>
          <a:p>
            <a:r>
              <a:rPr lang="pt-BR" dirty="0" smtClean="0"/>
              <a:t>Produção em pequena escala;</a:t>
            </a:r>
          </a:p>
          <a:p>
            <a:r>
              <a:rPr lang="pt-BR" dirty="0" smtClean="0"/>
              <a:t>Quase não havia controle legal sobre suas 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255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empresas adquiridas frequentemente tinham prejuízos no período, o que também evitava a cobrança de impostos;</a:t>
            </a:r>
          </a:p>
          <a:p>
            <a:r>
              <a:rPr lang="pt-BR" dirty="0" smtClean="0"/>
              <a:t>Ativos das empresas adquiridas poderiam se depreciar rapidamente de maneira contábil, o que também evitava impostos;</a:t>
            </a:r>
          </a:p>
          <a:p>
            <a:r>
              <a:rPr lang="pt-BR" dirty="0" smtClean="0"/>
              <a:t>Candidata ideal para fusão: empresa vendendo ativos abaixo do valor de mercado, com produto distinto e uma administração jovem e agressiva;</a:t>
            </a:r>
          </a:p>
          <a:p>
            <a:r>
              <a:rPr lang="pt-BR" dirty="0" smtClean="0"/>
              <a:t>Boa parte das aquisições amigáveis.</a:t>
            </a:r>
          </a:p>
        </p:txBody>
      </p:sp>
    </p:spTree>
    <p:extLst>
      <p:ext uri="{BB962C8B-B14F-4D97-AF65-F5344CB8AC3E}">
        <p14:creationId xmlns:p14="http://schemas.microsoft.com/office/powerpoint/2010/main" val="1991648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tomadas de controle hostis começaram quando um grupo de investidores lentamente comprava as ações de uma companhia, quando o preço era atrativo;</a:t>
            </a:r>
          </a:p>
          <a:p>
            <a:r>
              <a:rPr lang="pt-BR" dirty="0" smtClean="0"/>
              <a:t>Com as ações suficientes, pedia à administração para ter espaço no Conselho de Administração. Caso a resposta fosse negativa, compravam o restante das ações;</a:t>
            </a:r>
          </a:p>
          <a:p>
            <a:r>
              <a:rPr lang="pt-BR" dirty="0" smtClean="0"/>
              <a:t>Maior parte dos conglomerados dos anos 60 foram por fusões amigáveis.</a:t>
            </a:r>
          </a:p>
        </p:txBody>
      </p:sp>
    </p:spTree>
    <p:extLst>
      <p:ext uri="{BB962C8B-B14F-4D97-AF65-F5344CB8AC3E}">
        <p14:creationId xmlns:p14="http://schemas.microsoft.com/office/powerpoint/2010/main" val="4067929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Preferência das grandes empresas era por comprar empresas pequenas, com linhas de produtos diferentes e administradores jovens e famintos que necessitavam de capital para seguir crescendo;</a:t>
            </a:r>
          </a:p>
          <a:p>
            <a:r>
              <a:rPr lang="pt-BR" dirty="0" smtClean="0"/>
              <a:t>Ao invés de administrar as novas aquisições, os conglomerados mantinham controle das novas empresas a partir de práticas de prestação de contas;</a:t>
            </a:r>
          </a:p>
          <a:p>
            <a:r>
              <a:rPr lang="pt-BR" dirty="0" smtClean="0"/>
              <a:t>Meados dos anos 60: concepção financeira dominou as grandes empresas, pois as táticas renderam excelentes índices de retorno.</a:t>
            </a:r>
          </a:p>
        </p:txBody>
      </p:sp>
    </p:spTree>
    <p:extLst>
      <p:ext uri="{BB962C8B-B14F-4D97-AF65-F5344CB8AC3E}">
        <p14:creationId xmlns:p14="http://schemas.microsoft.com/office/powerpoint/2010/main" val="276417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Preferência das grandes empresas era por comprar empresas pequenas, com linhas de produtos diferentes e administradores jovens e famintos que necessitavam de capital para seguir crescendo;</a:t>
            </a:r>
          </a:p>
          <a:p>
            <a:r>
              <a:rPr lang="pt-BR" dirty="0" smtClean="0"/>
              <a:t>Ao invés de administrar as novas aquisições, os conglomerados mantinham controle das novas empresas a partir de práticas de prestação de contas;</a:t>
            </a:r>
          </a:p>
          <a:p>
            <a:r>
              <a:rPr lang="pt-BR" dirty="0" smtClean="0"/>
              <a:t>Meados dos anos 60: concepção financeira dominou as grandes empresas, pois as táticas renderam excelentes índices de retorno.</a:t>
            </a:r>
          </a:p>
        </p:txBody>
      </p:sp>
    </p:spTree>
    <p:extLst>
      <p:ext uri="{BB962C8B-B14F-4D97-AF65-F5344CB8AC3E}">
        <p14:creationId xmlns:p14="http://schemas.microsoft.com/office/powerpoint/2010/main" val="1672021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DE CONTROLE FINANCEIRA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Problemas: aquisições eram baseadas em empréstimos de bancos e instituições financeiras, o que causou alto endividamento das empresas;</a:t>
            </a:r>
          </a:p>
          <a:p>
            <a:r>
              <a:rPr lang="pt-BR" dirty="0" smtClean="0"/>
              <a:t>As grandes empresas apresentam um crescimento instantâneo por conta das aquisições, mas os investimentos que poderiam gerar mais empregos se reduzem, devido aos pagamentos das dívidas.</a:t>
            </a:r>
          </a:p>
        </p:txBody>
      </p:sp>
    </p:spTree>
    <p:extLst>
      <p:ext uri="{BB962C8B-B14F-4D97-AF65-F5344CB8AC3E}">
        <p14:creationId xmlns:p14="http://schemas.microsoft.com/office/powerpoint/2010/main" val="3526908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Concepções de controle surgem das interações entre empresas e Estado, não havendo uma concepção mais eficiente sempre, pois o ambiente muda ao longo do tempo ou em diferentes lugares;</a:t>
            </a:r>
          </a:p>
          <a:p>
            <a:r>
              <a:rPr lang="pt-BR" dirty="0" smtClean="0"/>
              <a:t>Organização </a:t>
            </a:r>
            <a:r>
              <a:rPr lang="pt-BR" dirty="0"/>
              <a:t>industrial reflete </a:t>
            </a:r>
            <a:r>
              <a:rPr lang="pt-BR" dirty="0" smtClean="0"/>
              <a:t>experiências </a:t>
            </a:r>
            <a:r>
              <a:rPr lang="pt-BR" dirty="0"/>
              <a:t>únicas de economias </a:t>
            </a:r>
            <a:r>
              <a:rPr lang="pt-BR" dirty="0" smtClean="0"/>
              <a:t>nacionais;</a:t>
            </a:r>
          </a:p>
          <a:p>
            <a:r>
              <a:rPr lang="pt-BR" dirty="0" smtClean="0"/>
              <a:t>Futuro da economia vai depender de mais interações entre empresas e Estado.</a:t>
            </a:r>
          </a:p>
        </p:txBody>
      </p:sp>
    </p:spTree>
    <p:extLst>
      <p:ext uri="{BB962C8B-B14F-4D97-AF65-F5344CB8AC3E}">
        <p14:creationId xmlns:p14="http://schemas.microsoft.com/office/powerpoint/2010/main" val="372620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MESTRADO ACADÊMICO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Tema: Conselhos de Administração no Novo Mercado da B3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04661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Financeirização</a:t>
            </a:r>
            <a:r>
              <a:rPr lang="pt-BR" dirty="0" smtClean="0"/>
              <a:t>: substituição da lógica de produção pela lógica financeira. Crescente importância dos mercados financeiros;</a:t>
            </a:r>
          </a:p>
          <a:p>
            <a:r>
              <a:rPr lang="pt-BR" dirty="0" smtClean="0"/>
              <a:t>Objetivo: gerar lucro aos acionistas;</a:t>
            </a:r>
          </a:p>
          <a:p>
            <a:r>
              <a:rPr lang="pt-BR" dirty="0" smtClean="0"/>
              <a:t>Conflito de agência: acionistas x gerentes.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39" y="4026257"/>
            <a:ext cx="3993390" cy="26622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00" y="691166"/>
            <a:ext cx="1562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17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Solução dos problemas de agência: Governança Corporativa;</a:t>
            </a:r>
          </a:p>
          <a:p>
            <a:r>
              <a:rPr lang="pt-BR" dirty="0" smtClean="0"/>
              <a:t>Definição do IBGC: “Sistema pelo qual as empresas são dirigidas, monitoradas e incentivadas, envolvendo relacionamentos entre sócios, conselho de administração, diretoria, órgãos de fiscalização e controle e outras partes interessadas”.</a:t>
            </a:r>
          </a:p>
          <a:p>
            <a:r>
              <a:rPr lang="pt-BR" dirty="0" smtClean="0"/>
              <a:t>Conselho de Administração: controlar o processo de decisão da empresa. Fazer o processo de substituição de gerentes.</a:t>
            </a:r>
            <a:endParaRPr lang="pt-BR" dirty="0"/>
          </a:p>
        </p:txBody>
      </p:sp>
      <p:sp>
        <p:nvSpPr>
          <p:cNvPr id="4" name="AutoShape 2" descr="Resultado de imagem para ufscar logo"/>
          <p:cNvSpPr>
            <a:spLocks noChangeAspect="1" noChangeArrowheads="1"/>
          </p:cNvSpPr>
          <p:nvPr/>
        </p:nvSpPr>
        <p:spPr bwMode="auto">
          <a:xfrm>
            <a:off x="6788195" y="9888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00" y="691166"/>
            <a:ext cx="1562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5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Empresas altamente </a:t>
            </a:r>
            <a:r>
              <a:rPr lang="pt-BR" dirty="0" err="1" smtClean="0"/>
              <a:t>financeirizadas</a:t>
            </a:r>
            <a:r>
              <a:rPr lang="pt-BR" dirty="0" smtClean="0"/>
              <a:t>: controladas por investidores institucionais (Fundos de Pensão, Fundos de Investimentos, Bancos, etc.)</a:t>
            </a:r>
          </a:p>
          <a:p>
            <a:r>
              <a:rPr lang="pt-BR" dirty="0" smtClean="0"/>
              <a:t>Empresas controladas pelas famílias;</a:t>
            </a:r>
          </a:p>
          <a:p>
            <a:r>
              <a:rPr lang="pt-BR" dirty="0" smtClean="0"/>
              <a:t>Quais são as diferenças na composição do Conselho de Administração nesses casos?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97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DIRETO (1865-1904)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Estratégias para vencer a concorrência:</a:t>
            </a:r>
          </a:p>
          <a:p>
            <a:pPr lvl="1"/>
            <a:r>
              <a:rPr lang="pt-BR" dirty="0" smtClean="0"/>
              <a:t>Práticas predatórias: destruir concorrente através de menores preços, dificultar acesso às matérias-primas e tecnologias, recorrer a práticas criminosas;</a:t>
            </a:r>
          </a:p>
          <a:p>
            <a:pPr lvl="1"/>
            <a:r>
              <a:rPr lang="pt-BR" dirty="0" smtClean="0"/>
              <a:t>Cartéis: empresas se uniam para dividir o mercado, definir preços e regular a produção. Quando o número de participantes era baixo, contratos eram feitos para controlar a competição;</a:t>
            </a:r>
          </a:p>
          <a:p>
            <a:pPr lvl="1"/>
            <a:r>
              <a:rPr lang="pt-BR" dirty="0" smtClean="0"/>
              <a:t>Fusões: unir firmas de donos diferentes em uma só com o objetivo de controlar o mercado. Motivo: leis </a:t>
            </a:r>
            <a:r>
              <a:rPr lang="pt-BR" dirty="0" err="1" smtClean="0"/>
              <a:t>anti-cartel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81782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Prosopografia</a:t>
            </a:r>
            <a:r>
              <a:rPr lang="pt-BR" dirty="0" smtClean="0"/>
              <a:t> de Conselheiros de Administração;</a:t>
            </a:r>
          </a:p>
          <a:p>
            <a:r>
              <a:rPr lang="pt-BR" dirty="0" smtClean="0"/>
              <a:t>Identificar as características demográficas, educacionais e curriculares dos conselheiros e buscar as diferenças entre os componentes;</a:t>
            </a:r>
          </a:p>
          <a:p>
            <a:r>
              <a:rPr lang="pt-BR" dirty="0" smtClean="0"/>
              <a:t>Empresas do Novo Mercado da B3.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348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Setor Construção Civil</a:t>
            </a:r>
          </a:p>
          <a:p>
            <a:r>
              <a:rPr lang="pt-BR" dirty="0" smtClean="0"/>
              <a:t>92 conselheiros efetivos, havendo 3 </a:t>
            </a:r>
            <a:r>
              <a:rPr lang="pt-BR" i="1" dirty="0" err="1" smtClean="0"/>
              <a:t>interlockings</a:t>
            </a:r>
            <a:r>
              <a:rPr lang="pt-BR" i="1" dirty="0" smtClean="0"/>
              <a:t>;</a:t>
            </a:r>
          </a:p>
          <a:p>
            <a:r>
              <a:rPr lang="pt-BR" dirty="0" smtClean="0"/>
              <a:t>Apenas 4 são mulheres;</a:t>
            </a:r>
          </a:p>
          <a:p>
            <a:r>
              <a:rPr lang="pt-BR" dirty="0" smtClean="0"/>
              <a:t>Média de idade dos Conselhos de Investidores Institucionais: 52,4 anos x 59,76 anos Conselhos Familiares</a:t>
            </a:r>
          </a:p>
          <a:p>
            <a:r>
              <a:rPr lang="pt-BR" dirty="0" smtClean="0"/>
              <a:t>Exemplos: EVEN (Nova Milano): 45,6 anos; EZ (família </a:t>
            </a:r>
            <a:r>
              <a:rPr lang="pt-BR" dirty="0" err="1" smtClean="0"/>
              <a:t>Zarzur</a:t>
            </a:r>
            <a:r>
              <a:rPr lang="pt-BR" dirty="0" smtClean="0"/>
              <a:t>): 67,3 anos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77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Setor Construção Civil</a:t>
            </a:r>
          </a:p>
          <a:p>
            <a:r>
              <a:rPr lang="pt-BR" dirty="0" smtClean="0"/>
              <a:t>92 conselheiros efetivos, havendo 3 </a:t>
            </a:r>
            <a:r>
              <a:rPr lang="pt-BR" i="1" dirty="0" err="1" smtClean="0"/>
              <a:t>interlockings</a:t>
            </a:r>
            <a:r>
              <a:rPr lang="pt-BR" i="1" dirty="0" smtClean="0"/>
              <a:t>;</a:t>
            </a:r>
          </a:p>
          <a:p>
            <a:r>
              <a:rPr lang="pt-BR" dirty="0" smtClean="0"/>
              <a:t>Apenas 4 são mulheres;</a:t>
            </a:r>
          </a:p>
          <a:p>
            <a:r>
              <a:rPr lang="pt-BR" dirty="0" smtClean="0"/>
              <a:t>Média de idade dos Conselhos de Investidores Institucionais: 52,4 anos x 59,76 anos Conselhos Familiares</a:t>
            </a:r>
          </a:p>
          <a:p>
            <a:r>
              <a:rPr lang="pt-BR" dirty="0" smtClean="0"/>
              <a:t>Exemplos: EVEN (Nova Milano): 45,6 anos; EZ (família </a:t>
            </a:r>
            <a:r>
              <a:rPr lang="pt-BR" dirty="0" err="1" smtClean="0"/>
              <a:t>Zarzur</a:t>
            </a:r>
            <a:r>
              <a:rPr lang="pt-BR" dirty="0" smtClean="0"/>
              <a:t>): 67,3 anos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249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Origem dos conselheiros:</a:t>
            </a:r>
          </a:p>
          <a:p>
            <a:r>
              <a:rPr lang="pt-BR" dirty="0" smtClean="0"/>
              <a:t>Empresas familiares: funcionários de carreira consolidada na empresa, familiares do proprietário e notáveis como conselheiros independentes;</a:t>
            </a:r>
          </a:p>
          <a:p>
            <a:r>
              <a:rPr lang="pt-BR" dirty="0" smtClean="0"/>
              <a:t>Empresas de Investidores Institucionais: gestores dos fundos de investimento/bancos; com formação na área de finanças (MBA) e sem muita familiaridade com o setor em questão.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916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Origem dos conselheiros:</a:t>
            </a:r>
          </a:p>
          <a:p>
            <a:r>
              <a:rPr lang="pt-BR" dirty="0" smtClean="0"/>
              <a:t>Empresas familiares: funcionários de carreira consolidada na empresa, familiares do proprietário e notáveis como conselheiros independentes;</a:t>
            </a:r>
          </a:p>
          <a:p>
            <a:r>
              <a:rPr lang="pt-BR" dirty="0" smtClean="0"/>
              <a:t>Empresas de Investidores Institucionais: gestores dos fundos de investimento/bancos; com formação na área de finanças (MBA) e sem muita familiaridade com o setor em questão.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421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Terminar a coleta de dados para os demais setores e tratar os dados;</a:t>
            </a:r>
          </a:p>
          <a:p>
            <a:r>
              <a:rPr lang="pt-BR" dirty="0" smtClean="0"/>
              <a:t>Entrevistar conselheiros e/ou gestores para entender critérios de nomeação para o cargo;</a:t>
            </a:r>
          </a:p>
          <a:p>
            <a:r>
              <a:rPr lang="pt-BR" dirty="0" smtClean="0"/>
              <a:t>Analisar conflitos refletidos pelo Conselho (ex.: JBS, BRF)</a:t>
            </a:r>
          </a:p>
          <a:p>
            <a:r>
              <a:rPr lang="pt-BR" dirty="0" smtClean="0"/>
              <a:t>Cruzar os dados estatísticos com as entrevistas.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39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victor.oliveira.ufscar@gmail.com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02314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DIRETO (1865-1904)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err="1" smtClean="0"/>
              <a:t>Sherman</a:t>
            </a:r>
            <a:r>
              <a:rPr lang="pt-BR" dirty="0" smtClean="0"/>
              <a:t> </a:t>
            </a:r>
            <a:r>
              <a:rPr lang="pt-BR" dirty="0" err="1" smtClean="0"/>
              <a:t>Act</a:t>
            </a:r>
            <a:r>
              <a:rPr lang="pt-BR" dirty="0" smtClean="0"/>
              <a:t> (1888-1904): lei </a:t>
            </a:r>
            <a:r>
              <a:rPr lang="pt-BR" dirty="0" err="1" smtClean="0"/>
              <a:t>anti-trust</a:t>
            </a:r>
            <a:r>
              <a:rPr lang="pt-BR" dirty="0" smtClean="0"/>
              <a:t>, que acabou enfraquecendo o movimento de fusões.</a:t>
            </a:r>
          </a:p>
          <a:p>
            <a:pPr lvl="1"/>
            <a:r>
              <a:rPr lang="pt-BR" dirty="0" smtClean="0"/>
              <a:t>Declínio da Concepção de Controle Direto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2592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MANUFATURA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Entre 1900 e 1914, intensificou a regulação das práticas de negócios das grandes empresas;</a:t>
            </a:r>
          </a:p>
          <a:p>
            <a:pPr lvl="1"/>
            <a:r>
              <a:rPr lang="pt-BR" dirty="0" smtClean="0"/>
              <a:t>A concepção de controle manufatura é defensiva, e visa desencorajar os concorrentes a competirem diretamente, tornando os custos altos e as chances de sucesso baixas;</a:t>
            </a:r>
          </a:p>
          <a:p>
            <a:pPr lvl="1"/>
            <a:r>
              <a:rPr lang="pt-BR" dirty="0" smtClean="0"/>
              <a:t>Tamanho, integração e relativa eficiência da grande empresa vista como a potencial ameaça aos competidores;</a:t>
            </a:r>
          </a:p>
          <a:p>
            <a:pPr lvl="1"/>
            <a:r>
              <a:rPr lang="pt-BR" dirty="0" smtClean="0"/>
              <a:t>Ênfase no controle da entrada de matérias-primas e produção de produtos finais por parte de administradores e empreendedores.</a:t>
            </a:r>
          </a:p>
        </p:txBody>
      </p:sp>
    </p:spTree>
    <p:extLst>
      <p:ext uri="{BB962C8B-B14F-4D97-AF65-F5344CB8AC3E}">
        <p14:creationId xmlns:p14="http://schemas.microsoft.com/office/powerpoint/2010/main" val="100793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MANUFATURA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Integração, tanto com fornecedores como com clientes;, a fim de eliminar gargalos e aumentar a eficiência;</a:t>
            </a:r>
          </a:p>
          <a:p>
            <a:pPr lvl="1"/>
            <a:r>
              <a:rPr lang="pt-BR" dirty="0" smtClean="0"/>
              <a:t>As empresas dominantes formavam e lideravam um campo;</a:t>
            </a:r>
          </a:p>
          <a:p>
            <a:pPr lvl="1"/>
            <a:r>
              <a:rPr lang="pt-BR" dirty="0" smtClean="0"/>
              <a:t>No campo, a empresa dominante definiria o preço e seus competidores buscariam repetir seu processo produtivo;</a:t>
            </a:r>
          </a:p>
          <a:p>
            <a:pPr lvl="1"/>
            <a:r>
              <a:rPr lang="pt-BR" dirty="0" smtClean="0"/>
              <a:t>Concepção de manufatura era focada na estrutura interna das empresas e sua capacidade de produzir bens confiáveis, de forma barata. </a:t>
            </a:r>
          </a:p>
        </p:txBody>
      </p:sp>
    </p:spTree>
    <p:extLst>
      <p:ext uri="{BB962C8B-B14F-4D97-AF65-F5344CB8AC3E}">
        <p14:creationId xmlns:p14="http://schemas.microsoft.com/office/powerpoint/2010/main" val="102824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MANUFATURA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1920: triunfo da Concepção de Controle Manufatura;</a:t>
            </a:r>
          </a:p>
          <a:p>
            <a:pPr lvl="1"/>
            <a:r>
              <a:rPr lang="pt-BR" dirty="0" smtClean="0"/>
              <a:t>A formação de oligopólios entre firmas integradas verticalmente passou a ser vista como a maneira eficiente de estabilizar os preços;</a:t>
            </a:r>
          </a:p>
          <a:p>
            <a:pPr lvl="1"/>
            <a:r>
              <a:rPr lang="pt-BR" dirty="0" smtClean="0"/>
              <a:t>Segunda onda de fusões e aquisições: visava tornar a empresa maior e mais integrada, a fim de se defender de possíveis ataques diretos dos concorrentes;</a:t>
            </a:r>
          </a:p>
          <a:p>
            <a:pPr lvl="1"/>
            <a:r>
              <a:rPr lang="pt-BR" dirty="0" smtClean="0"/>
              <a:t>Houve uma nova legislação (Clayton </a:t>
            </a:r>
            <a:r>
              <a:rPr lang="pt-BR" dirty="0" err="1" smtClean="0"/>
              <a:t>Act</a:t>
            </a:r>
            <a:r>
              <a:rPr lang="pt-BR" dirty="0" smtClean="0"/>
              <a:t>), porém seu efeito foi nulo, devido a interpretações que beneficiavam as empresas.</a:t>
            </a:r>
          </a:p>
        </p:txBody>
      </p:sp>
    </p:spTree>
    <p:extLst>
      <p:ext uri="{BB962C8B-B14F-4D97-AF65-F5344CB8AC3E}">
        <p14:creationId xmlns:p14="http://schemas.microsoft.com/office/powerpoint/2010/main" val="256275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MANUFATURA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1920: triunfo da Concepção de Controle Manufatura;</a:t>
            </a:r>
          </a:p>
          <a:p>
            <a:pPr lvl="1"/>
            <a:r>
              <a:rPr lang="pt-BR" dirty="0" smtClean="0"/>
              <a:t>A formação de oligopólios entre firmas integradas verticalmente passou a ser vista como a maneira eficiente de estabilizar os preços;</a:t>
            </a:r>
          </a:p>
          <a:p>
            <a:pPr lvl="1"/>
            <a:r>
              <a:rPr lang="pt-BR" dirty="0" smtClean="0"/>
              <a:t>Segunda onda de fusões e aquisições: visava tornar a empresa maior e mais integrada, a fim de se defender de possíveis ataques diretos dos concorrentes;</a:t>
            </a:r>
          </a:p>
          <a:p>
            <a:pPr lvl="1"/>
            <a:r>
              <a:rPr lang="pt-BR" dirty="0" smtClean="0"/>
              <a:t>Houve uma nova legislação (Clayton </a:t>
            </a:r>
            <a:r>
              <a:rPr lang="pt-BR" dirty="0" err="1" smtClean="0"/>
              <a:t>Act</a:t>
            </a:r>
            <a:r>
              <a:rPr lang="pt-BR" dirty="0" smtClean="0"/>
              <a:t>), porém seu efeito foi nulo, devido a interpretações que beneficiavam as empresas.</a:t>
            </a:r>
          </a:p>
        </p:txBody>
      </p:sp>
    </p:spTree>
    <p:extLst>
      <p:ext uri="{BB962C8B-B14F-4D97-AF65-F5344CB8AC3E}">
        <p14:creationId xmlns:p14="http://schemas.microsoft.com/office/powerpoint/2010/main" val="837036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</TotalTime>
  <Words>2663</Words>
  <Application>Microsoft Office PowerPoint</Application>
  <PresentationFormat>Widescreen</PresentationFormat>
  <Paragraphs>203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Tema do Office</vt:lpstr>
      <vt:lpstr>THE TRANSFORMATION OF CORPORATE CONTROL</vt:lpstr>
      <vt:lpstr>INTRODUÇÃO</vt:lpstr>
      <vt:lpstr>CONTROLE DIRETO (1865-1904)</vt:lpstr>
      <vt:lpstr>CONTROLE DIRETO (1865-1904)</vt:lpstr>
      <vt:lpstr>CONTROLE DIRETO (1865-1904)</vt:lpstr>
      <vt:lpstr>MANUFATURA</vt:lpstr>
      <vt:lpstr>MANUFATURA</vt:lpstr>
      <vt:lpstr>MANUFATURA</vt:lpstr>
      <vt:lpstr>MANUFATURA</vt:lpstr>
      <vt:lpstr>MANUFATURA</vt:lpstr>
      <vt:lpstr>MANUFATURA</vt:lpstr>
      <vt:lpstr>MANUFATURA</vt:lpstr>
      <vt:lpstr>ASCENSÃO DA CONCEPÇÃO DE MANUFATURA</vt:lpstr>
      <vt:lpstr>ASCENSÃO DA CONCEPÇÃO DE MANUFATURA</vt:lpstr>
      <vt:lpstr>CONCEPÇÃO DE CONTROLE VENDAS E MARKETING</vt:lpstr>
      <vt:lpstr>CONCEPÇÃO DE CONTROLE VENDAS E MARKETING</vt:lpstr>
      <vt:lpstr>CONCEPÇÃO DE CONTROLE VENDAS E MARKETING</vt:lpstr>
      <vt:lpstr>CONCEPÇÃO DE CONTROLE VENDAS E MARKETING</vt:lpstr>
      <vt:lpstr>CONCEPÇÃO DE CONTROLE VENDAS E MARKETING</vt:lpstr>
      <vt:lpstr>CONCEPÇÃO DE CONTROLE VENDAS E MARKETING</vt:lpstr>
      <vt:lpstr>CONCEPÇÃO DE CONTROLE VENDAS E MARKETING</vt:lpstr>
      <vt:lpstr>CONCEPÇÃO DE CONTROLE VENDAS E MARKETING</vt:lpstr>
      <vt:lpstr>CONCEPÇÃO DE CONTROLE VENDAS E MARKETING</vt:lpstr>
      <vt:lpstr>CONCEPÇÃO DE CONTROLE VENDAS E MARKETING</vt:lpstr>
      <vt:lpstr>CONCEPÇÃO DE CONTROLE FINANCEIRA</vt:lpstr>
      <vt:lpstr>CONCEPÇÃO DE CONTROLE FINANCEIRA</vt:lpstr>
      <vt:lpstr>CONCEPÇÃO DE CONTROLE FINANCEIRA</vt:lpstr>
      <vt:lpstr>CONCEPÇÃO DE CONTROLE FINANCEIRA</vt:lpstr>
      <vt:lpstr>CONCEPÇÃO DE CONTROLE FINANCEIRA</vt:lpstr>
      <vt:lpstr>CONCEPÇÃO DE CONTROLE FINANCEIRA</vt:lpstr>
      <vt:lpstr>CONCEPÇÃO DE CONTROLE FINANCEIRA</vt:lpstr>
      <vt:lpstr>CONCEPÇÃO DE CONTROLE FINANCEIRA</vt:lpstr>
      <vt:lpstr>CONCEPÇÃO DE CONTROLE FINANCEIRA</vt:lpstr>
      <vt:lpstr>CONCEPÇÃO DE CONTROLE FINANCEIRA</vt:lpstr>
      <vt:lpstr>CONCLUSÕES</vt:lpstr>
      <vt:lpstr>MESTRADO ACADÊMICO</vt:lpstr>
      <vt:lpstr>INTRODUÇÃO</vt:lpstr>
      <vt:lpstr>INTRODUÇÃO</vt:lpstr>
      <vt:lpstr>INTRODUÇÃO</vt:lpstr>
      <vt:lpstr>PESQUISA</vt:lpstr>
      <vt:lpstr>RESULTADOS PRELIMINARES</vt:lpstr>
      <vt:lpstr>RESULTADOS PRELIMINARES</vt:lpstr>
      <vt:lpstr>RESULTADOS PRELIMINARES</vt:lpstr>
      <vt:lpstr>RESULTADOS PRELIMINARES</vt:lpstr>
      <vt:lpstr>PRÓXIMOS PASSOS</vt:lpstr>
      <vt:lpstr>CONTATO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TRANSFORMATION OF CORPORATE CONTROL</dc:title>
  <dc:creator>Victor Oliveira</dc:creator>
  <cp:lastModifiedBy>Victor Oliveira</cp:lastModifiedBy>
  <cp:revision>60</cp:revision>
  <dcterms:created xsi:type="dcterms:W3CDTF">2017-10-28T11:59:36Z</dcterms:created>
  <dcterms:modified xsi:type="dcterms:W3CDTF">2017-11-29T01:24:29Z</dcterms:modified>
</cp:coreProperties>
</file>