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66" r:id="rId4"/>
    <p:sldId id="267" r:id="rId5"/>
    <p:sldId id="269" r:id="rId6"/>
    <p:sldId id="257" r:id="rId7"/>
    <p:sldId id="258" r:id="rId8"/>
    <p:sldId id="259" r:id="rId9"/>
    <p:sldId id="260" r:id="rId10"/>
    <p:sldId id="261" r:id="rId11"/>
    <p:sldId id="271" r:id="rId12"/>
    <p:sldId id="272" r:id="rId13"/>
    <p:sldId id="277" r:id="rId14"/>
    <p:sldId id="273" r:id="rId15"/>
    <p:sldId id="274" r:id="rId16"/>
    <p:sldId id="262" r:id="rId17"/>
    <p:sldId id="275" r:id="rId18"/>
    <p:sldId id="276"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4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pt-BR"/>
              <a:t>Clique para editar o título Mestre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77EDC623-F89C-49F3-AD88-C1B14A9B0CC0}" type="datetimeFigureOut">
              <a:rPr lang="pt-BR" smtClean="0"/>
              <a:t>15/05/2018</a:t>
            </a:fld>
            <a:endParaRPr lang="pt-BR"/>
          </a:p>
        </p:txBody>
      </p:sp>
      <p:sp>
        <p:nvSpPr>
          <p:cNvPr id="5" name="Footer Placeholder 4"/>
          <p:cNvSpPr>
            <a:spLocks noGrp="1"/>
          </p:cNvSpPr>
          <p:nvPr>
            <p:ph type="ftr" sz="quarter" idx="11"/>
          </p:nvPr>
        </p:nvSpPr>
        <p:spPr/>
        <p:txBody>
          <a:bodyPr/>
          <a:lstStyle/>
          <a:p>
            <a:endParaRPr lang="pt-B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830C4B4-C977-4C74-A2B7-AEDEC113D76A}" type="slidenum">
              <a:rPr lang="pt-BR" smtClean="0"/>
              <a:t>‹nº›</a:t>
            </a:fld>
            <a:endParaRPr lang="pt-BR"/>
          </a:p>
        </p:txBody>
      </p:sp>
    </p:spTree>
    <p:extLst>
      <p:ext uri="{BB962C8B-B14F-4D97-AF65-F5344CB8AC3E}">
        <p14:creationId xmlns:p14="http://schemas.microsoft.com/office/powerpoint/2010/main" val="2710406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pt-BR"/>
              <a:t>Clique para editar o título Mestre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77EDC623-F89C-49F3-AD88-C1B14A9B0CC0}" type="datetimeFigureOut">
              <a:rPr lang="pt-BR" smtClean="0"/>
              <a:t>15/05/2018</a:t>
            </a:fld>
            <a:endParaRPr lang="pt-BR"/>
          </a:p>
        </p:txBody>
      </p:sp>
      <p:sp>
        <p:nvSpPr>
          <p:cNvPr id="5" name="Footer Placeholder 4"/>
          <p:cNvSpPr>
            <a:spLocks noGrp="1"/>
          </p:cNvSpPr>
          <p:nvPr>
            <p:ph type="ftr" sz="quarter" idx="11"/>
          </p:nvPr>
        </p:nvSpPr>
        <p:spPr/>
        <p:txBody>
          <a:bodyPr/>
          <a:lstStyle/>
          <a:p>
            <a:endParaRPr lang="pt-B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830C4B4-C977-4C74-A2B7-AEDEC113D76A}" type="slidenum">
              <a:rPr lang="pt-BR" smtClean="0"/>
              <a:t>‹nº›</a:t>
            </a:fld>
            <a:endParaRPr lang="pt-BR"/>
          </a:p>
        </p:txBody>
      </p:sp>
    </p:spTree>
    <p:extLst>
      <p:ext uri="{BB962C8B-B14F-4D97-AF65-F5344CB8AC3E}">
        <p14:creationId xmlns:p14="http://schemas.microsoft.com/office/powerpoint/2010/main" val="2551113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a:t>Clique para editar o título Mestre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77EDC623-F89C-49F3-AD88-C1B14A9B0CC0}" type="datetimeFigureOut">
              <a:rPr lang="pt-BR" smtClean="0"/>
              <a:t>15/05/2018</a:t>
            </a:fld>
            <a:endParaRPr lang="pt-BR"/>
          </a:p>
        </p:txBody>
      </p:sp>
      <p:sp>
        <p:nvSpPr>
          <p:cNvPr id="5" name="Footer Placeholder 4"/>
          <p:cNvSpPr>
            <a:spLocks noGrp="1"/>
          </p:cNvSpPr>
          <p:nvPr>
            <p:ph type="ftr" sz="quarter" idx="11"/>
          </p:nvPr>
        </p:nvSpPr>
        <p:spPr/>
        <p:txBody>
          <a:bodyPr/>
          <a:lstStyle/>
          <a:p>
            <a:endParaRPr lang="pt-B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830C4B4-C977-4C74-A2B7-AEDEC113D76A}" type="slidenum">
              <a:rPr lang="pt-BR" smtClean="0"/>
              <a:t>‹nº›</a:t>
            </a:fld>
            <a:endParaRPr lang="pt-B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26385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pt-BR"/>
              <a:t>Clique para editar o título Mestre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Editar estilos de texto Mestre</a:t>
            </a:r>
          </a:p>
        </p:txBody>
      </p:sp>
      <p:sp>
        <p:nvSpPr>
          <p:cNvPr id="5" name="Date Placeholder 4"/>
          <p:cNvSpPr>
            <a:spLocks noGrp="1"/>
          </p:cNvSpPr>
          <p:nvPr>
            <p:ph type="dt" sz="half" idx="10"/>
          </p:nvPr>
        </p:nvSpPr>
        <p:spPr/>
        <p:txBody>
          <a:bodyPr/>
          <a:lstStyle/>
          <a:p>
            <a:fld id="{77EDC623-F89C-49F3-AD88-C1B14A9B0CC0}" type="datetimeFigureOut">
              <a:rPr lang="pt-BR" smtClean="0"/>
              <a:t>15/05/2018</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830C4B4-C977-4C74-A2B7-AEDEC113D76A}" type="slidenum">
              <a:rPr lang="pt-BR" smtClean="0"/>
              <a:t>‹nº›</a:t>
            </a:fld>
            <a:endParaRPr lang="pt-BR"/>
          </a:p>
        </p:txBody>
      </p:sp>
    </p:spTree>
    <p:extLst>
      <p:ext uri="{BB962C8B-B14F-4D97-AF65-F5344CB8AC3E}">
        <p14:creationId xmlns:p14="http://schemas.microsoft.com/office/powerpoint/2010/main" val="59798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Editar estilos de texto Mestre</a:t>
            </a:r>
          </a:p>
        </p:txBody>
      </p:sp>
      <p:sp>
        <p:nvSpPr>
          <p:cNvPr id="5" name="Date Placeholder 4"/>
          <p:cNvSpPr>
            <a:spLocks noGrp="1"/>
          </p:cNvSpPr>
          <p:nvPr>
            <p:ph type="dt" sz="half" idx="10"/>
          </p:nvPr>
        </p:nvSpPr>
        <p:spPr/>
        <p:txBody>
          <a:bodyPr/>
          <a:lstStyle/>
          <a:p>
            <a:fld id="{77EDC623-F89C-49F3-AD88-C1B14A9B0CC0}" type="datetimeFigureOut">
              <a:rPr lang="pt-BR" smtClean="0"/>
              <a:t>15/05/2018</a:t>
            </a:fld>
            <a:endParaRPr lang="pt-BR"/>
          </a:p>
        </p:txBody>
      </p:sp>
      <p:sp>
        <p:nvSpPr>
          <p:cNvPr id="6" name="Footer Placeholder 5"/>
          <p:cNvSpPr>
            <a:spLocks noGrp="1"/>
          </p:cNvSpPr>
          <p:nvPr>
            <p:ph type="ftr" sz="quarter" idx="11"/>
          </p:nvPr>
        </p:nvSpPr>
        <p:spPr/>
        <p:txBody>
          <a:bodyPr/>
          <a:lstStyle/>
          <a:p>
            <a:endParaRPr lang="pt-B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830C4B4-C977-4C74-A2B7-AEDEC113D76A}" type="slidenum">
              <a:rPr lang="pt-BR" smtClean="0"/>
              <a:t>‹nº›</a:t>
            </a:fld>
            <a:endParaRPr lang="pt-B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270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pt-BR"/>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Editar estilos de texto Mestre</a:t>
            </a:r>
          </a:p>
        </p:txBody>
      </p:sp>
      <p:sp>
        <p:nvSpPr>
          <p:cNvPr id="5" name="Date Placeholder 4"/>
          <p:cNvSpPr>
            <a:spLocks noGrp="1"/>
          </p:cNvSpPr>
          <p:nvPr>
            <p:ph type="dt" sz="half" idx="10"/>
          </p:nvPr>
        </p:nvSpPr>
        <p:spPr/>
        <p:txBody>
          <a:bodyPr/>
          <a:lstStyle/>
          <a:p>
            <a:fld id="{77EDC623-F89C-49F3-AD88-C1B14A9B0CC0}" type="datetimeFigureOut">
              <a:rPr lang="pt-BR" smtClean="0"/>
              <a:t>15/05/2018</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830C4B4-C977-4C74-A2B7-AEDEC113D76A}" type="slidenum">
              <a:rPr lang="pt-BR" smtClean="0"/>
              <a:t>‹nº›</a:t>
            </a:fld>
            <a:endParaRPr lang="pt-BR"/>
          </a:p>
        </p:txBody>
      </p:sp>
    </p:spTree>
    <p:extLst>
      <p:ext uri="{BB962C8B-B14F-4D97-AF65-F5344CB8AC3E}">
        <p14:creationId xmlns:p14="http://schemas.microsoft.com/office/powerpoint/2010/main" val="655301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7EDC623-F89C-49F3-AD88-C1B14A9B0CC0}" type="datetimeFigureOut">
              <a:rPr lang="pt-BR" smtClean="0"/>
              <a:t>15/05/2018</a:t>
            </a:fld>
            <a:endParaRPr lang="pt-BR"/>
          </a:p>
        </p:txBody>
      </p:sp>
      <p:sp>
        <p:nvSpPr>
          <p:cNvPr id="5" name="Footer Placeholder 4"/>
          <p:cNvSpPr>
            <a:spLocks noGrp="1"/>
          </p:cNvSpPr>
          <p:nvPr>
            <p:ph type="ftr" sz="quarter" idx="11"/>
          </p:nvPr>
        </p:nvSpPr>
        <p:spPr/>
        <p:txBody>
          <a:bodyPr/>
          <a:lstStyle/>
          <a:p>
            <a:endParaRPr lang="pt-B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830C4B4-C977-4C74-A2B7-AEDEC113D76A}" type="slidenum">
              <a:rPr lang="pt-BR" smtClean="0"/>
              <a:t>‹nº›</a:t>
            </a:fld>
            <a:endParaRPr lang="pt-BR"/>
          </a:p>
        </p:txBody>
      </p:sp>
    </p:spTree>
    <p:extLst>
      <p:ext uri="{BB962C8B-B14F-4D97-AF65-F5344CB8AC3E}">
        <p14:creationId xmlns:p14="http://schemas.microsoft.com/office/powerpoint/2010/main" val="14884868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7EDC623-F89C-49F3-AD88-C1B14A9B0CC0}" type="datetimeFigureOut">
              <a:rPr lang="pt-BR" smtClean="0"/>
              <a:t>15/05/2018</a:t>
            </a:fld>
            <a:endParaRPr lang="pt-BR"/>
          </a:p>
        </p:txBody>
      </p:sp>
      <p:sp>
        <p:nvSpPr>
          <p:cNvPr id="5" name="Footer Placeholder 4"/>
          <p:cNvSpPr>
            <a:spLocks noGrp="1"/>
          </p:cNvSpPr>
          <p:nvPr>
            <p:ph type="ftr" sz="quarter" idx="11"/>
          </p:nvPr>
        </p:nvSpPr>
        <p:spPr/>
        <p:txBody>
          <a:bodyPr/>
          <a:lstStyle/>
          <a:p>
            <a:endParaRPr lang="pt-B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830C4B4-C977-4C74-A2B7-AEDEC113D76A}" type="slidenum">
              <a:rPr lang="pt-BR" smtClean="0"/>
              <a:t>‹nº›</a:t>
            </a:fld>
            <a:endParaRPr lang="pt-BR"/>
          </a:p>
        </p:txBody>
      </p:sp>
    </p:spTree>
    <p:extLst>
      <p:ext uri="{BB962C8B-B14F-4D97-AF65-F5344CB8AC3E}">
        <p14:creationId xmlns:p14="http://schemas.microsoft.com/office/powerpoint/2010/main" val="680233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pt-BR"/>
              <a:t>Clique para editar o título Mestre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7EDC623-F89C-49F3-AD88-C1B14A9B0CC0}" type="datetimeFigureOut">
              <a:rPr lang="pt-BR" smtClean="0"/>
              <a:t>15/05/2018</a:t>
            </a:fld>
            <a:endParaRPr lang="pt-BR"/>
          </a:p>
        </p:txBody>
      </p:sp>
      <p:sp>
        <p:nvSpPr>
          <p:cNvPr id="5" name="Footer Placeholder 4"/>
          <p:cNvSpPr>
            <a:spLocks noGrp="1"/>
          </p:cNvSpPr>
          <p:nvPr>
            <p:ph type="ftr" sz="quarter" idx="11"/>
          </p:nvPr>
        </p:nvSpPr>
        <p:spPr/>
        <p:txBody>
          <a:bodyPr/>
          <a:lstStyle/>
          <a:p>
            <a:endParaRPr lang="pt-B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830C4B4-C977-4C74-A2B7-AEDEC113D76A}" type="slidenum">
              <a:rPr lang="pt-BR" smtClean="0"/>
              <a:t>‹nº›</a:t>
            </a:fld>
            <a:endParaRPr lang="pt-BR"/>
          </a:p>
        </p:txBody>
      </p:sp>
    </p:spTree>
    <p:extLst>
      <p:ext uri="{BB962C8B-B14F-4D97-AF65-F5344CB8AC3E}">
        <p14:creationId xmlns:p14="http://schemas.microsoft.com/office/powerpoint/2010/main" val="2388345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77EDC623-F89C-49F3-AD88-C1B14A9B0CC0}" type="datetimeFigureOut">
              <a:rPr lang="pt-BR" smtClean="0"/>
              <a:t>15/05/2018</a:t>
            </a:fld>
            <a:endParaRPr lang="pt-BR"/>
          </a:p>
        </p:txBody>
      </p:sp>
      <p:sp>
        <p:nvSpPr>
          <p:cNvPr id="5" name="Footer Placeholder 4"/>
          <p:cNvSpPr>
            <a:spLocks noGrp="1"/>
          </p:cNvSpPr>
          <p:nvPr>
            <p:ph type="ftr" sz="quarter" idx="11"/>
          </p:nvPr>
        </p:nvSpPr>
        <p:spPr/>
        <p:txBody>
          <a:bodyPr/>
          <a:lstStyle/>
          <a:p>
            <a:endParaRPr lang="pt-B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830C4B4-C977-4C74-A2B7-AEDEC113D76A}" type="slidenum">
              <a:rPr lang="pt-BR" smtClean="0"/>
              <a:t>‹nº›</a:t>
            </a:fld>
            <a:endParaRPr lang="pt-BR"/>
          </a:p>
        </p:txBody>
      </p:sp>
    </p:spTree>
    <p:extLst>
      <p:ext uri="{BB962C8B-B14F-4D97-AF65-F5344CB8AC3E}">
        <p14:creationId xmlns:p14="http://schemas.microsoft.com/office/powerpoint/2010/main" val="4036304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77EDC623-F89C-49F3-AD88-C1B14A9B0CC0}" type="datetimeFigureOut">
              <a:rPr lang="pt-BR" smtClean="0"/>
              <a:t>15/05/2018</a:t>
            </a:fld>
            <a:endParaRPr lang="pt-BR"/>
          </a:p>
        </p:txBody>
      </p:sp>
      <p:sp>
        <p:nvSpPr>
          <p:cNvPr id="6" name="Footer Placeholder 5"/>
          <p:cNvSpPr>
            <a:spLocks noGrp="1"/>
          </p:cNvSpPr>
          <p:nvPr>
            <p:ph type="ftr" sz="quarter" idx="11"/>
          </p:nvPr>
        </p:nvSpPr>
        <p:spPr/>
        <p:txBody>
          <a:bodyPr/>
          <a:lstStyle/>
          <a:p>
            <a:endParaRPr lang="pt-B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830C4B4-C977-4C74-A2B7-AEDEC113D76A}" type="slidenum">
              <a:rPr lang="pt-BR" smtClean="0"/>
              <a:t>‹nº›</a:t>
            </a:fld>
            <a:endParaRPr lang="pt-BR"/>
          </a:p>
        </p:txBody>
      </p:sp>
    </p:spTree>
    <p:extLst>
      <p:ext uri="{BB962C8B-B14F-4D97-AF65-F5344CB8AC3E}">
        <p14:creationId xmlns:p14="http://schemas.microsoft.com/office/powerpoint/2010/main" val="794745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77EDC623-F89C-49F3-AD88-C1B14A9B0CC0}" type="datetimeFigureOut">
              <a:rPr lang="pt-BR" smtClean="0"/>
              <a:t>15/05/2018</a:t>
            </a:fld>
            <a:endParaRPr lang="pt-BR"/>
          </a:p>
        </p:txBody>
      </p:sp>
      <p:sp>
        <p:nvSpPr>
          <p:cNvPr id="8" name="Footer Placeholder 7"/>
          <p:cNvSpPr>
            <a:spLocks noGrp="1"/>
          </p:cNvSpPr>
          <p:nvPr>
            <p:ph type="ftr" sz="quarter" idx="11"/>
          </p:nvPr>
        </p:nvSpPr>
        <p:spPr/>
        <p:txBody>
          <a:bodyPr/>
          <a:lstStyle/>
          <a:p>
            <a:endParaRPr lang="pt-B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830C4B4-C977-4C74-A2B7-AEDEC113D76A}" type="slidenum">
              <a:rPr lang="pt-BR" smtClean="0"/>
              <a:t>‹nº›</a:t>
            </a:fld>
            <a:endParaRPr lang="pt-BR"/>
          </a:p>
        </p:txBody>
      </p:sp>
    </p:spTree>
    <p:extLst>
      <p:ext uri="{BB962C8B-B14F-4D97-AF65-F5344CB8AC3E}">
        <p14:creationId xmlns:p14="http://schemas.microsoft.com/office/powerpoint/2010/main" val="1808284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77EDC623-F89C-49F3-AD88-C1B14A9B0CC0}" type="datetimeFigureOut">
              <a:rPr lang="pt-BR" smtClean="0"/>
              <a:t>15/05/2018</a:t>
            </a:fld>
            <a:endParaRPr lang="pt-BR"/>
          </a:p>
        </p:txBody>
      </p:sp>
      <p:sp>
        <p:nvSpPr>
          <p:cNvPr id="4" name="Footer Placeholder 3"/>
          <p:cNvSpPr>
            <a:spLocks noGrp="1"/>
          </p:cNvSpPr>
          <p:nvPr>
            <p:ph type="ftr" sz="quarter" idx="11"/>
          </p:nvPr>
        </p:nvSpPr>
        <p:spPr/>
        <p:txBody>
          <a:bodyPr/>
          <a:lstStyle/>
          <a:p>
            <a:endParaRPr lang="pt-B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830C4B4-C977-4C74-A2B7-AEDEC113D76A}" type="slidenum">
              <a:rPr lang="pt-BR" smtClean="0"/>
              <a:t>‹nº›</a:t>
            </a:fld>
            <a:endParaRPr lang="pt-BR"/>
          </a:p>
        </p:txBody>
      </p:sp>
    </p:spTree>
    <p:extLst>
      <p:ext uri="{BB962C8B-B14F-4D97-AF65-F5344CB8AC3E}">
        <p14:creationId xmlns:p14="http://schemas.microsoft.com/office/powerpoint/2010/main" val="1952492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EDC623-F89C-49F3-AD88-C1B14A9B0CC0}" type="datetimeFigureOut">
              <a:rPr lang="pt-BR" smtClean="0"/>
              <a:t>15/05/2018</a:t>
            </a:fld>
            <a:endParaRPr lang="pt-BR"/>
          </a:p>
        </p:txBody>
      </p:sp>
      <p:sp>
        <p:nvSpPr>
          <p:cNvPr id="3" name="Footer Placeholder 2"/>
          <p:cNvSpPr>
            <a:spLocks noGrp="1"/>
          </p:cNvSpPr>
          <p:nvPr>
            <p:ph type="ftr" sz="quarter" idx="11"/>
          </p:nvPr>
        </p:nvSpPr>
        <p:spPr/>
        <p:txBody>
          <a:bodyPr/>
          <a:lstStyle/>
          <a:p>
            <a:endParaRPr lang="pt-B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830C4B4-C977-4C74-A2B7-AEDEC113D76A}" type="slidenum">
              <a:rPr lang="pt-BR" smtClean="0"/>
              <a:t>‹nº›</a:t>
            </a:fld>
            <a:endParaRPr lang="pt-BR"/>
          </a:p>
        </p:txBody>
      </p:sp>
    </p:spTree>
    <p:extLst>
      <p:ext uri="{BB962C8B-B14F-4D97-AF65-F5344CB8AC3E}">
        <p14:creationId xmlns:p14="http://schemas.microsoft.com/office/powerpoint/2010/main" val="123980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pt-BR"/>
              <a:t>Clique para editar o título Mestre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77EDC623-F89C-49F3-AD88-C1B14A9B0CC0}" type="datetimeFigureOut">
              <a:rPr lang="pt-BR" smtClean="0"/>
              <a:t>15/05/2018</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830C4B4-C977-4C74-A2B7-AEDEC113D76A}" type="slidenum">
              <a:rPr lang="pt-BR" smtClean="0"/>
              <a:t>‹nº›</a:t>
            </a:fld>
            <a:endParaRPr lang="pt-BR"/>
          </a:p>
        </p:txBody>
      </p:sp>
    </p:spTree>
    <p:extLst>
      <p:ext uri="{BB962C8B-B14F-4D97-AF65-F5344CB8AC3E}">
        <p14:creationId xmlns:p14="http://schemas.microsoft.com/office/powerpoint/2010/main" val="2036511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77EDC623-F89C-49F3-AD88-C1B14A9B0CC0}" type="datetimeFigureOut">
              <a:rPr lang="pt-BR" smtClean="0"/>
              <a:t>15/05/2018</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830C4B4-C977-4C74-A2B7-AEDEC113D76A}" type="slidenum">
              <a:rPr lang="pt-BR" smtClean="0"/>
              <a:t>‹nº›</a:t>
            </a:fld>
            <a:endParaRPr lang="pt-BR"/>
          </a:p>
        </p:txBody>
      </p:sp>
    </p:spTree>
    <p:extLst>
      <p:ext uri="{BB962C8B-B14F-4D97-AF65-F5344CB8AC3E}">
        <p14:creationId xmlns:p14="http://schemas.microsoft.com/office/powerpoint/2010/main" val="3315932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7EDC623-F89C-49F3-AD88-C1B14A9B0CC0}" type="datetimeFigureOut">
              <a:rPr lang="pt-BR" smtClean="0"/>
              <a:t>15/05/2018</a:t>
            </a:fld>
            <a:endParaRPr lang="pt-B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830C4B4-C977-4C74-A2B7-AEDEC113D76A}" type="slidenum">
              <a:rPr lang="pt-BR" smtClean="0"/>
              <a:t>‹nº›</a:t>
            </a:fld>
            <a:endParaRPr lang="pt-BR"/>
          </a:p>
        </p:txBody>
      </p:sp>
    </p:spTree>
    <p:extLst>
      <p:ext uri="{BB962C8B-B14F-4D97-AF65-F5344CB8AC3E}">
        <p14:creationId xmlns:p14="http://schemas.microsoft.com/office/powerpoint/2010/main" val="11489385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F82A2F-1FA2-45F3-A157-C3FB3C583BFD}"/>
              </a:ext>
            </a:extLst>
          </p:cNvPr>
          <p:cNvSpPr>
            <a:spLocks noGrp="1"/>
          </p:cNvSpPr>
          <p:nvPr>
            <p:ph type="ctrTitle"/>
          </p:nvPr>
        </p:nvSpPr>
        <p:spPr>
          <a:xfrm>
            <a:off x="1638300" y="2297609"/>
            <a:ext cx="8915399" cy="2262781"/>
          </a:xfrm>
        </p:spPr>
        <p:txBody>
          <a:bodyPr>
            <a:normAutofit/>
          </a:bodyPr>
          <a:lstStyle/>
          <a:p>
            <a:pPr algn="ctr"/>
            <a:r>
              <a:rPr lang="pt-BR" sz="6600" dirty="0">
                <a:latin typeface="Arial" panose="020B0604020202020204" pitchFamily="34" charset="0"/>
                <a:cs typeface="Arial" panose="020B0604020202020204" pitchFamily="34" charset="0"/>
              </a:rPr>
              <a:t>Questões do viver e do morrer</a:t>
            </a:r>
          </a:p>
        </p:txBody>
      </p:sp>
      <p:sp>
        <p:nvSpPr>
          <p:cNvPr id="3" name="Subtítulo 2">
            <a:extLst>
              <a:ext uri="{FF2B5EF4-FFF2-40B4-BE49-F238E27FC236}">
                <a16:creationId xmlns:a16="http://schemas.microsoft.com/office/drawing/2014/main" id="{11BA1DD5-F491-457B-8334-3A98C7FCDE01}"/>
              </a:ext>
            </a:extLst>
          </p:cNvPr>
          <p:cNvSpPr>
            <a:spLocks noGrp="1"/>
          </p:cNvSpPr>
          <p:nvPr>
            <p:ph type="subTitle" idx="1"/>
          </p:nvPr>
        </p:nvSpPr>
        <p:spPr>
          <a:xfrm>
            <a:off x="7765774" y="4560390"/>
            <a:ext cx="4161183" cy="2242171"/>
          </a:xfrm>
        </p:spPr>
        <p:txBody>
          <a:bodyPr>
            <a:normAutofit fontScale="92500" lnSpcReduction="10000"/>
          </a:bodyPr>
          <a:lstStyle/>
          <a:p>
            <a:pPr algn="l"/>
            <a:endParaRPr lang="pt-BR" dirty="0"/>
          </a:p>
          <a:p>
            <a:pPr algn="l"/>
            <a:r>
              <a:rPr lang="pt-BR" dirty="0"/>
              <a:t>Andressa Lima            RA: 744844 </a:t>
            </a:r>
          </a:p>
          <a:p>
            <a:pPr algn="l"/>
            <a:r>
              <a:rPr lang="pt-BR" dirty="0"/>
              <a:t>João Vitor Azevedo          743554</a:t>
            </a:r>
          </a:p>
          <a:p>
            <a:pPr algn="l"/>
            <a:r>
              <a:rPr lang="pt-BR" dirty="0"/>
              <a:t>Letícia Cristina                   744861</a:t>
            </a:r>
          </a:p>
          <a:p>
            <a:pPr algn="l"/>
            <a:r>
              <a:rPr lang="pt-BR" dirty="0"/>
              <a:t>Mariana Brasil                    728642  </a:t>
            </a:r>
          </a:p>
          <a:p>
            <a:pPr algn="l"/>
            <a:r>
              <a:rPr lang="pt-BR" dirty="0"/>
              <a:t>Natália Tomazella             744868</a:t>
            </a:r>
          </a:p>
        </p:txBody>
      </p:sp>
    </p:spTree>
    <p:extLst>
      <p:ext uri="{BB962C8B-B14F-4D97-AF65-F5344CB8AC3E}">
        <p14:creationId xmlns:p14="http://schemas.microsoft.com/office/powerpoint/2010/main" val="825392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E092DA-35C6-4663-AD36-212693BCE522}"/>
              </a:ext>
            </a:extLst>
          </p:cNvPr>
          <p:cNvSpPr>
            <a:spLocks noGrp="1"/>
          </p:cNvSpPr>
          <p:nvPr>
            <p:ph type="title"/>
          </p:nvPr>
        </p:nvSpPr>
        <p:spPr>
          <a:xfrm>
            <a:off x="1640156" y="610858"/>
            <a:ext cx="8911687" cy="1280890"/>
          </a:xfrm>
        </p:spPr>
        <p:txBody>
          <a:bodyPr>
            <a:normAutofit/>
          </a:bodyPr>
          <a:lstStyle/>
          <a:p>
            <a:pPr algn="ctr"/>
            <a:r>
              <a:rPr lang="pt-BR" sz="4000" dirty="0">
                <a:latin typeface="Arial" panose="020B0604020202020204" pitchFamily="34" charset="0"/>
                <a:cs typeface="Arial" panose="020B0604020202020204" pitchFamily="34" charset="0"/>
              </a:rPr>
              <a:t>A sociedade dos vivos</a:t>
            </a:r>
          </a:p>
        </p:txBody>
      </p:sp>
      <p:sp>
        <p:nvSpPr>
          <p:cNvPr id="3" name="Espaço Reservado para Conteúdo 2">
            <a:extLst>
              <a:ext uri="{FF2B5EF4-FFF2-40B4-BE49-F238E27FC236}">
                <a16:creationId xmlns:a16="http://schemas.microsoft.com/office/drawing/2014/main" id="{E5C6DB81-C478-49FF-B4C6-56E842BF88DA}"/>
              </a:ext>
            </a:extLst>
          </p:cNvPr>
          <p:cNvSpPr>
            <a:spLocks noGrp="1"/>
          </p:cNvSpPr>
          <p:nvPr>
            <p:ph idx="1"/>
          </p:nvPr>
        </p:nvSpPr>
        <p:spPr>
          <a:xfrm>
            <a:off x="294420" y="2124808"/>
            <a:ext cx="8915400" cy="3777622"/>
          </a:xfrm>
        </p:spPr>
        <p:txBody>
          <a:bodyPr>
            <a:normAutofit lnSpcReduction="10000"/>
          </a:bodyPr>
          <a:lstStyle/>
          <a:p>
            <a:r>
              <a:rPr lang="pt-BR" sz="2800" dirty="0">
                <a:latin typeface="Arial" panose="020B0604020202020204" pitchFamily="34" charset="0"/>
                <a:cs typeface="Arial" panose="020B0604020202020204" pitchFamily="34" charset="0"/>
              </a:rPr>
              <a:t>Foucault e a sexualidade</a:t>
            </a:r>
          </a:p>
          <a:p>
            <a:endParaRPr lang="pt-BR" sz="2800" dirty="0">
              <a:latin typeface="Arial" panose="020B0604020202020204" pitchFamily="34" charset="0"/>
              <a:cs typeface="Arial" panose="020B0604020202020204" pitchFamily="34" charset="0"/>
            </a:endParaRPr>
          </a:p>
          <a:p>
            <a:r>
              <a:rPr lang="pt-BR" sz="2800" dirty="0">
                <a:latin typeface="Arial" panose="020B0604020202020204" pitchFamily="34" charset="0"/>
                <a:cs typeface="Arial" panose="020B0604020202020204" pitchFamily="34" charset="0"/>
              </a:rPr>
              <a:t>Sexualidade X Morte</a:t>
            </a:r>
          </a:p>
          <a:p>
            <a:endParaRPr lang="pt-BR" sz="2800" dirty="0">
              <a:latin typeface="Arial" panose="020B0604020202020204" pitchFamily="34" charset="0"/>
              <a:cs typeface="Arial" panose="020B0604020202020204" pitchFamily="34" charset="0"/>
            </a:endParaRPr>
          </a:p>
          <a:p>
            <a:r>
              <a:rPr lang="pt-BR" sz="2800" dirty="0">
                <a:latin typeface="Arial" panose="020B0604020202020204" pitchFamily="34" charset="0"/>
                <a:cs typeface="Arial" panose="020B0604020202020204" pitchFamily="34" charset="0"/>
              </a:rPr>
              <a:t>Sociedade </a:t>
            </a:r>
            <a:r>
              <a:rPr lang="pt-BR" sz="2800" dirty="0" err="1">
                <a:latin typeface="Arial" panose="020B0604020202020204" pitchFamily="34" charset="0"/>
                <a:cs typeface="Arial" panose="020B0604020202020204" pitchFamily="34" charset="0"/>
              </a:rPr>
              <a:t>pré</a:t>
            </a:r>
            <a:r>
              <a:rPr lang="pt-BR" sz="2800" dirty="0">
                <a:latin typeface="Arial" panose="020B0604020202020204" pitchFamily="34" charset="0"/>
                <a:cs typeface="Arial" panose="020B0604020202020204" pitchFamily="34" charset="0"/>
              </a:rPr>
              <a:t> moderna</a:t>
            </a:r>
          </a:p>
          <a:p>
            <a:endParaRPr lang="pt-BR" sz="2800" dirty="0">
              <a:latin typeface="Arial" panose="020B0604020202020204" pitchFamily="34" charset="0"/>
              <a:cs typeface="Arial" panose="020B0604020202020204" pitchFamily="34" charset="0"/>
            </a:endParaRPr>
          </a:p>
          <a:p>
            <a:r>
              <a:rPr lang="pt-BR" sz="2800" dirty="0">
                <a:latin typeface="Arial" panose="020B0604020202020204" pitchFamily="34" charset="0"/>
                <a:cs typeface="Arial" panose="020B0604020202020204" pitchFamily="34" charset="0"/>
              </a:rPr>
              <a:t>A “morte” da morte natural</a:t>
            </a:r>
          </a:p>
        </p:txBody>
      </p:sp>
    </p:spTree>
    <p:extLst>
      <p:ext uri="{BB962C8B-B14F-4D97-AF65-F5344CB8AC3E}">
        <p14:creationId xmlns:p14="http://schemas.microsoft.com/office/powerpoint/2010/main" val="3266847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m para roda do samsara">
            <a:extLst>
              <a:ext uri="{FF2B5EF4-FFF2-40B4-BE49-F238E27FC236}">
                <a16:creationId xmlns:a16="http://schemas.microsoft.com/office/drawing/2014/main" id="{E138D05F-D4BE-49F9-A3E5-32949B49D9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4616" y="1565331"/>
            <a:ext cx="4871524" cy="491246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3F399B7F-36C5-48AA-AED6-0494D2E9F556}"/>
              </a:ext>
            </a:extLst>
          </p:cNvPr>
          <p:cNvSpPr>
            <a:spLocks noGrp="1"/>
          </p:cNvSpPr>
          <p:nvPr>
            <p:ph type="ctrTitle"/>
          </p:nvPr>
        </p:nvSpPr>
        <p:spPr>
          <a:xfrm>
            <a:off x="407324" y="-80971"/>
            <a:ext cx="9232439" cy="1646302"/>
          </a:xfrm>
        </p:spPr>
        <p:txBody>
          <a:bodyPr>
            <a:normAutofit/>
          </a:bodyPr>
          <a:lstStyle/>
          <a:p>
            <a:r>
              <a:rPr lang="pt-BR" sz="4900" dirty="0">
                <a:latin typeface="Arial" panose="020B0604020202020204" pitchFamily="34" charset="0"/>
                <a:cs typeface="Arial" panose="020B0604020202020204" pitchFamily="34" charset="0"/>
              </a:rPr>
              <a:t>3 formas de encarar a morte</a:t>
            </a:r>
          </a:p>
        </p:txBody>
      </p:sp>
      <p:sp>
        <p:nvSpPr>
          <p:cNvPr id="3" name="Subtítulo 2">
            <a:extLst>
              <a:ext uri="{FF2B5EF4-FFF2-40B4-BE49-F238E27FC236}">
                <a16:creationId xmlns:a16="http://schemas.microsoft.com/office/drawing/2014/main" id="{5DE092F2-0F41-4460-8370-4719354F8850}"/>
              </a:ext>
            </a:extLst>
          </p:cNvPr>
          <p:cNvSpPr>
            <a:spLocks noGrp="1"/>
          </p:cNvSpPr>
          <p:nvPr>
            <p:ph type="subTitle" idx="1"/>
          </p:nvPr>
        </p:nvSpPr>
        <p:spPr>
          <a:xfrm>
            <a:off x="1290936" y="2072404"/>
            <a:ext cx="7969442" cy="1096899"/>
          </a:xfrm>
        </p:spPr>
        <p:txBody>
          <a:bodyPr/>
          <a:lstStyle/>
          <a:p>
            <a:pPr marL="285750" indent="-285750" algn="l">
              <a:buFont typeface="Arial" panose="020B0604020202020204" pitchFamily="34" charset="0"/>
              <a:buChar char="•"/>
            </a:pPr>
            <a:r>
              <a:rPr lang="pt-BR" dirty="0">
                <a:latin typeface="Arial" panose="020B0604020202020204" pitchFamily="34" charset="0"/>
                <a:cs typeface="Arial" panose="020B0604020202020204" pitchFamily="34" charset="0"/>
              </a:rPr>
              <a:t>A morte como passagem para outra vida</a:t>
            </a:r>
          </a:p>
          <a:p>
            <a:pPr marL="742950" lvl="1" indent="-285750" algn="l">
              <a:buFont typeface="Arial" panose="020B0604020202020204" pitchFamily="34" charset="0"/>
              <a:buChar char="•"/>
            </a:pPr>
            <a:r>
              <a:rPr lang="pt-BR" dirty="0">
                <a:latin typeface="Arial" panose="020B0604020202020204" pitchFamily="34" charset="0"/>
                <a:cs typeface="Arial" panose="020B0604020202020204" pitchFamily="34" charset="0"/>
              </a:rPr>
              <a:t>O Livro Tibetano dos Mortos</a:t>
            </a:r>
          </a:p>
        </p:txBody>
      </p:sp>
    </p:spTree>
    <p:extLst>
      <p:ext uri="{BB962C8B-B14F-4D97-AF65-F5344CB8AC3E}">
        <p14:creationId xmlns:p14="http://schemas.microsoft.com/office/powerpoint/2010/main" val="1956726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399B7F-36C5-48AA-AED6-0494D2E9F556}"/>
              </a:ext>
            </a:extLst>
          </p:cNvPr>
          <p:cNvSpPr>
            <a:spLocks noGrp="1"/>
          </p:cNvSpPr>
          <p:nvPr>
            <p:ph type="ctrTitle"/>
          </p:nvPr>
        </p:nvSpPr>
        <p:spPr>
          <a:xfrm>
            <a:off x="839586" y="218287"/>
            <a:ext cx="9232439" cy="1646302"/>
          </a:xfrm>
        </p:spPr>
        <p:txBody>
          <a:bodyPr>
            <a:normAutofit/>
          </a:bodyPr>
          <a:lstStyle/>
          <a:p>
            <a:r>
              <a:rPr lang="pt-BR" sz="4900" dirty="0">
                <a:latin typeface="Arial" panose="020B0604020202020204" pitchFamily="34" charset="0"/>
                <a:cs typeface="Arial" panose="020B0604020202020204" pitchFamily="34" charset="0"/>
              </a:rPr>
              <a:t>3 formas de encarar a morte</a:t>
            </a:r>
          </a:p>
        </p:txBody>
      </p:sp>
      <p:sp>
        <p:nvSpPr>
          <p:cNvPr id="3" name="Subtítulo 2">
            <a:extLst>
              <a:ext uri="{FF2B5EF4-FFF2-40B4-BE49-F238E27FC236}">
                <a16:creationId xmlns:a16="http://schemas.microsoft.com/office/drawing/2014/main" id="{5DE092F2-0F41-4460-8370-4719354F8850}"/>
              </a:ext>
            </a:extLst>
          </p:cNvPr>
          <p:cNvSpPr>
            <a:spLocks noGrp="1"/>
          </p:cNvSpPr>
          <p:nvPr>
            <p:ph type="subTitle" idx="1"/>
          </p:nvPr>
        </p:nvSpPr>
        <p:spPr>
          <a:xfrm>
            <a:off x="1290936" y="2072404"/>
            <a:ext cx="7969442" cy="1096899"/>
          </a:xfrm>
        </p:spPr>
        <p:txBody>
          <a:bodyPr>
            <a:normAutofit fontScale="85000" lnSpcReduction="20000"/>
          </a:bodyPr>
          <a:lstStyle/>
          <a:p>
            <a:pPr marL="285750" indent="-285750">
              <a:buFont typeface="Arial" panose="020B0604020202020204" pitchFamily="34" charset="0"/>
              <a:buChar char="•"/>
            </a:pPr>
            <a:r>
              <a:rPr lang="pt-BR" dirty="0">
                <a:latin typeface="Arial" panose="020B0604020202020204" pitchFamily="34" charset="0"/>
                <a:cs typeface="Arial" panose="020B0604020202020204" pitchFamily="34" charset="0"/>
              </a:rPr>
              <a:t>Encarar a morte</a:t>
            </a:r>
          </a:p>
          <a:p>
            <a:pPr marL="742950" lvl="1" indent="-285750" algn="l">
              <a:buFont typeface="Arial" panose="020B0604020202020204" pitchFamily="34" charset="0"/>
              <a:buChar char="•"/>
            </a:pPr>
            <a:r>
              <a:rPr lang="pt-BR" dirty="0">
                <a:latin typeface="Arial" panose="020B0604020202020204" pitchFamily="34" charset="0"/>
                <a:cs typeface="Arial" panose="020B0604020202020204" pitchFamily="34" charset="0"/>
              </a:rPr>
              <a:t>Podemos também fitar os olhos da morte, considerando nossa finitude um dado essencial da existência humana (o ser humano é um “ser-para-a-morte”, definiu Heidegger (1951), e filosofar significa “aprender a morrer”, nas palavras de Montaigne (1948)).</a:t>
            </a:r>
          </a:p>
        </p:txBody>
      </p:sp>
      <p:pic>
        <p:nvPicPr>
          <p:cNvPr id="1028" name="Picture 4" descr="Resultado de imagem para roda do samsara">
            <a:extLst>
              <a:ext uri="{FF2B5EF4-FFF2-40B4-BE49-F238E27FC236}">
                <a16:creationId xmlns:a16="http://schemas.microsoft.com/office/drawing/2014/main" id="{CE19EBE2-21AE-4B1A-93B7-E3D8864863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4470" y="3004468"/>
            <a:ext cx="5725908" cy="3805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807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399B7F-36C5-48AA-AED6-0494D2E9F556}"/>
              </a:ext>
            </a:extLst>
          </p:cNvPr>
          <p:cNvSpPr>
            <a:spLocks noGrp="1"/>
          </p:cNvSpPr>
          <p:nvPr>
            <p:ph type="ctrTitle"/>
          </p:nvPr>
        </p:nvSpPr>
        <p:spPr>
          <a:xfrm>
            <a:off x="1246910" y="193348"/>
            <a:ext cx="9232439" cy="696114"/>
          </a:xfrm>
        </p:spPr>
        <p:txBody>
          <a:bodyPr>
            <a:normAutofit fontScale="90000"/>
          </a:bodyPr>
          <a:lstStyle/>
          <a:p>
            <a:pPr algn="ctr"/>
            <a:r>
              <a:rPr lang="pt-BR" sz="4900" dirty="0">
                <a:latin typeface="Arial" panose="020B0604020202020204" pitchFamily="34" charset="0"/>
                <a:cs typeface="Arial" panose="020B0604020202020204" pitchFamily="34" charset="0"/>
              </a:rPr>
              <a:t>3 formas de encarar a morte</a:t>
            </a:r>
          </a:p>
        </p:txBody>
      </p:sp>
      <p:sp>
        <p:nvSpPr>
          <p:cNvPr id="3" name="Subtítulo 2">
            <a:extLst>
              <a:ext uri="{FF2B5EF4-FFF2-40B4-BE49-F238E27FC236}">
                <a16:creationId xmlns:a16="http://schemas.microsoft.com/office/drawing/2014/main" id="{5DE092F2-0F41-4460-8370-4719354F8850}"/>
              </a:ext>
            </a:extLst>
          </p:cNvPr>
          <p:cNvSpPr>
            <a:spLocks noGrp="1"/>
          </p:cNvSpPr>
          <p:nvPr>
            <p:ph type="subTitle" idx="1"/>
          </p:nvPr>
        </p:nvSpPr>
        <p:spPr>
          <a:xfrm>
            <a:off x="914401" y="2072404"/>
            <a:ext cx="10640290" cy="4436461"/>
          </a:xfrm>
        </p:spPr>
        <p:txBody>
          <a:bodyPr>
            <a:normAutofit/>
          </a:bodyPr>
          <a:lstStyle/>
          <a:p>
            <a:pPr marL="285750" indent="-285750">
              <a:buFont typeface="Arial" panose="020B0604020202020204" pitchFamily="34" charset="0"/>
              <a:buChar char="•"/>
            </a:pPr>
            <a:r>
              <a:rPr lang="pt-BR" dirty="0">
                <a:solidFill>
                  <a:schemeClr val="tx1"/>
                </a:solidFill>
                <a:latin typeface="Arial" panose="020B0604020202020204" pitchFamily="34" charset="0"/>
                <a:cs typeface="Arial" panose="020B0604020202020204" pitchFamily="34" charset="0"/>
              </a:rPr>
              <a:t>Encarar a morte</a:t>
            </a:r>
          </a:p>
          <a:p>
            <a:pPr marL="742950" lvl="1" indent="-285750" algn="l">
              <a:buFont typeface="Arial" panose="020B0604020202020204" pitchFamily="34" charset="0"/>
              <a:buChar char="•"/>
            </a:pPr>
            <a:r>
              <a:rPr lang="pt-BR" dirty="0">
                <a:solidFill>
                  <a:schemeClr val="bg1">
                    <a:lumMod val="50000"/>
                  </a:schemeClr>
                </a:solidFill>
                <a:latin typeface="Arial" panose="020B0604020202020204" pitchFamily="34" charset="0"/>
                <a:cs typeface="Arial" panose="020B0604020202020204" pitchFamily="34" charset="0"/>
              </a:rPr>
              <a:t>“</a:t>
            </a:r>
            <a:r>
              <a:rPr lang="pt-BR" dirty="0" err="1">
                <a:solidFill>
                  <a:schemeClr val="bg1">
                    <a:lumMod val="50000"/>
                  </a:schemeClr>
                </a:solidFill>
                <a:latin typeface="Arial" panose="020B0604020202020204" pitchFamily="34" charset="0"/>
                <a:cs typeface="Arial" panose="020B0604020202020204" pitchFamily="34" charset="0"/>
              </a:rPr>
              <a:t>End</a:t>
            </a:r>
            <a:r>
              <a:rPr lang="pt-BR" dirty="0">
                <a:solidFill>
                  <a:schemeClr val="bg1">
                    <a:lumMod val="50000"/>
                  </a:schemeClr>
                </a:solidFill>
                <a:latin typeface="Arial" panose="020B0604020202020204" pitchFamily="34" charset="0"/>
                <a:cs typeface="Arial" panose="020B0604020202020204" pitchFamily="34" charset="0"/>
              </a:rPr>
              <a:t> Game”</a:t>
            </a:r>
          </a:p>
          <a:p>
            <a:pPr marL="742950" lvl="1" indent="-285750" algn="l">
              <a:buFont typeface="Arial" panose="020B0604020202020204" pitchFamily="34" charset="0"/>
              <a:buChar char="•"/>
            </a:pPr>
            <a:r>
              <a:rPr lang="pt-BR" dirty="0">
                <a:solidFill>
                  <a:schemeClr val="bg1">
                    <a:lumMod val="50000"/>
                  </a:schemeClr>
                </a:solidFill>
                <a:latin typeface="Arial" panose="020B0604020202020204" pitchFamily="34" charset="0"/>
                <a:cs typeface="Arial" panose="020B0604020202020204" pitchFamily="34" charset="0"/>
              </a:rPr>
              <a:t>Cuidados Paliativos : “Vemos mais como uma ajuda para que as pessoas vivam com mais qualidade pelo maior tempo possível. Nós somos uma equipe composta de médicos, enfermeiras, assistentes sociais e capelães, focados não só na doença, mas na pessoa como um todo. Ajudando pessoas com seus sintomas, garantindo que elas tenham todas as informações que precisam para tomar decisões boas pelos cuidados que receberão. É um apoio para toda a família, não apenas físico, mas também psicológico e espiritual.”</a:t>
            </a:r>
          </a:p>
          <a:p>
            <a:pPr marL="742950" lvl="1" indent="-285750" algn="l">
              <a:buFont typeface="Arial" panose="020B0604020202020204" pitchFamily="34" charset="0"/>
              <a:buChar char="•"/>
            </a:pPr>
            <a:r>
              <a:rPr lang="pt-BR" dirty="0">
                <a:solidFill>
                  <a:schemeClr val="bg1">
                    <a:lumMod val="50000"/>
                  </a:schemeClr>
                </a:solidFill>
                <a:latin typeface="Arial" panose="020B0604020202020204" pitchFamily="34" charset="0"/>
                <a:cs typeface="Arial" panose="020B0604020202020204" pitchFamily="34" charset="0"/>
              </a:rPr>
              <a:t>Clínicas são consideradas o fim: "Acabou, pode se despedir". </a:t>
            </a:r>
          </a:p>
          <a:p>
            <a:pPr marL="742950" lvl="1" indent="-285750" algn="l">
              <a:buFont typeface="Arial" panose="020B0604020202020204" pitchFamily="34" charset="0"/>
              <a:buChar char="•"/>
            </a:pPr>
            <a:r>
              <a:rPr lang="pt-BR" dirty="0">
                <a:solidFill>
                  <a:schemeClr val="bg1">
                    <a:lumMod val="50000"/>
                  </a:schemeClr>
                </a:solidFill>
                <a:latin typeface="Arial" panose="020B0604020202020204" pitchFamily="34" charset="0"/>
                <a:cs typeface="Arial" panose="020B0604020202020204" pitchFamily="34" charset="0"/>
              </a:rPr>
              <a:t>“Precisamos entender onde ela gostaria de estar”</a:t>
            </a:r>
          </a:p>
          <a:p>
            <a:pPr marL="742950" lvl="1" indent="-285750" algn="l">
              <a:buFont typeface="Arial" panose="020B0604020202020204" pitchFamily="34" charset="0"/>
              <a:buChar char="•"/>
            </a:pPr>
            <a:r>
              <a:rPr lang="pt-BR" dirty="0">
                <a:solidFill>
                  <a:schemeClr val="bg1">
                    <a:lumMod val="50000"/>
                  </a:schemeClr>
                </a:solidFill>
                <a:latin typeface="Arial" panose="020B0604020202020204" pitchFamily="34" charset="0"/>
                <a:cs typeface="Arial" panose="020B0604020202020204" pitchFamily="34" charset="0"/>
              </a:rPr>
              <a:t>Fazer a vontade do paciente: Se ele estivesse pensando claramente, que decisão tomaria?</a:t>
            </a:r>
          </a:p>
          <a:p>
            <a:pPr marL="742950" lvl="1" indent="-285750" algn="l">
              <a:buFont typeface="Arial" panose="020B0604020202020204" pitchFamily="34" charset="0"/>
              <a:buChar char="•"/>
            </a:pPr>
            <a:r>
              <a:rPr lang="pt-BR" dirty="0">
                <a:solidFill>
                  <a:schemeClr val="bg1">
                    <a:lumMod val="50000"/>
                  </a:schemeClr>
                </a:solidFill>
                <a:latin typeface="Arial" panose="020B0604020202020204" pitchFamily="34" charset="0"/>
                <a:cs typeface="Arial" panose="020B0604020202020204" pitchFamily="34" charset="0"/>
              </a:rPr>
              <a:t>Tempo </a:t>
            </a:r>
            <a:r>
              <a:rPr lang="pt-BR" dirty="0" err="1">
                <a:solidFill>
                  <a:schemeClr val="bg1">
                    <a:lumMod val="50000"/>
                  </a:schemeClr>
                </a:solidFill>
                <a:latin typeface="Arial" panose="020B0604020202020204" pitchFamily="34" charset="0"/>
                <a:cs typeface="Arial" panose="020B0604020202020204" pitchFamily="34" charset="0"/>
              </a:rPr>
              <a:t>vs</a:t>
            </a:r>
            <a:r>
              <a:rPr lang="pt-BR" dirty="0">
                <a:solidFill>
                  <a:schemeClr val="bg1">
                    <a:lumMod val="50000"/>
                  </a:schemeClr>
                </a:solidFill>
                <a:latin typeface="Arial" panose="020B0604020202020204" pitchFamily="34" charset="0"/>
                <a:cs typeface="Arial" panose="020B0604020202020204" pitchFamily="34" charset="0"/>
              </a:rPr>
              <a:t> qualidade de tempo</a:t>
            </a:r>
          </a:p>
          <a:p>
            <a:pPr marL="742950" lvl="1" indent="-285750" algn="l">
              <a:buFont typeface="Arial" panose="020B0604020202020204" pitchFamily="34" charset="0"/>
              <a:buChar char="•"/>
            </a:pPr>
            <a:r>
              <a:rPr lang="pt-BR" dirty="0">
                <a:solidFill>
                  <a:schemeClr val="bg1">
                    <a:lumMod val="50000"/>
                  </a:schemeClr>
                </a:solidFill>
                <a:latin typeface="Arial" panose="020B0604020202020204" pitchFamily="34" charset="0"/>
                <a:cs typeface="Arial" panose="020B0604020202020204" pitchFamily="34" charset="0"/>
              </a:rPr>
              <a:t>Morrer em casa com a família, ou tentar uma nova droga que pode nos dar mais umas 2 semanas? </a:t>
            </a:r>
          </a:p>
          <a:p>
            <a:pPr marL="742950" lvl="1" indent="-285750" algn="l">
              <a:buFont typeface="Arial" panose="020B0604020202020204" pitchFamily="34" charset="0"/>
              <a:buChar char="•"/>
            </a:pPr>
            <a:endParaRPr lang="pt-BR"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0275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399B7F-36C5-48AA-AED6-0494D2E9F556}"/>
              </a:ext>
            </a:extLst>
          </p:cNvPr>
          <p:cNvSpPr>
            <a:spLocks noGrp="1"/>
          </p:cNvSpPr>
          <p:nvPr>
            <p:ph type="ctrTitle"/>
          </p:nvPr>
        </p:nvSpPr>
        <p:spPr>
          <a:xfrm>
            <a:off x="1479780" y="-737677"/>
            <a:ext cx="9232439" cy="1646302"/>
          </a:xfrm>
        </p:spPr>
        <p:txBody>
          <a:bodyPr>
            <a:normAutofit/>
          </a:bodyPr>
          <a:lstStyle/>
          <a:p>
            <a:r>
              <a:rPr lang="pt-BR" sz="4900" dirty="0">
                <a:latin typeface="Arial" panose="020B0604020202020204" pitchFamily="34" charset="0"/>
                <a:cs typeface="Arial" panose="020B0604020202020204" pitchFamily="34" charset="0"/>
              </a:rPr>
              <a:t>3 formas de encarar a morte</a:t>
            </a:r>
          </a:p>
        </p:txBody>
      </p:sp>
      <p:sp>
        <p:nvSpPr>
          <p:cNvPr id="3" name="Subtítulo 2">
            <a:extLst>
              <a:ext uri="{FF2B5EF4-FFF2-40B4-BE49-F238E27FC236}">
                <a16:creationId xmlns:a16="http://schemas.microsoft.com/office/drawing/2014/main" id="{5DE092F2-0F41-4460-8370-4719354F8850}"/>
              </a:ext>
            </a:extLst>
          </p:cNvPr>
          <p:cNvSpPr>
            <a:spLocks noGrp="1"/>
          </p:cNvSpPr>
          <p:nvPr>
            <p:ph type="subTitle" idx="1"/>
          </p:nvPr>
        </p:nvSpPr>
        <p:spPr>
          <a:xfrm>
            <a:off x="1762144" y="1798085"/>
            <a:ext cx="9800860" cy="4303458"/>
          </a:xfrm>
        </p:spPr>
        <p:txBody>
          <a:bodyPr>
            <a:noAutofit/>
          </a:bodyPr>
          <a:lstStyle/>
          <a:p>
            <a:pPr marL="285750" indent="-285750" algn="l">
              <a:buFont typeface="Arial" panose="020B0604020202020204" pitchFamily="34" charset="0"/>
              <a:buChar char="•"/>
            </a:pPr>
            <a:r>
              <a:rPr lang="pt-BR" dirty="0">
                <a:latin typeface="Arial" panose="020B0604020202020204" pitchFamily="34" charset="0"/>
                <a:cs typeface="Arial" panose="020B0604020202020204" pitchFamily="34" charset="0"/>
              </a:rPr>
              <a:t>Evitar o pensamento sobre a morte, reprimir a presença do fenômeno tanto quanto possível</a:t>
            </a:r>
          </a:p>
          <a:p>
            <a:pPr marL="342900" indent="-342900">
              <a:buFont typeface="Arial" panose="020B0604020202020204" pitchFamily="34" charset="0"/>
              <a:buChar char="•"/>
            </a:pPr>
            <a:r>
              <a:rPr lang="pt-BR" sz="2000" dirty="0">
                <a:latin typeface="Arial" panose="020B0604020202020204" pitchFamily="34" charset="0"/>
                <a:cs typeface="Arial" panose="020B0604020202020204" pitchFamily="34" charset="0"/>
              </a:rPr>
              <a:t>Crença na imortalidade pessoal ( </a:t>
            </a:r>
            <a:r>
              <a:rPr lang="pt-BR" sz="2000" b="1" dirty="0">
                <a:latin typeface="Arial" panose="020B0604020202020204" pitchFamily="34" charset="0"/>
                <a:cs typeface="Arial" panose="020B0604020202020204" pitchFamily="34" charset="0"/>
              </a:rPr>
              <a:t>sociedade de risco</a:t>
            </a:r>
            <a:r>
              <a:rPr lang="pt-BR" sz="2000" dirty="0">
                <a:latin typeface="Arial" panose="020B0604020202020204" pitchFamily="34" charset="0"/>
                <a:cs typeface="Arial" panose="020B0604020202020204" pitchFamily="34" charset="0"/>
              </a:rPr>
              <a:t>, diminuição de nossa capacidade de prever ou ter certeza sobre os acontecimentos futuros) </a:t>
            </a:r>
          </a:p>
          <a:p>
            <a:pPr marL="742950" lvl="1" indent="-285750" algn="l">
              <a:buFont typeface="Arial" panose="020B0604020202020204" pitchFamily="34" charset="0"/>
              <a:buChar char="•"/>
            </a:pPr>
            <a:r>
              <a:rPr lang="pt-BR" sz="1800" dirty="0">
                <a:latin typeface="Arial" panose="020B0604020202020204" pitchFamily="34" charset="0"/>
                <a:cs typeface="Arial" panose="020B0604020202020204" pitchFamily="34" charset="0"/>
              </a:rPr>
              <a:t>Não ocorre maior centralidade do fenômeno da morte em si mesmo</a:t>
            </a:r>
          </a:p>
          <a:p>
            <a:pPr marL="742950" lvl="1" indent="-285750" algn="l">
              <a:buFont typeface="Arial" panose="020B0604020202020204" pitchFamily="34" charset="0"/>
              <a:buChar char="•"/>
            </a:pPr>
            <a:endParaRPr lang="pt-BR"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pt-BR" sz="2000" dirty="0">
                <a:latin typeface="Arial" panose="020B0604020202020204" pitchFamily="34" charset="0"/>
                <a:cs typeface="Arial" panose="020B0604020202020204" pitchFamily="34" charset="0"/>
              </a:rPr>
              <a:t>“Os hospitais são muito menos lugares para o ocultar a morte do que para operar e fazer experimentos com ela. Nos hospitais se experimentam as técnicas que prolongam a vida e evitam a morte, em outras palavras, que transformam a morte de fato natural em fato artificial.”</a:t>
            </a:r>
          </a:p>
          <a:p>
            <a:pPr marL="285750" indent="-285750">
              <a:buFont typeface="Arial" panose="020B0604020202020204" pitchFamily="34" charset="0"/>
              <a:buChar char="•"/>
            </a:pPr>
            <a:endParaRPr lang="pt-BR" sz="2000" dirty="0">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endParaRPr lang="pt-B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0153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ítulo 2">
            <a:extLst>
              <a:ext uri="{FF2B5EF4-FFF2-40B4-BE49-F238E27FC236}">
                <a16:creationId xmlns:a16="http://schemas.microsoft.com/office/drawing/2014/main" id="{D5C48FC7-2AEF-44BE-8265-5A073B7D9061}"/>
              </a:ext>
            </a:extLst>
          </p:cNvPr>
          <p:cNvSpPr>
            <a:spLocks noGrp="1"/>
          </p:cNvSpPr>
          <p:nvPr>
            <p:ph type="subTitle" idx="1"/>
          </p:nvPr>
        </p:nvSpPr>
        <p:spPr>
          <a:xfrm>
            <a:off x="1612670" y="757725"/>
            <a:ext cx="10274531" cy="6190448"/>
          </a:xfrm>
        </p:spPr>
        <p:txBody>
          <a:bodyPr>
            <a:noAutofit/>
          </a:bodyPr>
          <a:lstStyle/>
          <a:p>
            <a:pPr marL="285750" indent="-285750" algn="l">
              <a:buFont typeface="Arial" panose="020B0604020202020204" pitchFamily="34" charset="0"/>
              <a:buChar char="•"/>
            </a:pPr>
            <a:r>
              <a:rPr lang="pt-BR" dirty="0">
                <a:latin typeface="Arial" panose="020B0604020202020204" pitchFamily="34" charset="0"/>
                <a:cs typeface="Arial" panose="020B0604020202020204" pitchFamily="34" charset="0"/>
              </a:rPr>
              <a:t>O que se esconde é a morte como um fenômeno a ser enfrentado pelo próprio eu, mas não as representações da morte dos outros.</a:t>
            </a:r>
          </a:p>
          <a:p>
            <a:pPr marL="285750" indent="-285750" algn="l">
              <a:buFont typeface="Arial" panose="020B0604020202020204" pitchFamily="34" charset="0"/>
              <a:buChar char="•"/>
            </a:pPr>
            <a:r>
              <a:rPr lang="pt-BR" dirty="0">
                <a:latin typeface="Arial" panose="020B0604020202020204" pitchFamily="34" charset="0"/>
                <a:cs typeface="Arial" panose="020B0604020202020204" pitchFamily="34" charset="0"/>
              </a:rPr>
              <a:t>Representação Externa</a:t>
            </a:r>
          </a:p>
          <a:p>
            <a:pPr marL="285750" indent="-285750" algn="l">
              <a:buFont typeface="Arial" panose="020B0604020202020204" pitchFamily="34" charset="0"/>
              <a:buChar char="•"/>
            </a:pPr>
            <a:r>
              <a:rPr lang="pt-BR" dirty="0">
                <a:latin typeface="Arial" panose="020B0604020202020204" pitchFamily="34" charset="0"/>
                <a:cs typeface="Arial" panose="020B0604020202020204" pitchFamily="34" charset="0"/>
              </a:rPr>
              <a:t>“Nas sociedades pré-modernas as pessoas sofriam, sentiam e refletiam sobre a própria morte quando a morte dos outros aparecia, então tudo mundo tinha intimidade com a morte, ninguém precisava de uma representação simbólica para saber de que se tratava.”</a:t>
            </a:r>
          </a:p>
          <a:p>
            <a:pPr marL="285750" indent="-285750" algn="l">
              <a:buFont typeface="Arial" panose="020B0604020202020204" pitchFamily="34" charset="0"/>
              <a:buChar char="•"/>
            </a:pPr>
            <a:r>
              <a:rPr lang="pt-BR" dirty="0">
                <a:latin typeface="Arial" panose="020B0604020202020204" pitchFamily="34" charset="0"/>
                <a:cs typeface="Arial" panose="020B0604020202020204" pitchFamily="34" charset="0"/>
              </a:rPr>
              <a:t>A Nova Espera por Milagres</a:t>
            </a:r>
          </a:p>
          <a:p>
            <a:pPr marL="742950" lvl="1" indent="-285750" algn="l">
              <a:buFont typeface="Arial" panose="020B0604020202020204" pitchFamily="34" charset="0"/>
              <a:buChar char="•"/>
            </a:pPr>
            <a:r>
              <a:rPr lang="pt-BR" dirty="0">
                <a:latin typeface="Arial" panose="020B0604020202020204" pitchFamily="34" charset="0"/>
                <a:cs typeface="Arial" panose="020B0604020202020204" pitchFamily="34" charset="0"/>
              </a:rPr>
              <a:t>Recorremos agora à ciência e a técnica </a:t>
            </a:r>
          </a:p>
          <a:p>
            <a:pPr marL="742950" lvl="1" indent="-285750" algn="l">
              <a:buFont typeface="Arial" panose="020B0604020202020204" pitchFamily="34" charset="0"/>
              <a:buChar char="•"/>
            </a:pPr>
            <a:r>
              <a:rPr lang="pt-BR" b="1" dirty="0">
                <a:solidFill>
                  <a:srgbClr val="00B0F0"/>
                </a:solidFill>
                <a:latin typeface="Arial" panose="020B0604020202020204" pitchFamily="34" charset="0"/>
                <a:cs typeface="Arial" panose="020B0604020202020204" pitchFamily="34" charset="0"/>
              </a:rPr>
              <a:t>"A gente já passou por isso várias vezes, e toda vez que ela entra numa droga nova, ela melhora de novo. Eu não consigo acreditar que esse seja o fim da linha, porque eu já vi isso antes".</a:t>
            </a:r>
          </a:p>
          <a:p>
            <a:pPr marL="742950" lvl="1" indent="-285750" algn="l">
              <a:buFont typeface="Arial" panose="020B0604020202020204" pitchFamily="34" charset="0"/>
              <a:buChar char="•"/>
            </a:pPr>
            <a:endParaRPr lang="pt-BR"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pt-BR" dirty="0">
                <a:latin typeface="Arial" panose="020B0604020202020204" pitchFamily="34" charset="0"/>
                <a:cs typeface="Arial" panose="020B0604020202020204" pitchFamily="34" charset="0"/>
              </a:rPr>
              <a:t>Todos estes fatores estão intimamente relacionados: a crescente falta de contato </a:t>
            </a:r>
            <a:r>
              <a:rPr lang="pt-BR" b="1" dirty="0">
                <a:latin typeface="Arial" panose="020B0604020202020204" pitchFamily="34" charset="0"/>
                <a:cs typeface="Arial" panose="020B0604020202020204" pitchFamily="34" charset="0"/>
              </a:rPr>
              <a:t>físico</a:t>
            </a:r>
            <a:r>
              <a:rPr lang="pt-BR" dirty="0">
                <a:latin typeface="Arial" panose="020B0604020202020204" pitchFamily="34" charset="0"/>
                <a:cs typeface="Arial" panose="020B0604020202020204" pitchFamily="34" charset="0"/>
              </a:rPr>
              <a:t> e </a:t>
            </a:r>
            <a:r>
              <a:rPr lang="pt-BR" b="1" dirty="0">
                <a:latin typeface="Arial" panose="020B0604020202020204" pitchFamily="34" charset="0"/>
                <a:cs typeface="Arial" panose="020B0604020202020204" pitchFamily="34" charset="0"/>
              </a:rPr>
              <a:t>espiritual</a:t>
            </a:r>
            <a:r>
              <a:rPr lang="pt-BR" dirty="0">
                <a:latin typeface="Arial" panose="020B0604020202020204" pitchFamily="34" charset="0"/>
                <a:cs typeface="Arial" panose="020B0604020202020204" pitchFamily="34" charset="0"/>
              </a:rPr>
              <a:t> dos seres humanos com a experiência da morte está certamente vinculada à não menos crescente necessidade de assistir à morte como um espetáculo, como uma representação simbólica. 	</a:t>
            </a:r>
          </a:p>
          <a:p>
            <a:pPr marL="285750" indent="-285750">
              <a:buFont typeface="Arial" panose="020B0604020202020204" pitchFamily="34" charset="0"/>
              <a:buChar char="•"/>
            </a:pPr>
            <a:r>
              <a:rPr lang="pt-BR" dirty="0" err="1">
                <a:latin typeface="Arial" panose="020B0604020202020204" pitchFamily="34" charset="0"/>
                <a:cs typeface="Arial" panose="020B0604020202020204" pitchFamily="34" charset="0"/>
              </a:rPr>
              <a:t>Ars</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Amatora</a:t>
            </a:r>
            <a:r>
              <a:rPr lang="pt-BR" dirty="0"/>
              <a:t>↑ </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vs</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Ars</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Moriendi</a:t>
            </a:r>
            <a:r>
              <a:rPr lang="pt-BR" dirty="0"/>
              <a:t>↓ </a:t>
            </a:r>
            <a:r>
              <a:rPr lang="pt-BR" dirty="0">
                <a:latin typeface="Arial" panose="020B0604020202020204" pitchFamily="34" charset="0"/>
                <a:cs typeface="Arial" panose="020B0604020202020204" pitchFamily="34" charset="0"/>
              </a:rPr>
              <a:t> na  transição público-&gt;privado</a:t>
            </a:r>
          </a:p>
        </p:txBody>
      </p:sp>
    </p:spTree>
    <p:extLst>
      <p:ext uri="{BB962C8B-B14F-4D97-AF65-F5344CB8AC3E}">
        <p14:creationId xmlns:p14="http://schemas.microsoft.com/office/powerpoint/2010/main" val="2250099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4B4E81B4-B839-4DD8-A31D-425BA487A1E0}"/>
              </a:ext>
            </a:extLst>
          </p:cNvPr>
          <p:cNvSpPr>
            <a:spLocks noGrp="1"/>
          </p:cNvSpPr>
          <p:nvPr>
            <p:ph idx="1"/>
          </p:nvPr>
        </p:nvSpPr>
        <p:spPr>
          <a:xfrm>
            <a:off x="2031384" y="510975"/>
            <a:ext cx="8596668" cy="4883985"/>
          </a:xfrm>
        </p:spPr>
        <p:txBody>
          <a:bodyPr>
            <a:normAutofit/>
          </a:bodyPr>
          <a:lstStyle/>
          <a:p>
            <a:r>
              <a:rPr lang="pt-BR" dirty="0">
                <a:latin typeface="Arial" panose="020B0604020202020204" pitchFamily="34" charset="0"/>
                <a:cs typeface="Arial" panose="020B0604020202020204" pitchFamily="34" charset="0"/>
              </a:rPr>
              <a:t>A sociedade da alta modernidade parece promover a morte “pornográfica” no mesmo grau que oculta a experiência direta da morte.</a:t>
            </a:r>
          </a:p>
          <a:p>
            <a:pPr lvl="1"/>
            <a:r>
              <a:rPr lang="pt-BR" dirty="0">
                <a:latin typeface="Arial" panose="020B0604020202020204" pitchFamily="34" charset="0"/>
                <a:cs typeface="Arial" panose="020B0604020202020204" pitchFamily="34" charset="0"/>
              </a:rPr>
              <a:t>Efeito </a:t>
            </a:r>
            <a:r>
              <a:rPr lang="pt-BR" dirty="0" err="1">
                <a:latin typeface="Arial" panose="020B0604020202020204" pitchFamily="34" charset="0"/>
                <a:cs typeface="Arial" panose="020B0604020202020204" pitchFamily="34" charset="0"/>
              </a:rPr>
              <a:t>Werther</a:t>
            </a:r>
            <a:endParaRPr lang="pt-BR" dirty="0">
              <a:latin typeface="Arial" panose="020B0604020202020204" pitchFamily="34" charset="0"/>
              <a:cs typeface="Arial" panose="020B0604020202020204" pitchFamily="34" charset="0"/>
            </a:endParaRPr>
          </a:p>
          <a:p>
            <a:endParaRPr lang="pt-BR" dirty="0">
              <a:latin typeface="Arial" panose="020B0604020202020204" pitchFamily="34" charset="0"/>
              <a:cs typeface="Arial" panose="020B0604020202020204" pitchFamily="34" charset="0"/>
            </a:endParaRPr>
          </a:p>
          <a:p>
            <a:r>
              <a:rPr lang="pt-BR" dirty="0">
                <a:latin typeface="Arial" panose="020B0604020202020204" pitchFamily="34" charset="0"/>
                <a:cs typeface="Arial" panose="020B0604020202020204" pitchFamily="34" charset="0"/>
              </a:rPr>
              <a:t>(Heidegger, 1951). É no meio da massa, vivendo uma existência inautêntica, que não podemos enfrentar a morte. O homem moderno encontra no silêncio dos hospitais a morte que ele “merece”, a qual corresponde a sua impossibilidade de encontrar um sentido individual para ela.</a:t>
            </a:r>
          </a:p>
          <a:p>
            <a:r>
              <a:rPr lang="pt-BR" dirty="0">
                <a:latin typeface="Arial" panose="020B0604020202020204" pitchFamily="34" charset="0"/>
                <a:cs typeface="Arial" panose="020B0604020202020204" pitchFamily="34" charset="0"/>
              </a:rPr>
              <a:t>Poderia ser dito que cada um tem que morrer sua própria morte, mas que isso só é possível no confronto com a cultura de uma época que transforma o autentico em inautêntico, na luta contra uma cultura da massificação e do anonimato.</a:t>
            </a:r>
          </a:p>
          <a:p>
            <a:r>
              <a:rPr lang="pt-BR" dirty="0">
                <a:latin typeface="Arial" panose="020B0604020202020204" pitchFamily="34" charset="0"/>
                <a:cs typeface="Arial" panose="020B0604020202020204" pitchFamily="34" charset="0"/>
              </a:rPr>
              <a:t>O tratamento massificado </a:t>
            </a:r>
            <a:r>
              <a:rPr lang="pt-BR" dirty="0" err="1">
                <a:latin typeface="Arial" panose="020B0604020202020204" pitchFamily="34" charset="0"/>
                <a:cs typeface="Arial" panose="020B0604020202020204" pitchFamily="34" charset="0"/>
              </a:rPr>
              <a:t>vs</a:t>
            </a:r>
            <a:r>
              <a:rPr lang="pt-BR" dirty="0">
                <a:latin typeface="Arial" panose="020B0604020202020204" pitchFamily="34" charset="0"/>
                <a:cs typeface="Arial" panose="020B0604020202020204" pitchFamily="34" charset="0"/>
              </a:rPr>
              <a:t> restrições pessoais do paciente</a:t>
            </a:r>
          </a:p>
          <a:p>
            <a:pPr lvl="1"/>
            <a:r>
              <a:rPr lang="pt-BR" dirty="0">
                <a:latin typeface="Arial" panose="020B0604020202020204" pitchFamily="34" charset="0"/>
                <a:cs typeface="Arial" panose="020B0604020202020204" pitchFamily="34" charset="0"/>
              </a:rPr>
              <a:t>Funeral Tibetano</a:t>
            </a:r>
          </a:p>
        </p:txBody>
      </p:sp>
    </p:spTree>
    <p:extLst>
      <p:ext uri="{BB962C8B-B14F-4D97-AF65-F5344CB8AC3E}">
        <p14:creationId xmlns:p14="http://schemas.microsoft.com/office/powerpoint/2010/main" val="1281072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54ACFA8-4A41-4722-AD32-528D2C555A85}"/>
              </a:ext>
            </a:extLst>
          </p:cNvPr>
          <p:cNvSpPr>
            <a:spLocks noGrp="1"/>
          </p:cNvSpPr>
          <p:nvPr>
            <p:ph idx="1"/>
          </p:nvPr>
        </p:nvSpPr>
        <p:spPr>
          <a:xfrm>
            <a:off x="1915929" y="464793"/>
            <a:ext cx="8596668" cy="6149367"/>
          </a:xfrm>
        </p:spPr>
        <p:txBody>
          <a:bodyPr>
            <a:normAutofit/>
          </a:bodyPr>
          <a:lstStyle/>
          <a:p>
            <a:endParaRPr lang="pt-BR" dirty="0">
              <a:latin typeface="Arial" panose="020B0604020202020204" pitchFamily="34" charset="0"/>
              <a:cs typeface="Arial" panose="020B0604020202020204" pitchFamily="34" charset="0"/>
            </a:endParaRPr>
          </a:p>
          <a:p>
            <a:r>
              <a:rPr lang="pt-BR" dirty="0">
                <a:latin typeface="Arial" panose="020B0604020202020204" pitchFamily="34" charset="0"/>
                <a:cs typeface="Arial" panose="020B0604020202020204" pitchFamily="34" charset="0"/>
              </a:rPr>
              <a:t>Ignorante de aspectos essenciais da existência humana, porém possuidora de conhecimentos notáveis em todas as áreas técnicas.</a:t>
            </a:r>
          </a:p>
          <a:p>
            <a:endParaRPr lang="pt-BR" dirty="0">
              <a:latin typeface="Arial" panose="020B0604020202020204" pitchFamily="34" charset="0"/>
              <a:cs typeface="Arial" panose="020B0604020202020204" pitchFamily="34" charset="0"/>
            </a:endParaRPr>
          </a:p>
          <a:p>
            <a:r>
              <a:rPr lang="pt-BR" dirty="0">
                <a:latin typeface="Arial" panose="020B0604020202020204" pitchFamily="34" charset="0"/>
                <a:cs typeface="Arial" panose="020B0604020202020204" pitchFamily="34" charset="0"/>
              </a:rPr>
              <a:t>O drama da morte na sociedade contemporânea não chama a atenção porque vem acompanhado pela previa degradação do eu espiritual e a exaltação de eu biológico.</a:t>
            </a:r>
          </a:p>
          <a:p>
            <a:endParaRPr lang="pt-BR" dirty="0">
              <a:latin typeface="Arial" panose="020B0604020202020204" pitchFamily="34" charset="0"/>
              <a:cs typeface="Arial" panose="020B0604020202020204" pitchFamily="34" charset="0"/>
            </a:endParaRPr>
          </a:p>
          <a:p>
            <a:r>
              <a:rPr lang="pt-BR" dirty="0">
                <a:latin typeface="Arial" panose="020B0604020202020204" pitchFamily="34" charset="0"/>
                <a:cs typeface="Arial" panose="020B0604020202020204" pitchFamily="34" charset="0"/>
              </a:rPr>
              <a:t> A Psicanálise: projeção empática e tentativas de burlar a morte e seus sinais</a:t>
            </a:r>
          </a:p>
        </p:txBody>
      </p:sp>
      <p:sp>
        <p:nvSpPr>
          <p:cNvPr id="4" name="Retângulo 3">
            <a:extLst>
              <a:ext uri="{FF2B5EF4-FFF2-40B4-BE49-F238E27FC236}">
                <a16:creationId xmlns:a16="http://schemas.microsoft.com/office/drawing/2014/main" id="{9A8E2BF7-270F-48B6-A799-2F88889B28C2}"/>
              </a:ext>
            </a:extLst>
          </p:cNvPr>
          <p:cNvSpPr/>
          <p:nvPr/>
        </p:nvSpPr>
        <p:spPr>
          <a:xfrm>
            <a:off x="2358759" y="4130122"/>
            <a:ext cx="7358105" cy="430887"/>
          </a:xfrm>
          <a:prstGeom prst="rect">
            <a:avLst/>
          </a:prstGeom>
        </p:spPr>
        <p:txBody>
          <a:bodyPr wrap="none" anchor="ctr">
            <a:spAutoFit/>
          </a:bodyPr>
          <a:lstStyle/>
          <a:p>
            <a:pPr algn="ctr"/>
            <a:r>
              <a:rPr lang="pt-BR" sz="2200" dirty="0">
                <a:latin typeface="Arial" panose="020B0604020202020204" pitchFamily="34" charset="0"/>
                <a:cs typeface="Arial" panose="020B0604020202020204" pitchFamily="34" charset="0"/>
              </a:rPr>
              <a:t>Estratégias da luta pela imortalidade: coletiva e individual</a:t>
            </a:r>
          </a:p>
        </p:txBody>
      </p:sp>
      <p:sp>
        <p:nvSpPr>
          <p:cNvPr id="5" name="Retângulo 4">
            <a:extLst>
              <a:ext uri="{FF2B5EF4-FFF2-40B4-BE49-F238E27FC236}">
                <a16:creationId xmlns:a16="http://schemas.microsoft.com/office/drawing/2014/main" id="{BCFADA7A-FAE7-46B3-B177-B9155EFB455C}"/>
              </a:ext>
            </a:extLst>
          </p:cNvPr>
          <p:cNvSpPr/>
          <p:nvPr/>
        </p:nvSpPr>
        <p:spPr>
          <a:xfrm>
            <a:off x="1775266" y="4929139"/>
            <a:ext cx="8877993" cy="646331"/>
          </a:xfrm>
          <a:prstGeom prst="rect">
            <a:avLst/>
          </a:prstGeom>
        </p:spPr>
        <p:txBody>
          <a:bodyPr wrap="square" anchor="ctr">
            <a:spAutoFit/>
          </a:bodyPr>
          <a:lstStyle/>
          <a:p>
            <a:pPr algn="ctr"/>
            <a:r>
              <a:rPr lang="pt-BR" dirty="0">
                <a:latin typeface="Arial" panose="020B0604020202020204" pitchFamily="34" charset="0"/>
                <a:cs typeface="Arial" panose="020B0604020202020204" pitchFamily="34" charset="0"/>
              </a:rPr>
              <a:t>“cada vez os seres humanos acreditam menos na imortalidade que se deriva das entidades coletivas ou da memória coletiva, e mais na própria imortalidade biológica”</a:t>
            </a:r>
          </a:p>
        </p:txBody>
      </p:sp>
      <p:sp>
        <p:nvSpPr>
          <p:cNvPr id="6" name="Retângulo 5">
            <a:extLst>
              <a:ext uri="{FF2B5EF4-FFF2-40B4-BE49-F238E27FC236}">
                <a16:creationId xmlns:a16="http://schemas.microsoft.com/office/drawing/2014/main" id="{5D555C18-B931-400B-B0B0-82F3AE289E46}"/>
              </a:ext>
            </a:extLst>
          </p:cNvPr>
          <p:cNvSpPr/>
          <p:nvPr/>
        </p:nvSpPr>
        <p:spPr>
          <a:xfrm>
            <a:off x="1839883" y="5943601"/>
            <a:ext cx="8877993" cy="369332"/>
          </a:xfrm>
          <a:prstGeom prst="rect">
            <a:avLst/>
          </a:prstGeom>
        </p:spPr>
        <p:txBody>
          <a:bodyPr wrap="square" anchor="ctr">
            <a:spAutoFit/>
          </a:bodyPr>
          <a:lstStyle/>
          <a:p>
            <a:pPr algn="ctr"/>
            <a:r>
              <a:rPr lang="pt-BR" dirty="0">
                <a:latin typeface="Arial" panose="020B0604020202020204" pitchFamily="34" charset="0"/>
                <a:cs typeface="Arial" panose="020B0604020202020204" pitchFamily="34" charset="0"/>
              </a:rPr>
              <a:t>Ciência </a:t>
            </a:r>
            <a:r>
              <a:rPr lang="pt-BR" dirty="0" err="1">
                <a:latin typeface="Arial" panose="020B0604020202020204" pitchFamily="34" charset="0"/>
                <a:cs typeface="Arial" panose="020B0604020202020204" pitchFamily="34" charset="0"/>
              </a:rPr>
              <a:t>vs</a:t>
            </a:r>
            <a:r>
              <a:rPr lang="pt-BR" dirty="0">
                <a:latin typeface="Arial" panose="020B0604020202020204" pitchFamily="34" charset="0"/>
                <a:cs typeface="Arial" panose="020B0604020202020204" pitchFamily="34" charset="0"/>
              </a:rPr>
              <a:t> Religião</a:t>
            </a:r>
          </a:p>
        </p:txBody>
      </p:sp>
    </p:spTree>
    <p:extLst>
      <p:ext uri="{BB962C8B-B14F-4D97-AF65-F5344CB8AC3E}">
        <p14:creationId xmlns:p14="http://schemas.microsoft.com/office/powerpoint/2010/main" val="1597754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54ACFA8-4A41-4722-AD32-528D2C555A85}"/>
              </a:ext>
            </a:extLst>
          </p:cNvPr>
          <p:cNvSpPr>
            <a:spLocks noGrp="1"/>
          </p:cNvSpPr>
          <p:nvPr>
            <p:ph idx="1"/>
          </p:nvPr>
        </p:nvSpPr>
        <p:spPr>
          <a:xfrm>
            <a:off x="1550168" y="1287753"/>
            <a:ext cx="10337031" cy="3880773"/>
          </a:xfrm>
        </p:spPr>
        <p:txBody>
          <a:bodyPr>
            <a:normAutofit fontScale="92500" lnSpcReduction="10000"/>
          </a:bodyPr>
          <a:lstStyle/>
          <a:p>
            <a:r>
              <a:rPr lang="pt-BR" dirty="0">
                <a:latin typeface="Arial" panose="020B0604020202020204" pitchFamily="34" charset="0"/>
                <a:cs typeface="Arial" panose="020B0604020202020204" pitchFamily="34" charset="0"/>
              </a:rPr>
              <a:t>Os ocidentais tem a tendência de por a morte no armário, até alguém abri-lo. Aí, eles não tem remédio, senão olhar. O valor do livro é ensinar que olhar para a morte e aceitá-la com naturalidade, torna mais suave o caminho na terra. </a:t>
            </a:r>
          </a:p>
          <a:p>
            <a:endParaRPr lang="pt-BR" dirty="0">
              <a:latin typeface="Arial" panose="020B0604020202020204" pitchFamily="34" charset="0"/>
              <a:cs typeface="Arial" panose="020B0604020202020204" pitchFamily="34" charset="0"/>
            </a:endParaRPr>
          </a:p>
          <a:p>
            <a:r>
              <a:rPr lang="pt-BR" dirty="0">
                <a:latin typeface="Arial" panose="020B0604020202020204" pitchFamily="34" charset="0"/>
                <a:cs typeface="Arial" panose="020B0604020202020204" pitchFamily="34" charset="0"/>
              </a:rPr>
              <a:t>Quando alguém morre, nos reunimos todos em volta do corpo, e o cobrimos de flores. É tão lindo, tão simples. É meio que um jeito de cair a ficha de que aquela pessoa se foi. E então aquela ultima imagem de despedida, quando estamos tomados pela tristeza, é de um corpo honroso, cheio de flores. Tão cheio que enche a sua tristeza de beleza. O luto não é fácil, mas ele pode ser intenso e lindo. Somos programados para fugir da morte, mas a morte faz parte da vida. </a:t>
            </a:r>
          </a:p>
          <a:p>
            <a:endParaRPr lang="pt-BR" dirty="0">
              <a:latin typeface="Arial" panose="020B0604020202020204" pitchFamily="34" charset="0"/>
              <a:cs typeface="Arial" panose="020B0604020202020204" pitchFamily="34" charset="0"/>
            </a:endParaRPr>
          </a:p>
          <a:p>
            <a:r>
              <a:rPr lang="pt-BR" dirty="0">
                <a:latin typeface="Arial" panose="020B0604020202020204" pitchFamily="34" charset="0"/>
                <a:cs typeface="Arial" panose="020B0604020202020204" pitchFamily="34" charset="0"/>
              </a:rPr>
              <a:t>"Acho que as pessoas saudáveis pensam em como elas querem morrer e as pessoas doentes pensam em como elas querem viver, é fácil sonhar com a praia e com as montanhas, mas quando você fica doente o pensamento é: eu só quero viver! "</a:t>
            </a:r>
          </a:p>
          <a:p>
            <a:endParaRPr lang="pt-BR" dirty="0">
              <a:latin typeface="Arial" panose="020B0604020202020204" pitchFamily="34" charset="0"/>
              <a:cs typeface="Arial" panose="020B0604020202020204" pitchFamily="34" charset="0"/>
            </a:endParaRPr>
          </a:p>
          <a:p>
            <a:pPr marL="0" indent="0">
              <a:buNone/>
            </a:pPr>
            <a:endParaRPr lang="pt-B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4416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62BD0A-EA4C-4B62-A9F1-1EAD53214441}"/>
              </a:ext>
            </a:extLst>
          </p:cNvPr>
          <p:cNvSpPr>
            <a:spLocks noGrp="1"/>
          </p:cNvSpPr>
          <p:nvPr>
            <p:ph type="title"/>
          </p:nvPr>
        </p:nvSpPr>
        <p:spPr>
          <a:xfrm>
            <a:off x="1732921" y="137092"/>
            <a:ext cx="8911687" cy="1280890"/>
          </a:xfrm>
        </p:spPr>
        <p:txBody>
          <a:bodyPr>
            <a:normAutofit/>
          </a:bodyPr>
          <a:lstStyle/>
          <a:p>
            <a:pPr algn="ctr"/>
            <a:r>
              <a:rPr lang="pt-BR" sz="4000" dirty="0">
                <a:latin typeface="Arial" panose="020B0604020202020204" pitchFamily="34" charset="0"/>
                <a:cs typeface="Arial" panose="020B0604020202020204" pitchFamily="34" charset="0"/>
              </a:rPr>
              <a:t>Problematização</a:t>
            </a:r>
          </a:p>
        </p:txBody>
      </p:sp>
      <p:sp>
        <p:nvSpPr>
          <p:cNvPr id="3" name="Espaço Reservado para Conteúdo 2">
            <a:extLst>
              <a:ext uri="{FF2B5EF4-FFF2-40B4-BE49-F238E27FC236}">
                <a16:creationId xmlns:a16="http://schemas.microsoft.com/office/drawing/2014/main" id="{055FD656-AC67-44B9-A39B-AC5F045379F7}"/>
              </a:ext>
            </a:extLst>
          </p:cNvPr>
          <p:cNvSpPr>
            <a:spLocks noGrp="1"/>
          </p:cNvSpPr>
          <p:nvPr>
            <p:ph idx="1"/>
          </p:nvPr>
        </p:nvSpPr>
        <p:spPr>
          <a:xfrm>
            <a:off x="384313" y="1417982"/>
            <a:ext cx="11608904" cy="3777622"/>
          </a:xfrm>
        </p:spPr>
        <p:txBody>
          <a:bodyPr>
            <a:noAutofit/>
          </a:bodyPr>
          <a:lstStyle/>
          <a:p>
            <a:r>
              <a:rPr lang="pt-BR" sz="2800" dirty="0">
                <a:latin typeface="Arial" panose="020B0604020202020204" pitchFamily="34" charset="0"/>
                <a:cs typeface="Arial" panose="020B0604020202020204" pitchFamily="34" charset="0"/>
              </a:rPr>
              <a:t>A morte cabe muito bem em reflexões éticas, da saúde, do meio ambiente e pode ser vista de diversas perspectivas culturais, sociais, filosóficas e religiosas. Por que é deixada de lado nas instituições de ensino? </a:t>
            </a:r>
          </a:p>
          <a:p>
            <a:r>
              <a:rPr lang="pt-BR" sz="2800" dirty="0">
                <a:latin typeface="Arial" panose="020B0604020202020204" pitchFamily="34" charset="0"/>
                <a:cs typeface="Arial" panose="020B0604020202020204" pitchFamily="34" charset="0"/>
              </a:rPr>
              <a:t>É possível que a morte, até então dita como a única certeza, tenha se tornado algo de fato artificial e não de fato natural? </a:t>
            </a:r>
          </a:p>
          <a:p>
            <a:r>
              <a:rPr lang="pt-BR" sz="2800" dirty="0">
                <a:latin typeface="Arial" panose="020B0604020202020204" pitchFamily="34" charset="0"/>
                <a:cs typeface="Arial" panose="020B0604020202020204" pitchFamily="34" charset="0"/>
              </a:rPr>
              <a:t>Podemos dizer que a falta de contato físico e espiritual dos seres humanos com a experiência da morte é uma das decorrências da evolução tecnológica ? </a:t>
            </a:r>
          </a:p>
          <a:p>
            <a:r>
              <a:rPr lang="pt-BR" sz="2800" dirty="0">
                <a:latin typeface="Arial" panose="020B0604020202020204" pitchFamily="34" charset="0"/>
                <a:cs typeface="Arial" panose="020B0604020202020204" pitchFamily="34" charset="0"/>
              </a:rPr>
              <a:t>A morte é ou não é um evento da vida? Se a expectativa é de vida, porque não dizermos que é o “sequestro” da experiencia da morte?</a:t>
            </a:r>
          </a:p>
        </p:txBody>
      </p:sp>
    </p:spTree>
    <p:extLst>
      <p:ext uri="{BB962C8B-B14F-4D97-AF65-F5344CB8AC3E}">
        <p14:creationId xmlns:p14="http://schemas.microsoft.com/office/powerpoint/2010/main" val="1957945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45518B-41AA-4B95-8286-3BFA4AFB7E37}"/>
              </a:ext>
            </a:extLst>
          </p:cNvPr>
          <p:cNvSpPr>
            <a:spLocks noGrp="1"/>
          </p:cNvSpPr>
          <p:nvPr>
            <p:ph type="title"/>
          </p:nvPr>
        </p:nvSpPr>
        <p:spPr>
          <a:xfrm>
            <a:off x="1805808" y="557849"/>
            <a:ext cx="8911687" cy="1280890"/>
          </a:xfrm>
        </p:spPr>
        <p:txBody>
          <a:bodyPr>
            <a:normAutofit/>
          </a:bodyPr>
          <a:lstStyle/>
          <a:p>
            <a:pPr algn="ctr"/>
            <a:r>
              <a:rPr lang="pt-BR" sz="4000" dirty="0">
                <a:latin typeface="Arial" panose="020B0604020202020204" pitchFamily="34" charset="0"/>
                <a:cs typeface="Arial" panose="020B0604020202020204" pitchFamily="34" charset="0"/>
              </a:rPr>
              <a:t>Autores</a:t>
            </a:r>
          </a:p>
        </p:txBody>
      </p:sp>
      <p:sp>
        <p:nvSpPr>
          <p:cNvPr id="3" name="Espaço Reservado para Conteúdo 2">
            <a:extLst>
              <a:ext uri="{FF2B5EF4-FFF2-40B4-BE49-F238E27FC236}">
                <a16:creationId xmlns:a16="http://schemas.microsoft.com/office/drawing/2014/main" id="{72BC492A-F4CD-4582-95C4-DEDA0BD8C5EA}"/>
              </a:ext>
            </a:extLst>
          </p:cNvPr>
          <p:cNvSpPr>
            <a:spLocks noGrp="1"/>
          </p:cNvSpPr>
          <p:nvPr>
            <p:ph idx="1"/>
          </p:nvPr>
        </p:nvSpPr>
        <p:spPr>
          <a:xfrm>
            <a:off x="569843" y="2133600"/>
            <a:ext cx="11383618" cy="3777622"/>
          </a:xfrm>
        </p:spPr>
        <p:txBody>
          <a:bodyPr>
            <a:normAutofit/>
          </a:bodyPr>
          <a:lstStyle/>
          <a:p>
            <a:r>
              <a:rPr lang="pt-BR" sz="2800" dirty="0">
                <a:latin typeface="Arial" panose="020B0604020202020204" pitchFamily="34" charset="0"/>
                <a:cs typeface="Arial" panose="020B0604020202020204" pitchFamily="34" charset="0"/>
              </a:rPr>
              <a:t>Héctor Ricardo Leis</a:t>
            </a:r>
          </a:p>
          <a:p>
            <a:pPr marL="0" indent="0">
              <a:buNone/>
            </a:pPr>
            <a:endParaRPr lang="pt-BR" sz="2800" dirty="0">
              <a:latin typeface="Arial" panose="020B0604020202020204" pitchFamily="34" charset="0"/>
              <a:cs typeface="Arial" panose="020B0604020202020204" pitchFamily="34" charset="0"/>
            </a:endParaRPr>
          </a:p>
          <a:p>
            <a:r>
              <a:rPr lang="pt-BR" sz="2800" dirty="0">
                <a:latin typeface="Arial" panose="020B0604020202020204" pitchFamily="34" charset="0"/>
                <a:cs typeface="Arial" panose="020B0604020202020204" pitchFamily="34" charset="0"/>
              </a:rPr>
              <a:t>Franklin Santana Santos</a:t>
            </a:r>
          </a:p>
          <a:p>
            <a:pPr marL="0" indent="0">
              <a:buNone/>
            </a:pPr>
            <a:endParaRPr lang="pt-BR" sz="2800" dirty="0">
              <a:latin typeface="Arial" panose="020B0604020202020204" pitchFamily="34" charset="0"/>
              <a:cs typeface="Arial" panose="020B0604020202020204" pitchFamily="34" charset="0"/>
            </a:endParaRPr>
          </a:p>
          <a:p>
            <a:r>
              <a:rPr lang="pt-BR" sz="2800" dirty="0">
                <a:latin typeface="Arial" panose="020B0604020202020204" pitchFamily="34" charset="0"/>
                <a:cs typeface="Arial" panose="020B0604020202020204" pitchFamily="34" charset="0"/>
              </a:rPr>
              <a:t>Dora </a:t>
            </a:r>
            <a:r>
              <a:rPr lang="pt-BR" sz="2800" dirty="0" err="1">
                <a:latin typeface="Arial" panose="020B0604020202020204" pitchFamily="34" charset="0"/>
                <a:cs typeface="Arial" panose="020B0604020202020204" pitchFamily="34" charset="0"/>
              </a:rPr>
              <a:t>Incontri</a:t>
            </a:r>
            <a:endParaRPr lang="pt-BR" sz="2800" dirty="0"/>
          </a:p>
        </p:txBody>
      </p:sp>
    </p:spTree>
    <p:extLst>
      <p:ext uri="{BB962C8B-B14F-4D97-AF65-F5344CB8AC3E}">
        <p14:creationId xmlns:p14="http://schemas.microsoft.com/office/powerpoint/2010/main" val="1835841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897FDF-FAE1-4267-92E5-9FDC58CA16DF}"/>
              </a:ext>
            </a:extLst>
          </p:cNvPr>
          <p:cNvSpPr>
            <a:spLocks noGrp="1"/>
          </p:cNvSpPr>
          <p:nvPr>
            <p:ph type="title"/>
          </p:nvPr>
        </p:nvSpPr>
        <p:spPr>
          <a:xfrm>
            <a:off x="1706417" y="584353"/>
            <a:ext cx="8911687" cy="1280890"/>
          </a:xfrm>
        </p:spPr>
        <p:txBody>
          <a:bodyPr>
            <a:normAutofit/>
          </a:bodyPr>
          <a:lstStyle/>
          <a:p>
            <a:pPr algn="ctr"/>
            <a:r>
              <a:rPr lang="pt-BR" sz="4000" dirty="0">
                <a:latin typeface="Arial" panose="020B0604020202020204" pitchFamily="34" charset="0"/>
                <a:cs typeface="Arial" panose="020B0604020202020204" pitchFamily="34" charset="0"/>
              </a:rPr>
              <a:t>Héctor Ricardo Leis</a:t>
            </a:r>
          </a:p>
        </p:txBody>
      </p:sp>
      <p:sp>
        <p:nvSpPr>
          <p:cNvPr id="3" name="Espaço Reservado para Conteúdo 2">
            <a:extLst>
              <a:ext uri="{FF2B5EF4-FFF2-40B4-BE49-F238E27FC236}">
                <a16:creationId xmlns:a16="http://schemas.microsoft.com/office/drawing/2014/main" id="{A9DAFB4C-5FB8-4B65-A90C-951B7608ACC7}"/>
              </a:ext>
            </a:extLst>
          </p:cNvPr>
          <p:cNvSpPr>
            <a:spLocks noGrp="1"/>
          </p:cNvSpPr>
          <p:nvPr>
            <p:ph idx="1"/>
          </p:nvPr>
        </p:nvSpPr>
        <p:spPr>
          <a:xfrm>
            <a:off x="357809" y="2168769"/>
            <a:ext cx="11608904" cy="3777622"/>
          </a:xfrm>
        </p:spPr>
        <p:txBody>
          <a:bodyPr>
            <a:noAutofit/>
          </a:bodyPr>
          <a:lstStyle/>
          <a:p>
            <a:r>
              <a:rPr lang="pt-BR" sz="2800" dirty="0">
                <a:latin typeface="Arial" panose="020B0604020202020204" pitchFamily="34" charset="0"/>
                <a:cs typeface="Arial" panose="020B0604020202020204" pitchFamily="34" charset="0"/>
              </a:rPr>
              <a:t>Formado em matemática, psicologia, filosofia e sociologia pela Universidade de Buenos Aires</a:t>
            </a:r>
          </a:p>
          <a:p>
            <a:r>
              <a:rPr lang="pt-BR" sz="2800" dirty="0">
                <a:latin typeface="Arial" panose="020B0604020202020204" pitchFamily="34" charset="0"/>
                <a:cs typeface="Arial" panose="020B0604020202020204" pitchFamily="34" charset="0"/>
              </a:rPr>
              <a:t>Licenciado em Ciências Sociais e doutor em filosofia pela PUC-RJ, mestre pela Universidade de </a:t>
            </a:r>
            <a:r>
              <a:rPr lang="pt-BR" sz="2800" dirty="0" err="1">
                <a:latin typeface="Arial" panose="020B0604020202020204" pitchFamily="34" charset="0"/>
                <a:cs typeface="Arial" panose="020B0604020202020204" pitchFamily="34" charset="0"/>
              </a:rPr>
              <a:t>Notre</a:t>
            </a:r>
            <a:r>
              <a:rPr lang="pt-BR" sz="2800" dirty="0">
                <a:latin typeface="Arial" panose="020B0604020202020204" pitchFamily="34" charset="0"/>
                <a:cs typeface="Arial" panose="020B0604020202020204" pitchFamily="34" charset="0"/>
              </a:rPr>
              <a:t> </a:t>
            </a:r>
            <a:r>
              <a:rPr lang="pt-BR" sz="2800" dirty="0" err="1">
                <a:latin typeface="Arial" panose="020B0604020202020204" pitchFamily="34" charset="0"/>
                <a:cs typeface="Arial" panose="020B0604020202020204" pitchFamily="34" charset="0"/>
              </a:rPr>
              <a:t>Dame</a:t>
            </a:r>
            <a:endParaRPr lang="pt-BR" sz="2800" dirty="0">
              <a:latin typeface="Arial" panose="020B0604020202020204" pitchFamily="34" charset="0"/>
              <a:cs typeface="Arial" panose="020B0604020202020204" pitchFamily="34" charset="0"/>
            </a:endParaRPr>
          </a:p>
          <a:p>
            <a:r>
              <a:rPr lang="pt-BR" sz="2800" dirty="0">
                <a:latin typeface="Arial" panose="020B0604020202020204" pitchFamily="34" charset="0"/>
                <a:cs typeface="Arial" panose="020B0604020202020204" pitchFamily="34" charset="0"/>
              </a:rPr>
              <a:t>Desde 1992 está vinculado ao Departamento de Ciências Sociais da UFSC</a:t>
            </a:r>
          </a:p>
          <a:p>
            <a:r>
              <a:rPr lang="pt-BR" sz="2800" dirty="0">
                <a:latin typeface="Arial" panose="020B0604020202020204" pitchFamily="34" charset="0"/>
                <a:cs typeface="Arial" panose="020B0604020202020204" pitchFamily="34" charset="0"/>
              </a:rPr>
              <a:t>“A condição humana na época da globalização e da técnica”</a:t>
            </a:r>
          </a:p>
        </p:txBody>
      </p:sp>
    </p:spTree>
    <p:extLst>
      <p:ext uri="{BB962C8B-B14F-4D97-AF65-F5344CB8AC3E}">
        <p14:creationId xmlns:p14="http://schemas.microsoft.com/office/powerpoint/2010/main" val="3995992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101C65-9662-41B5-BBE4-32514AB86DFF}"/>
              </a:ext>
            </a:extLst>
          </p:cNvPr>
          <p:cNvSpPr>
            <a:spLocks noGrp="1"/>
          </p:cNvSpPr>
          <p:nvPr>
            <p:ph type="title"/>
          </p:nvPr>
        </p:nvSpPr>
        <p:spPr>
          <a:xfrm>
            <a:off x="1713042" y="571101"/>
            <a:ext cx="8911687" cy="1280890"/>
          </a:xfrm>
        </p:spPr>
        <p:txBody>
          <a:bodyPr>
            <a:normAutofit/>
          </a:bodyPr>
          <a:lstStyle/>
          <a:p>
            <a:pPr algn="ctr"/>
            <a:r>
              <a:rPr lang="pt-BR" sz="4000" dirty="0">
                <a:latin typeface="Arial" panose="020B0604020202020204" pitchFamily="34" charset="0"/>
                <a:cs typeface="Arial" panose="020B0604020202020204" pitchFamily="34" charset="0"/>
              </a:rPr>
              <a:t>Franklin Santana Santos</a:t>
            </a:r>
          </a:p>
        </p:txBody>
      </p:sp>
      <p:sp>
        <p:nvSpPr>
          <p:cNvPr id="3" name="Espaço Reservado para Conteúdo 2">
            <a:extLst>
              <a:ext uri="{FF2B5EF4-FFF2-40B4-BE49-F238E27FC236}">
                <a16:creationId xmlns:a16="http://schemas.microsoft.com/office/drawing/2014/main" id="{C7BDFD4C-47DF-40A6-9E6C-C2D77872B6E5}"/>
              </a:ext>
            </a:extLst>
          </p:cNvPr>
          <p:cNvSpPr>
            <a:spLocks noGrp="1"/>
          </p:cNvSpPr>
          <p:nvPr>
            <p:ph idx="1"/>
          </p:nvPr>
        </p:nvSpPr>
        <p:spPr>
          <a:xfrm>
            <a:off x="437322" y="2133600"/>
            <a:ext cx="11463129" cy="3777622"/>
          </a:xfrm>
        </p:spPr>
        <p:txBody>
          <a:bodyPr>
            <a:normAutofit/>
          </a:bodyPr>
          <a:lstStyle/>
          <a:p>
            <a:r>
              <a:rPr lang="pt-BR" sz="2800" dirty="0">
                <a:latin typeface="Arial" panose="020B0604020202020204" pitchFamily="34" charset="0"/>
                <a:cs typeface="Arial" panose="020B0604020202020204" pitchFamily="34" charset="0"/>
              </a:rPr>
              <a:t>Graduado em medicina pela UFBA, doutor em medicina pela USP e pós-doutor em psicogeriatria pelo Instituto Karolinska</a:t>
            </a:r>
          </a:p>
          <a:p>
            <a:endParaRPr lang="pt-BR" sz="2800" dirty="0">
              <a:latin typeface="Arial" panose="020B0604020202020204" pitchFamily="34" charset="0"/>
              <a:cs typeface="Arial" panose="020B0604020202020204" pitchFamily="34" charset="0"/>
            </a:endParaRPr>
          </a:p>
          <a:p>
            <a:r>
              <a:rPr lang="pt-BR" sz="2800" dirty="0">
                <a:latin typeface="Arial" panose="020B0604020202020204" pitchFamily="34" charset="0"/>
                <a:cs typeface="Arial" panose="020B0604020202020204" pitchFamily="34" charset="0"/>
              </a:rPr>
              <a:t>Atua principalmente com: cuidados paliativos, tanatologia, geriatria, delirium, psicogeriatria, saúde e espiritualidade, educação para a morte, educação médica, morte e morrer, educação popular em saúde</a:t>
            </a:r>
          </a:p>
        </p:txBody>
      </p:sp>
    </p:spTree>
    <p:extLst>
      <p:ext uri="{BB962C8B-B14F-4D97-AF65-F5344CB8AC3E}">
        <p14:creationId xmlns:p14="http://schemas.microsoft.com/office/powerpoint/2010/main" val="3967219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F915C-8674-4F1C-921A-9963C51CDB03}"/>
              </a:ext>
            </a:extLst>
          </p:cNvPr>
          <p:cNvSpPr>
            <a:spLocks noGrp="1"/>
          </p:cNvSpPr>
          <p:nvPr>
            <p:ph type="title"/>
          </p:nvPr>
        </p:nvSpPr>
        <p:spPr>
          <a:xfrm>
            <a:off x="1640155" y="259299"/>
            <a:ext cx="8911687" cy="1280890"/>
          </a:xfrm>
        </p:spPr>
        <p:txBody>
          <a:bodyPr>
            <a:normAutofit/>
          </a:bodyPr>
          <a:lstStyle/>
          <a:p>
            <a:pPr algn="ctr"/>
            <a:r>
              <a:rPr lang="pt-BR" sz="4000" dirty="0">
                <a:latin typeface="Arial" panose="020B0604020202020204" pitchFamily="34" charset="0"/>
                <a:cs typeface="Arial" panose="020B0604020202020204" pitchFamily="34" charset="0"/>
              </a:rPr>
              <a:t>Dora </a:t>
            </a:r>
            <a:r>
              <a:rPr lang="pt-BR" sz="4000" dirty="0" err="1">
                <a:latin typeface="Arial" panose="020B0604020202020204" pitchFamily="34" charset="0"/>
                <a:cs typeface="Arial" panose="020B0604020202020204" pitchFamily="34" charset="0"/>
              </a:rPr>
              <a:t>Incontri</a:t>
            </a:r>
            <a:endParaRPr lang="pt-BR" sz="4000" dirty="0">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D44BE905-CE83-48C5-8292-EAC9830726B8}"/>
              </a:ext>
            </a:extLst>
          </p:cNvPr>
          <p:cNvSpPr>
            <a:spLocks noGrp="1"/>
          </p:cNvSpPr>
          <p:nvPr>
            <p:ph idx="1"/>
          </p:nvPr>
        </p:nvSpPr>
        <p:spPr>
          <a:xfrm>
            <a:off x="344554" y="1407667"/>
            <a:ext cx="11502887" cy="3777622"/>
          </a:xfrm>
        </p:spPr>
        <p:txBody>
          <a:bodyPr>
            <a:noAutofit/>
          </a:bodyPr>
          <a:lstStyle/>
          <a:p>
            <a:r>
              <a:rPr lang="pt-BR" sz="2800" dirty="0">
                <a:latin typeface="Arial" panose="020B0604020202020204" pitchFamily="34" charset="0"/>
                <a:cs typeface="Arial" panose="020B0604020202020204" pitchFamily="34" charset="0"/>
              </a:rPr>
              <a:t>Jornalista, educadora e escritora </a:t>
            </a:r>
          </a:p>
          <a:p>
            <a:r>
              <a:rPr lang="pt-BR" sz="2800" dirty="0">
                <a:latin typeface="Arial" panose="020B0604020202020204" pitchFamily="34" charset="0"/>
                <a:cs typeface="Arial" panose="020B0604020202020204" pitchFamily="34" charset="0"/>
              </a:rPr>
              <a:t>Suas áreas de atuação são Educação, Filosofia, Espiritualidade, Artes, Espiritismo </a:t>
            </a:r>
          </a:p>
          <a:p>
            <a:r>
              <a:rPr lang="pt-BR" sz="2800" dirty="0">
                <a:latin typeface="Arial" panose="020B0604020202020204" pitchFamily="34" charset="0"/>
                <a:cs typeface="Arial" panose="020B0604020202020204" pitchFamily="34" charset="0"/>
              </a:rPr>
              <a:t>Tem mestrado, doutorado e pós-doutorado em Filosofia da Educação pela USP </a:t>
            </a:r>
          </a:p>
          <a:p>
            <a:r>
              <a:rPr lang="pt-BR" sz="2800" dirty="0">
                <a:latin typeface="Arial" panose="020B0604020202020204" pitchFamily="34" charset="0"/>
                <a:cs typeface="Arial" panose="020B0604020202020204" pitchFamily="34" charset="0"/>
              </a:rPr>
              <a:t>Tem mais de 40 livros publicados.</a:t>
            </a:r>
          </a:p>
          <a:p>
            <a:r>
              <a:rPr lang="pt-BR" sz="2800" dirty="0">
                <a:latin typeface="Arial" panose="020B0604020202020204" pitchFamily="34" charset="0"/>
                <a:cs typeface="Arial" panose="020B0604020202020204" pitchFamily="34" charset="0"/>
              </a:rPr>
              <a:t>Trabalha em prol do diálogo inter-religioso </a:t>
            </a:r>
          </a:p>
          <a:p>
            <a:r>
              <a:rPr lang="pt-BR" sz="2800" dirty="0">
                <a:latin typeface="Arial" panose="020B0604020202020204" pitchFamily="34" charset="0"/>
                <a:cs typeface="Arial" panose="020B0604020202020204" pitchFamily="34" charset="0"/>
              </a:rPr>
              <a:t>Inspira-se nos grandes clássicos da Educação, como Comenius, Rousseau e Pestalozzi, que tinham uma visão integral do ser humano. </a:t>
            </a:r>
          </a:p>
        </p:txBody>
      </p:sp>
    </p:spTree>
    <p:extLst>
      <p:ext uri="{BB962C8B-B14F-4D97-AF65-F5344CB8AC3E}">
        <p14:creationId xmlns:p14="http://schemas.microsoft.com/office/powerpoint/2010/main" val="2549782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C5D4C7-0E75-4FC7-B363-B90CFE8E6F17}"/>
              </a:ext>
            </a:extLst>
          </p:cNvPr>
          <p:cNvSpPr>
            <a:spLocks noGrp="1"/>
          </p:cNvSpPr>
          <p:nvPr>
            <p:ph type="title"/>
          </p:nvPr>
        </p:nvSpPr>
        <p:spPr>
          <a:xfrm>
            <a:off x="838200" y="500062"/>
            <a:ext cx="10515600" cy="1325563"/>
          </a:xfrm>
        </p:spPr>
        <p:txBody>
          <a:bodyPr>
            <a:normAutofit/>
          </a:bodyPr>
          <a:lstStyle/>
          <a:p>
            <a:pPr algn="ctr"/>
            <a:r>
              <a:rPr lang="pt-BR" sz="4000" dirty="0">
                <a:latin typeface="Arial" panose="020B0604020202020204" pitchFamily="34" charset="0"/>
                <a:cs typeface="Arial" panose="020B0604020202020204" pitchFamily="34" charset="0"/>
              </a:rPr>
              <a:t>As leis, a educação e a morte – uma proposta pedagógica de tanatologia no Brasil</a:t>
            </a:r>
          </a:p>
        </p:txBody>
      </p:sp>
      <p:sp>
        <p:nvSpPr>
          <p:cNvPr id="3" name="Espaço Reservado para Conteúdo 2">
            <a:extLst>
              <a:ext uri="{FF2B5EF4-FFF2-40B4-BE49-F238E27FC236}">
                <a16:creationId xmlns:a16="http://schemas.microsoft.com/office/drawing/2014/main" id="{04836AFD-A820-46C1-9420-728A46E16032}"/>
              </a:ext>
            </a:extLst>
          </p:cNvPr>
          <p:cNvSpPr>
            <a:spLocks noGrp="1"/>
          </p:cNvSpPr>
          <p:nvPr>
            <p:ph idx="1"/>
          </p:nvPr>
        </p:nvSpPr>
        <p:spPr>
          <a:xfrm>
            <a:off x="212035" y="1825625"/>
            <a:ext cx="11714922" cy="4351338"/>
          </a:xfrm>
        </p:spPr>
        <p:txBody>
          <a:bodyPr/>
          <a:lstStyle/>
          <a:p>
            <a:pPr marL="0" indent="0">
              <a:buNone/>
            </a:pPr>
            <a:endParaRPr lang="pt-BR" dirty="0"/>
          </a:p>
          <a:p>
            <a:r>
              <a:rPr lang="pt-BR" sz="2800" dirty="0">
                <a:latin typeface="Arial" panose="020B0604020202020204" pitchFamily="34" charset="0"/>
                <a:cs typeface="Arial" panose="020B0604020202020204" pitchFamily="34" charset="0"/>
              </a:rPr>
              <a:t>A Lei de Diretrizes e Bases da Educação Nacional (1996)</a:t>
            </a:r>
          </a:p>
          <a:p>
            <a:pPr marL="0" indent="0">
              <a:buNone/>
            </a:pPr>
            <a:endParaRPr lang="pt-BR" sz="2800" dirty="0">
              <a:latin typeface="Arial" panose="020B0604020202020204" pitchFamily="34" charset="0"/>
              <a:cs typeface="Arial" panose="020B0604020202020204" pitchFamily="34" charset="0"/>
            </a:endParaRPr>
          </a:p>
          <a:p>
            <a:r>
              <a:rPr lang="pt-BR" sz="2800" dirty="0">
                <a:latin typeface="Arial" panose="020B0604020202020204" pitchFamily="34" charset="0"/>
                <a:cs typeface="Arial" panose="020B0604020202020204" pitchFamily="34" charset="0"/>
              </a:rPr>
              <a:t>Comenius – um dos idealizadores da escola moderna</a:t>
            </a:r>
          </a:p>
          <a:p>
            <a:pPr marL="0" indent="0">
              <a:buNone/>
            </a:pPr>
            <a:endParaRPr lang="pt-BR" sz="2800" dirty="0">
              <a:latin typeface="Arial" panose="020B0604020202020204" pitchFamily="34" charset="0"/>
              <a:cs typeface="Arial" panose="020B0604020202020204" pitchFamily="34" charset="0"/>
            </a:endParaRPr>
          </a:p>
          <a:p>
            <a:r>
              <a:rPr lang="pt-BR" sz="2800" dirty="0">
                <a:latin typeface="Arial" panose="020B0604020202020204" pitchFamily="34" charset="0"/>
                <a:cs typeface="Arial" panose="020B0604020202020204" pitchFamily="34" charset="0"/>
              </a:rPr>
              <a:t>Processo histórico de laicização do Estado</a:t>
            </a:r>
          </a:p>
          <a:p>
            <a:pPr marL="0" indent="0">
              <a:buNone/>
            </a:pPr>
            <a:endParaRPr lang="pt-BR" sz="2800" dirty="0">
              <a:latin typeface="Arial" panose="020B0604020202020204" pitchFamily="34" charset="0"/>
              <a:cs typeface="Arial" panose="020B0604020202020204" pitchFamily="34" charset="0"/>
            </a:endParaRPr>
          </a:p>
          <a:p>
            <a:r>
              <a:rPr lang="pt-BR" sz="2800" dirty="0">
                <a:latin typeface="Arial" panose="020B0604020202020204" pitchFamily="34" charset="0"/>
                <a:cs typeface="Arial" panose="020B0604020202020204" pitchFamily="34" charset="0"/>
              </a:rPr>
              <a:t>Morte nos coloca diante de nós mesmos de forma radical</a:t>
            </a:r>
          </a:p>
          <a:p>
            <a:pPr marL="0" indent="0">
              <a:buNone/>
            </a:pPr>
            <a:endParaRPr lang="pt-BR" dirty="0"/>
          </a:p>
        </p:txBody>
      </p:sp>
    </p:spTree>
    <p:extLst>
      <p:ext uri="{BB962C8B-B14F-4D97-AF65-F5344CB8AC3E}">
        <p14:creationId xmlns:p14="http://schemas.microsoft.com/office/powerpoint/2010/main" val="2577577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A8D9A8-3CD4-4409-850B-10E30F80A673}"/>
              </a:ext>
            </a:extLst>
          </p:cNvPr>
          <p:cNvSpPr>
            <a:spLocks noGrp="1"/>
          </p:cNvSpPr>
          <p:nvPr>
            <p:ph type="title"/>
          </p:nvPr>
        </p:nvSpPr>
        <p:spPr>
          <a:xfrm>
            <a:off x="1073425" y="624110"/>
            <a:ext cx="10431187" cy="1280890"/>
          </a:xfrm>
        </p:spPr>
        <p:txBody>
          <a:bodyPr>
            <a:noAutofit/>
          </a:bodyPr>
          <a:lstStyle/>
          <a:p>
            <a:pPr algn="ctr"/>
            <a:r>
              <a:rPr lang="pt-BR" sz="4000" dirty="0">
                <a:latin typeface="Arial" panose="020B0604020202020204" pitchFamily="34" charset="0"/>
                <a:cs typeface="Arial" panose="020B0604020202020204" pitchFamily="34" charset="0"/>
              </a:rPr>
              <a:t>As leis, a educação e a morte – uma proposta pedagógica de tanatologia no Brasil</a:t>
            </a:r>
          </a:p>
        </p:txBody>
      </p:sp>
      <p:sp>
        <p:nvSpPr>
          <p:cNvPr id="3" name="Espaço Reservado para Conteúdo 2">
            <a:extLst>
              <a:ext uri="{FF2B5EF4-FFF2-40B4-BE49-F238E27FC236}">
                <a16:creationId xmlns:a16="http://schemas.microsoft.com/office/drawing/2014/main" id="{AD5EA448-ABB2-4502-9D3E-9B3729AB7CB8}"/>
              </a:ext>
            </a:extLst>
          </p:cNvPr>
          <p:cNvSpPr>
            <a:spLocks noGrp="1"/>
          </p:cNvSpPr>
          <p:nvPr>
            <p:ph idx="1"/>
          </p:nvPr>
        </p:nvSpPr>
        <p:spPr>
          <a:xfrm>
            <a:off x="238539" y="1825625"/>
            <a:ext cx="11675165" cy="4351338"/>
          </a:xfrm>
        </p:spPr>
        <p:txBody>
          <a:bodyPr/>
          <a:lstStyle/>
          <a:p>
            <a:pPr marL="0" indent="0">
              <a:buNone/>
            </a:pPr>
            <a:endParaRPr lang="pt-BR" dirty="0"/>
          </a:p>
          <a:p>
            <a:pPr marL="0" indent="0">
              <a:buNone/>
            </a:pPr>
            <a:r>
              <a:rPr lang="pt-BR" sz="2800" b="1" i="1" dirty="0">
                <a:latin typeface="Arial" panose="020B0604020202020204" pitchFamily="34" charset="0"/>
                <a:cs typeface="Arial" panose="020B0604020202020204" pitchFamily="34" charset="0"/>
              </a:rPr>
              <a:t>Abertura nos temas transversais no ensino fundamental e médio</a:t>
            </a:r>
            <a:r>
              <a:rPr lang="pt-BR" sz="2800" dirty="0">
                <a:latin typeface="Arial" panose="020B0604020202020204" pitchFamily="34" charset="0"/>
                <a:cs typeface="Arial" panose="020B0604020202020204" pitchFamily="34" charset="0"/>
              </a:rPr>
              <a:t>:</a:t>
            </a:r>
          </a:p>
          <a:p>
            <a:pPr marL="0" indent="0">
              <a:buNone/>
            </a:pPr>
            <a:endParaRPr lang="pt-BR" sz="2800" dirty="0">
              <a:latin typeface="Arial" panose="020B0604020202020204" pitchFamily="34" charset="0"/>
              <a:cs typeface="Arial" panose="020B0604020202020204" pitchFamily="34" charset="0"/>
            </a:endParaRPr>
          </a:p>
          <a:p>
            <a:r>
              <a:rPr lang="pt-BR" sz="2800" dirty="0">
                <a:latin typeface="Arial" panose="020B0604020202020204" pitchFamily="34" charset="0"/>
                <a:cs typeface="Arial" panose="020B0604020202020204" pitchFamily="34" charset="0"/>
              </a:rPr>
              <a:t>Direcionamento predominante da LDB</a:t>
            </a:r>
          </a:p>
          <a:p>
            <a:pPr marL="0" indent="0">
              <a:buNone/>
            </a:pPr>
            <a:endParaRPr lang="pt-BR" sz="2800" dirty="0">
              <a:latin typeface="Arial" panose="020B0604020202020204" pitchFamily="34" charset="0"/>
              <a:cs typeface="Arial" panose="020B0604020202020204" pitchFamily="34" charset="0"/>
            </a:endParaRPr>
          </a:p>
          <a:p>
            <a:r>
              <a:rPr lang="pt-BR" sz="2800" dirty="0">
                <a:latin typeface="Arial" panose="020B0604020202020204" pitchFamily="34" charset="0"/>
                <a:cs typeface="Arial" panose="020B0604020202020204" pitchFamily="34" charset="0"/>
              </a:rPr>
              <a:t>Parâmetros Curriculares Nacionais</a:t>
            </a:r>
          </a:p>
          <a:p>
            <a:pPr marL="0" indent="0">
              <a:buNone/>
            </a:pPr>
            <a:r>
              <a:rPr lang="pt-BR" dirty="0"/>
              <a:t>	</a:t>
            </a:r>
          </a:p>
        </p:txBody>
      </p:sp>
    </p:spTree>
    <p:extLst>
      <p:ext uri="{BB962C8B-B14F-4D97-AF65-F5344CB8AC3E}">
        <p14:creationId xmlns:p14="http://schemas.microsoft.com/office/powerpoint/2010/main" val="1538258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EBF224-A718-42D7-A119-0F9444B75466}"/>
              </a:ext>
            </a:extLst>
          </p:cNvPr>
          <p:cNvSpPr>
            <a:spLocks noGrp="1"/>
          </p:cNvSpPr>
          <p:nvPr>
            <p:ph type="title"/>
          </p:nvPr>
        </p:nvSpPr>
        <p:spPr>
          <a:xfrm>
            <a:off x="1046923" y="624110"/>
            <a:ext cx="10457690" cy="1280890"/>
          </a:xfrm>
        </p:spPr>
        <p:txBody>
          <a:bodyPr>
            <a:noAutofit/>
          </a:bodyPr>
          <a:lstStyle/>
          <a:p>
            <a:pPr algn="ctr"/>
            <a:r>
              <a:rPr lang="pt-BR" sz="4000" dirty="0">
                <a:latin typeface="Arial" panose="020B0604020202020204" pitchFamily="34" charset="0"/>
                <a:cs typeface="Arial" panose="020B0604020202020204" pitchFamily="34" charset="0"/>
              </a:rPr>
              <a:t>As leis, a educação e a morte – uma proposta pedagógica de tanatologia no Brasil</a:t>
            </a:r>
          </a:p>
        </p:txBody>
      </p:sp>
      <p:sp>
        <p:nvSpPr>
          <p:cNvPr id="3" name="Espaço Reservado para Conteúdo 2">
            <a:extLst>
              <a:ext uri="{FF2B5EF4-FFF2-40B4-BE49-F238E27FC236}">
                <a16:creationId xmlns:a16="http://schemas.microsoft.com/office/drawing/2014/main" id="{D100D7B3-0A1A-4097-B0BE-76FD84E49B33}"/>
              </a:ext>
            </a:extLst>
          </p:cNvPr>
          <p:cNvSpPr>
            <a:spLocks noGrp="1"/>
          </p:cNvSpPr>
          <p:nvPr>
            <p:ph idx="1"/>
          </p:nvPr>
        </p:nvSpPr>
        <p:spPr>
          <a:xfrm>
            <a:off x="212035" y="1825625"/>
            <a:ext cx="11741425" cy="4932984"/>
          </a:xfrm>
        </p:spPr>
        <p:txBody>
          <a:bodyPr>
            <a:normAutofit fontScale="70000" lnSpcReduction="20000"/>
          </a:bodyPr>
          <a:lstStyle/>
          <a:p>
            <a:pPr marL="0" indent="0">
              <a:buNone/>
            </a:pPr>
            <a:endParaRPr lang="pt-BR" sz="3300" dirty="0">
              <a:latin typeface="Arial" panose="020B0604020202020204" pitchFamily="34" charset="0"/>
              <a:cs typeface="Arial" panose="020B0604020202020204" pitchFamily="34" charset="0"/>
            </a:endParaRPr>
          </a:p>
          <a:p>
            <a:pPr marL="0" indent="0">
              <a:buNone/>
            </a:pPr>
            <a:r>
              <a:rPr lang="pt-BR" sz="4000" b="1" i="1" dirty="0">
                <a:latin typeface="Arial" panose="020B0604020202020204" pitchFamily="34" charset="0"/>
                <a:cs typeface="Arial" panose="020B0604020202020204" pitchFamily="34" charset="0"/>
              </a:rPr>
              <a:t>A morte no Ensino Universitário – Área da Saúde:</a:t>
            </a:r>
          </a:p>
          <a:p>
            <a:pPr marL="0" indent="0">
              <a:buNone/>
            </a:pPr>
            <a:endParaRPr lang="pt-BR" sz="4000" dirty="0">
              <a:latin typeface="Arial" panose="020B0604020202020204" pitchFamily="34" charset="0"/>
              <a:cs typeface="Arial" panose="020B0604020202020204" pitchFamily="34" charset="0"/>
            </a:endParaRPr>
          </a:p>
          <a:p>
            <a:r>
              <a:rPr lang="pt-BR" sz="4000" dirty="0">
                <a:latin typeface="Arial" panose="020B0604020202020204" pitchFamily="34" charset="0"/>
                <a:cs typeface="Arial" panose="020B0604020202020204" pitchFamily="34" charset="0"/>
              </a:rPr>
              <a:t>Ausência da morte nos ensinos fundamentais e médio terá mais forte consequência à frente.</a:t>
            </a:r>
          </a:p>
          <a:p>
            <a:endParaRPr lang="pt-BR" sz="4000" dirty="0">
              <a:latin typeface="Arial" panose="020B0604020202020204" pitchFamily="34" charset="0"/>
              <a:cs typeface="Arial" panose="020B0604020202020204" pitchFamily="34" charset="0"/>
            </a:endParaRPr>
          </a:p>
          <a:p>
            <a:r>
              <a:rPr lang="pt-BR" sz="4000" dirty="0">
                <a:latin typeface="Arial" panose="020B0604020202020204" pitchFamily="34" charset="0"/>
                <a:cs typeface="Arial" panose="020B0604020202020204" pitchFamily="34" charset="0"/>
              </a:rPr>
              <a:t>Analise das Diretrizes Curriculares Nacionais </a:t>
            </a:r>
          </a:p>
          <a:p>
            <a:endParaRPr lang="pt-BR" sz="4000" dirty="0">
              <a:latin typeface="Arial" panose="020B0604020202020204" pitchFamily="34" charset="0"/>
              <a:cs typeface="Arial" panose="020B0604020202020204" pitchFamily="34" charset="0"/>
            </a:endParaRPr>
          </a:p>
          <a:p>
            <a:r>
              <a:rPr lang="pt-BR" sz="4000" dirty="0">
                <a:latin typeface="Arial" panose="020B0604020202020204" pitchFamily="34" charset="0"/>
                <a:cs typeface="Arial" panose="020B0604020202020204" pitchFamily="34" charset="0"/>
              </a:rPr>
              <a:t>Ausência da temática do processo de morrer e da morte</a:t>
            </a:r>
          </a:p>
          <a:p>
            <a:endParaRPr lang="pt-BR" sz="4000" dirty="0">
              <a:latin typeface="Arial" panose="020B0604020202020204" pitchFamily="34" charset="0"/>
              <a:cs typeface="Arial" panose="020B0604020202020204" pitchFamily="34" charset="0"/>
            </a:endParaRPr>
          </a:p>
          <a:p>
            <a:r>
              <a:rPr lang="pt-BR" sz="4000" dirty="0">
                <a:latin typeface="Arial" panose="020B0604020202020204" pitchFamily="34" charset="0"/>
                <a:cs typeface="Arial" panose="020B0604020202020204" pitchFamily="34" charset="0"/>
              </a:rPr>
              <a:t>Cenário da Medicina</a:t>
            </a:r>
          </a:p>
          <a:p>
            <a:endParaRPr lang="pt-BR" sz="3600" dirty="0">
              <a:latin typeface="Arial" panose="020B0604020202020204" pitchFamily="34" charset="0"/>
              <a:cs typeface="Arial" panose="020B0604020202020204" pitchFamily="34" charset="0"/>
            </a:endParaRPr>
          </a:p>
          <a:p>
            <a:endParaRPr lang="pt-BR"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751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9E4FD8-B55C-4A5A-B568-A5EC20044CFB}"/>
              </a:ext>
            </a:extLst>
          </p:cNvPr>
          <p:cNvSpPr>
            <a:spLocks noGrp="1"/>
          </p:cNvSpPr>
          <p:nvPr>
            <p:ph type="title"/>
          </p:nvPr>
        </p:nvSpPr>
        <p:spPr>
          <a:xfrm>
            <a:off x="1046923" y="624110"/>
            <a:ext cx="10457690" cy="1280890"/>
          </a:xfrm>
        </p:spPr>
        <p:txBody>
          <a:bodyPr>
            <a:noAutofit/>
          </a:bodyPr>
          <a:lstStyle/>
          <a:p>
            <a:pPr algn="ctr"/>
            <a:r>
              <a:rPr lang="pt-BR" sz="4000" dirty="0">
                <a:latin typeface="Arial" panose="020B0604020202020204" pitchFamily="34" charset="0"/>
                <a:cs typeface="Arial" panose="020B0604020202020204" pitchFamily="34" charset="0"/>
              </a:rPr>
              <a:t>As leis, a educação e a morte – uma proposta pedagógica de tanatologia no Brasil</a:t>
            </a:r>
          </a:p>
        </p:txBody>
      </p:sp>
      <p:sp>
        <p:nvSpPr>
          <p:cNvPr id="3" name="Espaço Reservado para Conteúdo 2">
            <a:extLst>
              <a:ext uri="{FF2B5EF4-FFF2-40B4-BE49-F238E27FC236}">
                <a16:creationId xmlns:a16="http://schemas.microsoft.com/office/drawing/2014/main" id="{EA3CB9C8-FDC0-44D4-9F50-BF46EDA89743}"/>
              </a:ext>
            </a:extLst>
          </p:cNvPr>
          <p:cNvSpPr>
            <a:spLocks noGrp="1"/>
          </p:cNvSpPr>
          <p:nvPr>
            <p:ph idx="1"/>
          </p:nvPr>
        </p:nvSpPr>
        <p:spPr>
          <a:xfrm>
            <a:off x="238539" y="1825625"/>
            <a:ext cx="11714922" cy="4667250"/>
          </a:xfrm>
        </p:spPr>
        <p:txBody>
          <a:bodyPr>
            <a:normAutofit fontScale="92500" lnSpcReduction="20000"/>
          </a:bodyPr>
          <a:lstStyle/>
          <a:p>
            <a:pPr marL="0" indent="0">
              <a:buNone/>
            </a:pPr>
            <a:endParaRPr lang="pt-BR" b="1" i="1" dirty="0">
              <a:latin typeface="Arial" panose="020B0604020202020204" pitchFamily="34" charset="0"/>
              <a:cs typeface="Arial" panose="020B0604020202020204" pitchFamily="34" charset="0"/>
            </a:endParaRPr>
          </a:p>
          <a:p>
            <a:pPr marL="0" indent="0">
              <a:buNone/>
            </a:pPr>
            <a:r>
              <a:rPr lang="pt-BR" sz="3000" b="1" i="1" dirty="0">
                <a:latin typeface="Arial" panose="020B0604020202020204" pitchFamily="34" charset="0"/>
                <a:cs typeface="Arial" panose="020B0604020202020204" pitchFamily="34" charset="0"/>
              </a:rPr>
              <a:t>Nossa Proposta:</a:t>
            </a:r>
          </a:p>
          <a:p>
            <a:pPr marL="0" indent="0">
              <a:buNone/>
            </a:pPr>
            <a:endParaRPr lang="pt-BR" sz="3000" b="1" i="1" dirty="0">
              <a:latin typeface="Arial" panose="020B0604020202020204" pitchFamily="34" charset="0"/>
              <a:cs typeface="Arial" panose="020B0604020202020204" pitchFamily="34" charset="0"/>
            </a:endParaRPr>
          </a:p>
          <a:p>
            <a:r>
              <a:rPr lang="pt-BR" sz="3000" dirty="0">
                <a:latin typeface="Arial" panose="020B0604020202020204" pitchFamily="34" charset="0"/>
                <a:cs typeface="Arial" panose="020B0604020202020204" pitchFamily="34" charset="0"/>
              </a:rPr>
              <a:t>Termo educação para a morte</a:t>
            </a:r>
          </a:p>
          <a:p>
            <a:endParaRPr lang="pt-BR" sz="3000" dirty="0">
              <a:latin typeface="Arial" panose="020B0604020202020204" pitchFamily="34" charset="0"/>
              <a:cs typeface="Arial" panose="020B0604020202020204" pitchFamily="34" charset="0"/>
            </a:endParaRPr>
          </a:p>
          <a:p>
            <a:r>
              <a:rPr lang="pt-BR" sz="3000" dirty="0">
                <a:latin typeface="Arial" panose="020B0604020202020204" pitchFamily="34" charset="0"/>
                <a:cs typeface="Arial" panose="020B0604020202020204" pitchFamily="34" charset="0"/>
              </a:rPr>
              <a:t>Criar uma proposta educacional para a vida e para a morte</a:t>
            </a:r>
          </a:p>
          <a:p>
            <a:endParaRPr lang="pt-BR" sz="3000" dirty="0">
              <a:latin typeface="Arial" panose="020B0604020202020204" pitchFamily="34" charset="0"/>
              <a:cs typeface="Arial" panose="020B0604020202020204" pitchFamily="34" charset="0"/>
            </a:endParaRPr>
          </a:p>
          <a:p>
            <a:r>
              <a:rPr lang="pt-BR" sz="3000" dirty="0">
                <a:latin typeface="Arial" panose="020B0604020202020204" pitchFamily="34" charset="0"/>
                <a:cs typeface="Arial" panose="020B0604020202020204" pitchFamily="34" charset="0"/>
              </a:rPr>
              <a:t>Transformação do educador</a:t>
            </a:r>
          </a:p>
          <a:p>
            <a:pPr marL="0" indent="0">
              <a:buNone/>
            </a:pPr>
            <a:endParaRPr lang="pt-BR" sz="3000" dirty="0">
              <a:latin typeface="Arial" panose="020B0604020202020204" pitchFamily="34" charset="0"/>
              <a:cs typeface="Arial" panose="020B0604020202020204" pitchFamily="34" charset="0"/>
            </a:endParaRPr>
          </a:p>
          <a:p>
            <a:r>
              <a:rPr lang="pt-BR" sz="3000" dirty="0">
                <a:latin typeface="Arial" panose="020B0604020202020204" pitchFamily="34" charset="0"/>
                <a:cs typeface="Arial" panose="020B0604020202020204" pitchFamily="34" charset="0"/>
              </a:rPr>
              <a:t>Projeto de Tanatologia na Universidade</a:t>
            </a:r>
          </a:p>
        </p:txBody>
      </p:sp>
    </p:spTree>
    <p:extLst>
      <p:ext uri="{BB962C8B-B14F-4D97-AF65-F5344CB8AC3E}">
        <p14:creationId xmlns:p14="http://schemas.microsoft.com/office/powerpoint/2010/main" val="2078504314"/>
      </p:ext>
    </p:extLst>
  </p:cSld>
  <p:clrMapOvr>
    <a:masterClrMapping/>
  </p:clrMapOvr>
</p:sld>
</file>

<file path=ppt/theme/theme1.xml><?xml version="1.0" encoding="utf-8"?>
<a:theme xmlns:a="http://schemas.openxmlformats.org/drawingml/2006/main" name="Cacho">
  <a:themeElements>
    <a:clrScheme name="Cacho">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ch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7149</TotalTime>
  <Words>1507</Words>
  <Application>Microsoft Office PowerPoint</Application>
  <PresentationFormat>Widescreen</PresentationFormat>
  <Paragraphs>132</Paragraphs>
  <Slides>19</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19</vt:i4>
      </vt:variant>
    </vt:vector>
  </HeadingPairs>
  <TitlesOfParts>
    <vt:vector size="23" baseType="lpstr">
      <vt:lpstr>Arial</vt:lpstr>
      <vt:lpstr>Century Gothic</vt:lpstr>
      <vt:lpstr>Wingdings 3</vt:lpstr>
      <vt:lpstr>Cacho</vt:lpstr>
      <vt:lpstr>Questões do viver e do morrer</vt:lpstr>
      <vt:lpstr>Autores</vt:lpstr>
      <vt:lpstr>Héctor Ricardo Leis</vt:lpstr>
      <vt:lpstr>Franklin Santana Santos</vt:lpstr>
      <vt:lpstr>Dora Incontri</vt:lpstr>
      <vt:lpstr>As leis, a educação e a morte – uma proposta pedagógica de tanatologia no Brasil</vt:lpstr>
      <vt:lpstr>As leis, a educação e a morte – uma proposta pedagógica de tanatologia no Brasil</vt:lpstr>
      <vt:lpstr>As leis, a educação e a morte – uma proposta pedagógica de tanatologia no Brasil</vt:lpstr>
      <vt:lpstr>As leis, a educação e a morte – uma proposta pedagógica de tanatologia no Brasil</vt:lpstr>
      <vt:lpstr>A sociedade dos vivos</vt:lpstr>
      <vt:lpstr>3 formas de encarar a morte</vt:lpstr>
      <vt:lpstr>3 formas de encarar a morte</vt:lpstr>
      <vt:lpstr>3 formas de encarar a morte</vt:lpstr>
      <vt:lpstr>3 formas de encarar a morte</vt:lpstr>
      <vt:lpstr>Apresentação do PowerPoint</vt:lpstr>
      <vt:lpstr>Apresentação do PowerPoint</vt:lpstr>
      <vt:lpstr>Apresentação do PowerPoint</vt:lpstr>
      <vt:lpstr>Apresentação do PowerPoint</vt:lpstr>
      <vt:lpstr>Problematização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Natália Tomazella de Paula</dc:creator>
  <cp:lastModifiedBy>Marciano Store</cp:lastModifiedBy>
  <cp:revision>41</cp:revision>
  <dcterms:created xsi:type="dcterms:W3CDTF">2018-05-08T13:13:11Z</dcterms:created>
  <dcterms:modified xsi:type="dcterms:W3CDTF">2018-05-15T16:36:03Z</dcterms:modified>
</cp:coreProperties>
</file>