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59" r:id="rId4"/>
    <p:sldId id="280" r:id="rId5"/>
    <p:sldId id="266" r:id="rId6"/>
    <p:sldId id="279" r:id="rId7"/>
    <p:sldId id="277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C0E34-A2FF-4ABB-9153-77F3C004730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6655EA1-A0EE-4784-89F2-B017082C9C43}">
      <dgm:prSet/>
      <dgm:spPr/>
      <dgm:t>
        <a:bodyPr/>
        <a:lstStyle/>
        <a:p>
          <a:pPr rtl="0"/>
          <a:r>
            <a:rPr lang="pt-BR" noProof="0" dirty="0" smtClean="0"/>
            <a:t>Sociologia Reflexiva</a:t>
          </a:r>
          <a:endParaRPr lang="pt-BR" noProof="0" dirty="0"/>
        </a:p>
      </dgm:t>
    </dgm:pt>
    <dgm:pt modelId="{B1988D84-80EF-4FAD-9384-A21897F5E3CC}" type="parTrans" cxnId="{FE7B923D-7147-41EB-840F-3AEEE3CF9800}">
      <dgm:prSet/>
      <dgm:spPr/>
      <dgm:t>
        <a:bodyPr/>
        <a:lstStyle/>
        <a:p>
          <a:endParaRPr lang="es-AR"/>
        </a:p>
      </dgm:t>
    </dgm:pt>
    <dgm:pt modelId="{8EAD70FD-D966-4594-B0C7-C54AB80554F5}" type="sibTrans" cxnId="{FE7B923D-7147-41EB-840F-3AEEE3CF9800}">
      <dgm:prSet/>
      <dgm:spPr/>
      <dgm:t>
        <a:bodyPr/>
        <a:lstStyle/>
        <a:p>
          <a:endParaRPr lang="es-AR"/>
        </a:p>
      </dgm:t>
    </dgm:pt>
    <dgm:pt modelId="{C5C3AA91-8F7B-4D16-89E8-2BF3C495D37E}">
      <dgm:prSet/>
      <dgm:spPr/>
      <dgm:t>
        <a:bodyPr/>
        <a:lstStyle/>
        <a:p>
          <a:pPr rtl="0"/>
          <a:r>
            <a:rPr lang="pt-BR" noProof="0" dirty="0" smtClean="0"/>
            <a:t>Noções de Campo e </a:t>
          </a:r>
          <a:r>
            <a:rPr lang="pt-BR" noProof="0" dirty="0" err="1" smtClean="0"/>
            <a:t>Habitus</a:t>
          </a:r>
          <a:endParaRPr lang="pt-BR" noProof="0" dirty="0" smtClean="0"/>
        </a:p>
        <a:p>
          <a:pPr rtl="0"/>
          <a:r>
            <a:rPr lang="pt-BR" noProof="0" dirty="0" err="1" smtClean="0"/>
            <a:t>Bourdieu</a:t>
          </a:r>
          <a:r>
            <a:rPr lang="pt-BR" noProof="0" dirty="0" smtClean="0"/>
            <a:t> (2005)</a:t>
          </a:r>
          <a:endParaRPr lang="pt-BR" noProof="0" dirty="0"/>
        </a:p>
      </dgm:t>
    </dgm:pt>
    <dgm:pt modelId="{9D1C7CE8-EDB6-4284-9671-81AB53DE6AB9}" type="parTrans" cxnId="{5105DBFF-5A12-4644-BA56-FA5160B20CE8}">
      <dgm:prSet/>
      <dgm:spPr/>
      <dgm:t>
        <a:bodyPr/>
        <a:lstStyle/>
        <a:p>
          <a:endParaRPr lang="es-AR"/>
        </a:p>
      </dgm:t>
    </dgm:pt>
    <dgm:pt modelId="{4E3FA8DD-FA4A-4F71-861D-D298862AC424}" type="sibTrans" cxnId="{5105DBFF-5A12-4644-BA56-FA5160B20CE8}">
      <dgm:prSet/>
      <dgm:spPr/>
      <dgm:t>
        <a:bodyPr/>
        <a:lstStyle/>
        <a:p>
          <a:endParaRPr lang="es-AR"/>
        </a:p>
      </dgm:t>
    </dgm:pt>
    <dgm:pt modelId="{B6C709C6-17BA-4C99-96A6-23A9C771CDFD}">
      <dgm:prSet/>
      <dgm:spPr/>
      <dgm:t>
        <a:bodyPr/>
        <a:lstStyle/>
        <a:p>
          <a:pPr rtl="0"/>
          <a:r>
            <a:rPr lang="pt-BR" noProof="0" dirty="0" smtClean="0"/>
            <a:t>Método biográfico de pesquisa</a:t>
          </a:r>
          <a:endParaRPr lang="pt-BR" noProof="0" dirty="0"/>
        </a:p>
      </dgm:t>
    </dgm:pt>
    <dgm:pt modelId="{33502697-7F7D-4BA5-90AA-20308A7A9521}" type="parTrans" cxnId="{2B3EE5C9-0017-4DCD-8465-972EB9DF105E}">
      <dgm:prSet/>
      <dgm:spPr/>
      <dgm:t>
        <a:bodyPr/>
        <a:lstStyle/>
        <a:p>
          <a:endParaRPr lang="es-AR"/>
        </a:p>
      </dgm:t>
    </dgm:pt>
    <dgm:pt modelId="{E8AA6BB7-A925-4658-960F-DFB04099C2E2}" type="sibTrans" cxnId="{2B3EE5C9-0017-4DCD-8465-972EB9DF105E}">
      <dgm:prSet/>
      <dgm:spPr/>
      <dgm:t>
        <a:bodyPr/>
        <a:lstStyle/>
        <a:p>
          <a:endParaRPr lang="es-AR"/>
        </a:p>
      </dgm:t>
    </dgm:pt>
    <dgm:pt modelId="{0512AE3A-79F8-4917-A3F0-1CF8F0E06A46}">
      <dgm:prSet/>
      <dgm:spPr/>
      <dgm:t>
        <a:bodyPr/>
        <a:lstStyle/>
        <a:p>
          <a:pPr rtl="0"/>
          <a:r>
            <a:rPr lang="pt-BR" noProof="0" dirty="0" smtClean="0"/>
            <a:t>Historias de vida (</a:t>
          </a:r>
          <a:r>
            <a:rPr lang="pt-BR" noProof="0" dirty="0" err="1" smtClean="0"/>
            <a:t>Mallimacci</a:t>
          </a:r>
          <a:r>
            <a:rPr lang="pt-BR" noProof="0" dirty="0" smtClean="0"/>
            <a:t>, 2007)</a:t>
          </a:r>
          <a:endParaRPr lang="pt-BR" noProof="0" dirty="0"/>
        </a:p>
      </dgm:t>
    </dgm:pt>
    <dgm:pt modelId="{F30AD163-F48A-492D-85DF-0AD1F8229472}" type="parTrans" cxnId="{DC9F488D-D466-495E-80A9-27BFD59D8B3F}">
      <dgm:prSet/>
      <dgm:spPr/>
      <dgm:t>
        <a:bodyPr/>
        <a:lstStyle/>
        <a:p>
          <a:endParaRPr lang="es-AR"/>
        </a:p>
      </dgm:t>
    </dgm:pt>
    <dgm:pt modelId="{088B83BB-25E7-4BEA-834E-161A4874A363}" type="sibTrans" cxnId="{DC9F488D-D466-495E-80A9-27BFD59D8B3F}">
      <dgm:prSet/>
      <dgm:spPr/>
      <dgm:t>
        <a:bodyPr/>
        <a:lstStyle/>
        <a:p>
          <a:endParaRPr lang="es-AR"/>
        </a:p>
      </dgm:t>
    </dgm:pt>
    <dgm:pt modelId="{E72B8013-85C1-4803-84C6-2682EC09132E}" type="pres">
      <dgm:prSet presAssocID="{0C3C0E34-A2FF-4ABB-9153-77F3C004730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275B0D3E-6066-4F93-A7F2-00D5C298EFB2}" type="pres">
      <dgm:prSet presAssocID="{66655EA1-A0EE-4784-89F2-B017082C9C43}" presName="root" presStyleCnt="0"/>
      <dgm:spPr/>
    </dgm:pt>
    <dgm:pt modelId="{371B938C-F409-4A6B-8E3E-1B7D5D18424A}" type="pres">
      <dgm:prSet presAssocID="{66655EA1-A0EE-4784-89F2-B017082C9C43}" presName="rootComposite" presStyleCnt="0"/>
      <dgm:spPr/>
    </dgm:pt>
    <dgm:pt modelId="{78D0EBC3-ED72-4A62-8182-56BEBDFD4FDA}" type="pres">
      <dgm:prSet presAssocID="{66655EA1-A0EE-4784-89F2-B017082C9C43}" presName="rootText" presStyleLbl="node1" presStyleIdx="0" presStyleCnt="2"/>
      <dgm:spPr/>
      <dgm:t>
        <a:bodyPr/>
        <a:lstStyle/>
        <a:p>
          <a:endParaRPr lang="es-AR"/>
        </a:p>
      </dgm:t>
    </dgm:pt>
    <dgm:pt modelId="{F7EC841F-60C3-4AF2-8CFF-62DD50A4C88D}" type="pres">
      <dgm:prSet presAssocID="{66655EA1-A0EE-4784-89F2-B017082C9C43}" presName="rootConnector" presStyleLbl="node1" presStyleIdx="0" presStyleCnt="2"/>
      <dgm:spPr/>
      <dgm:t>
        <a:bodyPr/>
        <a:lstStyle/>
        <a:p>
          <a:endParaRPr lang="es-AR"/>
        </a:p>
      </dgm:t>
    </dgm:pt>
    <dgm:pt modelId="{B4D49F2A-63DB-45D3-A550-F25A994D4702}" type="pres">
      <dgm:prSet presAssocID="{66655EA1-A0EE-4784-89F2-B017082C9C43}" presName="childShape" presStyleCnt="0"/>
      <dgm:spPr/>
    </dgm:pt>
    <dgm:pt modelId="{29456B8C-5D45-4C35-B908-07C77BEEE45E}" type="pres">
      <dgm:prSet presAssocID="{9D1C7CE8-EDB6-4284-9671-81AB53DE6AB9}" presName="Name13" presStyleLbl="parChTrans1D2" presStyleIdx="0" presStyleCnt="2"/>
      <dgm:spPr/>
      <dgm:t>
        <a:bodyPr/>
        <a:lstStyle/>
        <a:p>
          <a:endParaRPr lang="es-AR"/>
        </a:p>
      </dgm:t>
    </dgm:pt>
    <dgm:pt modelId="{39009AAA-BA29-47FC-825C-21C6FAE70198}" type="pres">
      <dgm:prSet presAssocID="{C5C3AA91-8F7B-4D16-89E8-2BF3C495D37E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695EC3D-3376-44EC-9A8B-C88C8BCAADF8}" type="pres">
      <dgm:prSet presAssocID="{B6C709C6-17BA-4C99-96A6-23A9C771CDFD}" presName="root" presStyleCnt="0"/>
      <dgm:spPr/>
    </dgm:pt>
    <dgm:pt modelId="{C374DA5B-35F7-472F-9F17-261FD0E9E2FD}" type="pres">
      <dgm:prSet presAssocID="{B6C709C6-17BA-4C99-96A6-23A9C771CDFD}" presName="rootComposite" presStyleCnt="0"/>
      <dgm:spPr/>
    </dgm:pt>
    <dgm:pt modelId="{972C7F59-DEB4-4177-9019-A196C4720657}" type="pres">
      <dgm:prSet presAssocID="{B6C709C6-17BA-4C99-96A6-23A9C771CDFD}" presName="rootText" presStyleLbl="node1" presStyleIdx="1" presStyleCnt="2"/>
      <dgm:spPr/>
      <dgm:t>
        <a:bodyPr/>
        <a:lstStyle/>
        <a:p>
          <a:endParaRPr lang="es-AR"/>
        </a:p>
      </dgm:t>
    </dgm:pt>
    <dgm:pt modelId="{99DD44A7-7A36-4FBD-806A-2B2C8B301213}" type="pres">
      <dgm:prSet presAssocID="{B6C709C6-17BA-4C99-96A6-23A9C771CDFD}" presName="rootConnector" presStyleLbl="node1" presStyleIdx="1" presStyleCnt="2"/>
      <dgm:spPr/>
      <dgm:t>
        <a:bodyPr/>
        <a:lstStyle/>
        <a:p>
          <a:endParaRPr lang="es-AR"/>
        </a:p>
      </dgm:t>
    </dgm:pt>
    <dgm:pt modelId="{DB1D1038-0A97-4DF5-AC96-A0C79344E462}" type="pres">
      <dgm:prSet presAssocID="{B6C709C6-17BA-4C99-96A6-23A9C771CDFD}" presName="childShape" presStyleCnt="0"/>
      <dgm:spPr/>
    </dgm:pt>
    <dgm:pt modelId="{BA498A1A-5A26-4B5A-AE43-5407EEF912D7}" type="pres">
      <dgm:prSet presAssocID="{F30AD163-F48A-492D-85DF-0AD1F8229472}" presName="Name13" presStyleLbl="parChTrans1D2" presStyleIdx="1" presStyleCnt="2"/>
      <dgm:spPr/>
      <dgm:t>
        <a:bodyPr/>
        <a:lstStyle/>
        <a:p>
          <a:endParaRPr lang="es-AR"/>
        </a:p>
      </dgm:t>
    </dgm:pt>
    <dgm:pt modelId="{B7DD0390-9063-4439-A657-82CB8E82B179}" type="pres">
      <dgm:prSet presAssocID="{0512AE3A-79F8-4917-A3F0-1CF8F0E06A46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84900F0-87A6-41DE-8ED7-C3EB4EAC6D5E}" type="presOf" srcId="{9D1C7CE8-EDB6-4284-9671-81AB53DE6AB9}" destId="{29456B8C-5D45-4C35-B908-07C77BEEE45E}" srcOrd="0" destOrd="0" presId="urn:microsoft.com/office/officeart/2005/8/layout/hierarchy3"/>
    <dgm:cxn modelId="{F2B71F40-8FA3-4243-AAEF-65974EE28B9B}" type="presOf" srcId="{B6C709C6-17BA-4C99-96A6-23A9C771CDFD}" destId="{972C7F59-DEB4-4177-9019-A196C4720657}" srcOrd="0" destOrd="0" presId="urn:microsoft.com/office/officeart/2005/8/layout/hierarchy3"/>
    <dgm:cxn modelId="{2F9A37DA-BFAD-41D0-AE1B-669CD3F5BD03}" type="presOf" srcId="{0C3C0E34-A2FF-4ABB-9153-77F3C0047307}" destId="{E72B8013-85C1-4803-84C6-2682EC09132E}" srcOrd="0" destOrd="0" presId="urn:microsoft.com/office/officeart/2005/8/layout/hierarchy3"/>
    <dgm:cxn modelId="{5105DBFF-5A12-4644-BA56-FA5160B20CE8}" srcId="{66655EA1-A0EE-4784-89F2-B017082C9C43}" destId="{C5C3AA91-8F7B-4D16-89E8-2BF3C495D37E}" srcOrd="0" destOrd="0" parTransId="{9D1C7CE8-EDB6-4284-9671-81AB53DE6AB9}" sibTransId="{4E3FA8DD-FA4A-4F71-861D-D298862AC424}"/>
    <dgm:cxn modelId="{7E50E2C9-091B-42FF-9A1E-C06CDD134D43}" type="presOf" srcId="{F30AD163-F48A-492D-85DF-0AD1F8229472}" destId="{BA498A1A-5A26-4B5A-AE43-5407EEF912D7}" srcOrd="0" destOrd="0" presId="urn:microsoft.com/office/officeart/2005/8/layout/hierarchy3"/>
    <dgm:cxn modelId="{A9499D34-79C2-4BCB-B6E0-A286DCE11139}" type="presOf" srcId="{0512AE3A-79F8-4917-A3F0-1CF8F0E06A46}" destId="{B7DD0390-9063-4439-A657-82CB8E82B179}" srcOrd="0" destOrd="0" presId="urn:microsoft.com/office/officeart/2005/8/layout/hierarchy3"/>
    <dgm:cxn modelId="{518BA837-BAFD-435B-A82C-7AB249CE83F5}" type="presOf" srcId="{66655EA1-A0EE-4784-89F2-B017082C9C43}" destId="{F7EC841F-60C3-4AF2-8CFF-62DD50A4C88D}" srcOrd="1" destOrd="0" presId="urn:microsoft.com/office/officeart/2005/8/layout/hierarchy3"/>
    <dgm:cxn modelId="{618E188E-09EC-47C8-8862-607182CCA3BB}" type="presOf" srcId="{B6C709C6-17BA-4C99-96A6-23A9C771CDFD}" destId="{99DD44A7-7A36-4FBD-806A-2B2C8B301213}" srcOrd="1" destOrd="0" presId="urn:microsoft.com/office/officeart/2005/8/layout/hierarchy3"/>
    <dgm:cxn modelId="{0EF0A107-3170-41D7-9EC9-A695C05031FF}" type="presOf" srcId="{66655EA1-A0EE-4784-89F2-B017082C9C43}" destId="{78D0EBC3-ED72-4A62-8182-56BEBDFD4FDA}" srcOrd="0" destOrd="0" presId="urn:microsoft.com/office/officeart/2005/8/layout/hierarchy3"/>
    <dgm:cxn modelId="{DC9F488D-D466-495E-80A9-27BFD59D8B3F}" srcId="{B6C709C6-17BA-4C99-96A6-23A9C771CDFD}" destId="{0512AE3A-79F8-4917-A3F0-1CF8F0E06A46}" srcOrd="0" destOrd="0" parTransId="{F30AD163-F48A-492D-85DF-0AD1F8229472}" sibTransId="{088B83BB-25E7-4BEA-834E-161A4874A363}"/>
    <dgm:cxn modelId="{DF34403D-A619-4492-B36A-C11A62323882}" type="presOf" srcId="{C5C3AA91-8F7B-4D16-89E8-2BF3C495D37E}" destId="{39009AAA-BA29-47FC-825C-21C6FAE70198}" srcOrd="0" destOrd="0" presId="urn:microsoft.com/office/officeart/2005/8/layout/hierarchy3"/>
    <dgm:cxn modelId="{2B3EE5C9-0017-4DCD-8465-972EB9DF105E}" srcId="{0C3C0E34-A2FF-4ABB-9153-77F3C0047307}" destId="{B6C709C6-17BA-4C99-96A6-23A9C771CDFD}" srcOrd="1" destOrd="0" parTransId="{33502697-7F7D-4BA5-90AA-20308A7A9521}" sibTransId="{E8AA6BB7-A925-4658-960F-DFB04099C2E2}"/>
    <dgm:cxn modelId="{FE7B923D-7147-41EB-840F-3AEEE3CF9800}" srcId="{0C3C0E34-A2FF-4ABB-9153-77F3C0047307}" destId="{66655EA1-A0EE-4784-89F2-B017082C9C43}" srcOrd="0" destOrd="0" parTransId="{B1988D84-80EF-4FAD-9384-A21897F5E3CC}" sibTransId="{8EAD70FD-D966-4594-B0C7-C54AB80554F5}"/>
    <dgm:cxn modelId="{8DB78D61-CE95-49DB-9833-A32F7BC52785}" type="presParOf" srcId="{E72B8013-85C1-4803-84C6-2682EC09132E}" destId="{275B0D3E-6066-4F93-A7F2-00D5C298EFB2}" srcOrd="0" destOrd="0" presId="urn:microsoft.com/office/officeart/2005/8/layout/hierarchy3"/>
    <dgm:cxn modelId="{DCF801AE-B746-4C4B-87D1-6936A42A8835}" type="presParOf" srcId="{275B0D3E-6066-4F93-A7F2-00D5C298EFB2}" destId="{371B938C-F409-4A6B-8E3E-1B7D5D18424A}" srcOrd="0" destOrd="0" presId="urn:microsoft.com/office/officeart/2005/8/layout/hierarchy3"/>
    <dgm:cxn modelId="{85C72793-3F5E-4367-B29A-B11C10EC6C35}" type="presParOf" srcId="{371B938C-F409-4A6B-8E3E-1B7D5D18424A}" destId="{78D0EBC3-ED72-4A62-8182-56BEBDFD4FDA}" srcOrd="0" destOrd="0" presId="urn:microsoft.com/office/officeart/2005/8/layout/hierarchy3"/>
    <dgm:cxn modelId="{E676CD75-F0FC-4AEF-8E7D-AAB07891B4CF}" type="presParOf" srcId="{371B938C-F409-4A6B-8E3E-1B7D5D18424A}" destId="{F7EC841F-60C3-4AF2-8CFF-62DD50A4C88D}" srcOrd="1" destOrd="0" presId="urn:microsoft.com/office/officeart/2005/8/layout/hierarchy3"/>
    <dgm:cxn modelId="{83A2B1FA-E816-416E-A39D-2DFBD784912B}" type="presParOf" srcId="{275B0D3E-6066-4F93-A7F2-00D5C298EFB2}" destId="{B4D49F2A-63DB-45D3-A550-F25A994D4702}" srcOrd="1" destOrd="0" presId="urn:microsoft.com/office/officeart/2005/8/layout/hierarchy3"/>
    <dgm:cxn modelId="{8654B5E3-CC6C-4C21-B0E1-7BD7BACEB6B4}" type="presParOf" srcId="{B4D49F2A-63DB-45D3-A550-F25A994D4702}" destId="{29456B8C-5D45-4C35-B908-07C77BEEE45E}" srcOrd="0" destOrd="0" presId="urn:microsoft.com/office/officeart/2005/8/layout/hierarchy3"/>
    <dgm:cxn modelId="{A51F5F72-A6BC-48DE-82F7-37E64FC3B701}" type="presParOf" srcId="{B4D49F2A-63DB-45D3-A550-F25A994D4702}" destId="{39009AAA-BA29-47FC-825C-21C6FAE70198}" srcOrd="1" destOrd="0" presId="urn:microsoft.com/office/officeart/2005/8/layout/hierarchy3"/>
    <dgm:cxn modelId="{88551640-9AC7-4BF3-A513-C81FBBAAC1BF}" type="presParOf" srcId="{E72B8013-85C1-4803-84C6-2682EC09132E}" destId="{0695EC3D-3376-44EC-9A8B-C88C8BCAADF8}" srcOrd="1" destOrd="0" presId="urn:microsoft.com/office/officeart/2005/8/layout/hierarchy3"/>
    <dgm:cxn modelId="{B6C79895-97A2-498D-A417-B808B737E238}" type="presParOf" srcId="{0695EC3D-3376-44EC-9A8B-C88C8BCAADF8}" destId="{C374DA5B-35F7-472F-9F17-261FD0E9E2FD}" srcOrd="0" destOrd="0" presId="urn:microsoft.com/office/officeart/2005/8/layout/hierarchy3"/>
    <dgm:cxn modelId="{24BA78D2-2E58-44AA-B89D-FE2A23A4BA63}" type="presParOf" srcId="{C374DA5B-35F7-472F-9F17-261FD0E9E2FD}" destId="{972C7F59-DEB4-4177-9019-A196C4720657}" srcOrd="0" destOrd="0" presId="urn:microsoft.com/office/officeart/2005/8/layout/hierarchy3"/>
    <dgm:cxn modelId="{01C9A14A-E688-4A5C-9942-D94984D08C50}" type="presParOf" srcId="{C374DA5B-35F7-472F-9F17-261FD0E9E2FD}" destId="{99DD44A7-7A36-4FBD-806A-2B2C8B301213}" srcOrd="1" destOrd="0" presId="urn:microsoft.com/office/officeart/2005/8/layout/hierarchy3"/>
    <dgm:cxn modelId="{B2FC9459-2120-47C3-B236-FBB248F312BF}" type="presParOf" srcId="{0695EC3D-3376-44EC-9A8B-C88C8BCAADF8}" destId="{DB1D1038-0A97-4DF5-AC96-A0C79344E462}" srcOrd="1" destOrd="0" presId="urn:microsoft.com/office/officeart/2005/8/layout/hierarchy3"/>
    <dgm:cxn modelId="{0A08B6F8-0DD4-43D9-B23D-58941D6781A2}" type="presParOf" srcId="{DB1D1038-0A97-4DF5-AC96-A0C79344E462}" destId="{BA498A1A-5A26-4B5A-AE43-5407EEF912D7}" srcOrd="0" destOrd="0" presId="urn:microsoft.com/office/officeart/2005/8/layout/hierarchy3"/>
    <dgm:cxn modelId="{8B3E3277-9DFB-43FE-85D0-B6B11C7457C7}" type="presParOf" srcId="{DB1D1038-0A97-4DF5-AC96-A0C79344E462}" destId="{B7DD0390-9063-4439-A657-82CB8E82B17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EBC3-ED72-4A62-8182-56BEBDFD4FDA}">
      <dsp:nvSpPr>
        <dsp:cNvPr id="0" name=""/>
        <dsp:cNvSpPr/>
      </dsp:nvSpPr>
      <dsp:spPr>
        <a:xfrm>
          <a:off x="908177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noProof="0" dirty="0" smtClean="0"/>
            <a:t>Sociologia Reflexiva</a:t>
          </a:r>
          <a:endParaRPr lang="pt-BR" sz="4000" kern="1200" noProof="0" dirty="0"/>
        </a:p>
      </dsp:txBody>
      <dsp:txXfrm>
        <a:off x="964797" y="57477"/>
        <a:ext cx="3753091" cy="1819925"/>
      </dsp:txXfrm>
    </dsp:sp>
    <dsp:sp modelId="{29456B8C-5D45-4C35-B908-07C77BEEE45E}">
      <dsp:nvSpPr>
        <dsp:cNvPr id="0" name=""/>
        <dsp:cNvSpPr/>
      </dsp:nvSpPr>
      <dsp:spPr>
        <a:xfrm>
          <a:off x="1294810" y="1934023"/>
          <a:ext cx="386633" cy="144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74"/>
              </a:lnTo>
              <a:lnTo>
                <a:pt x="386633" y="144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09AAA-BA29-47FC-825C-21C6FAE70198}">
      <dsp:nvSpPr>
        <dsp:cNvPr id="0" name=""/>
        <dsp:cNvSpPr/>
      </dsp:nvSpPr>
      <dsp:spPr>
        <a:xfrm>
          <a:off x="1681443" y="2417314"/>
          <a:ext cx="3093065" cy="1933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noProof="0" dirty="0" smtClean="0"/>
            <a:t>Noções de Campo e </a:t>
          </a:r>
          <a:r>
            <a:rPr lang="pt-BR" sz="3200" kern="1200" noProof="0" dirty="0" err="1" smtClean="0"/>
            <a:t>Habitus</a:t>
          </a:r>
          <a:endParaRPr lang="pt-BR" sz="3200" kern="1200" noProof="0" dirty="0" smtClean="0"/>
        </a:p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noProof="0" dirty="0" err="1" smtClean="0"/>
            <a:t>Bourdieu</a:t>
          </a:r>
          <a:r>
            <a:rPr lang="pt-BR" sz="3200" kern="1200" noProof="0" dirty="0" smtClean="0"/>
            <a:t> (2005)</a:t>
          </a:r>
          <a:endParaRPr lang="pt-BR" sz="3200" kern="1200" noProof="0" dirty="0"/>
        </a:p>
      </dsp:txBody>
      <dsp:txXfrm>
        <a:off x="1738063" y="2473934"/>
        <a:ext cx="2979825" cy="1819925"/>
      </dsp:txXfrm>
    </dsp:sp>
    <dsp:sp modelId="{972C7F59-DEB4-4177-9019-A196C4720657}">
      <dsp:nvSpPr>
        <dsp:cNvPr id="0" name=""/>
        <dsp:cNvSpPr/>
      </dsp:nvSpPr>
      <dsp:spPr>
        <a:xfrm>
          <a:off x="5741091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noProof="0" dirty="0" smtClean="0"/>
            <a:t>Método biográfico de pesquisa</a:t>
          </a:r>
          <a:endParaRPr lang="pt-BR" sz="4000" kern="1200" noProof="0" dirty="0"/>
        </a:p>
      </dsp:txBody>
      <dsp:txXfrm>
        <a:off x="5797711" y="57477"/>
        <a:ext cx="3753091" cy="1819925"/>
      </dsp:txXfrm>
    </dsp:sp>
    <dsp:sp modelId="{BA498A1A-5A26-4B5A-AE43-5407EEF912D7}">
      <dsp:nvSpPr>
        <dsp:cNvPr id="0" name=""/>
        <dsp:cNvSpPr/>
      </dsp:nvSpPr>
      <dsp:spPr>
        <a:xfrm>
          <a:off x="6127724" y="1934023"/>
          <a:ext cx="386633" cy="144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74"/>
              </a:lnTo>
              <a:lnTo>
                <a:pt x="386633" y="144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D0390-9063-4439-A657-82CB8E82B179}">
      <dsp:nvSpPr>
        <dsp:cNvPr id="0" name=""/>
        <dsp:cNvSpPr/>
      </dsp:nvSpPr>
      <dsp:spPr>
        <a:xfrm>
          <a:off x="6514357" y="2417314"/>
          <a:ext cx="3093065" cy="1933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noProof="0" dirty="0" smtClean="0"/>
            <a:t>Historias de vida (</a:t>
          </a:r>
          <a:r>
            <a:rPr lang="pt-BR" sz="3200" kern="1200" noProof="0" dirty="0" err="1" smtClean="0"/>
            <a:t>Mallimacci</a:t>
          </a:r>
          <a:r>
            <a:rPr lang="pt-BR" sz="3200" kern="1200" noProof="0" dirty="0" smtClean="0"/>
            <a:t>, 2007)</a:t>
          </a:r>
          <a:endParaRPr lang="pt-BR" sz="3200" kern="1200" noProof="0" dirty="0"/>
        </a:p>
      </dsp:txBody>
      <dsp:txXfrm>
        <a:off x="6570977" y="2473934"/>
        <a:ext cx="2979825" cy="181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CE468-E60E-47D2-BF5E-60BEE99E3AAA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A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F35C-AB00-458B-8B5E-3C5FA5B9EC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671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FF35C-AB00-458B-8B5E-3C5FA5B9EC8B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43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4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2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55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90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5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6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99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175D-2B35-4334-AC5F-13CB3E1B2D8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E4A5-FA12-4B26-AF48-346A4EFFA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73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" y="64267"/>
            <a:ext cx="2254413" cy="164303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34132" y="1950293"/>
            <a:ext cx="8964949" cy="263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3600" dirty="0">
              <a:latin typeface="+mn-lt"/>
            </a:endParaRPr>
          </a:p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OS DIRETORES DE YPF E AS MUDANÇAS NO CONTROLE DA EMPRESA NOS ULTIMOS 40 ANOS</a:t>
            </a:r>
            <a:br>
              <a:rPr lang="pt-BR" sz="3600" dirty="0">
                <a:latin typeface="Arial" pitchFamily="34" charset="0"/>
                <a:cs typeface="Arial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530288" y="4491924"/>
            <a:ext cx="712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Nicolás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Alfredo Vidal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634132" y="5345290"/>
            <a:ext cx="831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Orientador: Prof. Dr. Júlio Cesar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Donadone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182013" y="1961587"/>
            <a:ext cx="58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da Dissertação de Mestrado: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82879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0" y="180089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en-GB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322749" y="6428855"/>
            <a:ext cx="505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Defesa de Mestrado – Nicolás A. Vidal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 descr="Portal Titl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01" y="586534"/>
            <a:ext cx="427736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m 20" descr="C:\Users\Nesefi\Desktop\logo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71" y="4269960"/>
            <a:ext cx="3945733" cy="7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E4A5-FA12-4B26-AF48-346A4EFFAEC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52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pt-BR" dirty="0" smtClean="0"/>
              <a:t>Trajetória Laboral</a:t>
            </a:r>
            <a:endParaRPr lang="pt-BR" dirty="0"/>
          </a:p>
        </p:txBody>
      </p:sp>
      <p:sp>
        <p:nvSpPr>
          <p:cNvPr id="12" name="Título 11"/>
          <p:cNvSpPr txBox="1">
            <a:spLocks noGrp="1"/>
          </p:cNvSpPr>
          <p:nvPr>
            <p:ph type="title"/>
          </p:nvPr>
        </p:nvSpPr>
        <p:spPr>
          <a:xfrm>
            <a:off x="808892" y="140980"/>
            <a:ext cx="1054490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Diretores</a:t>
            </a:r>
            <a:endParaRPr lang="en-GB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58640"/>
              </p:ext>
            </p:extLst>
          </p:nvPr>
        </p:nvGraphicFramePr>
        <p:xfrm>
          <a:off x="1652953" y="1817077"/>
          <a:ext cx="7784124" cy="3855488"/>
        </p:xfrm>
        <a:graphic>
          <a:graphicData uri="http://schemas.openxmlformats.org/drawingml/2006/table">
            <a:tbl>
              <a:tblPr/>
              <a:tblGrid>
                <a:gridCol w="1377559"/>
                <a:gridCol w="1281313"/>
                <a:gridCol w="1281313"/>
                <a:gridCol w="1281313"/>
                <a:gridCol w="1281313"/>
                <a:gridCol w="1281313"/>
              </a:tblGrid>
              <a:tr h="28971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657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Trajetória </a:t>
                      </a:r>
                      <a:r>
                        <a:rPr lang="pt-B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Laboral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setor do trabalho anterior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34,38% Setor Energia e petroleo, 25% Cargos Publicos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22,86% Setor Energia e petroleo, 14,29% Cargos Publicos, 14,29% Outros Setores Industriais, 14,29% Setor Financeiro.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31,58% Setor Energia e 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petróleo,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26,32% Cargos 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Públicos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36,36% Cargos 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Públicos,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22,73% Setor Energia e 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petróleo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584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8565"/>
          </a:xfrm>
        </p:spPr>
        <p:txBody>
          <a:bodyPr>
            <a:normAutofit fontScale="90000"/>
          </a:bodyPr>
          <a:lstStyle/>
          <a:p>
            <a:r>
              <a:rPr lang="pt-BR" dirty="0"/>
              <a:t>Reflexões Finais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838200" y="1694688"/>
            <a:ext cx="10515600" cy="4482275"/>
          </a:xfrm>
        </p:spPr>
        <p:txBody>
          <a:bodyPr>
            <a:normAutofit/>
          </a:bodyPr>
          <a:lstStyle/>
          <a:p>
            <a:r>
              <a:rPr lang="pt-BR" dirty="0" smtClean="0"/>
              <a:t>YPF em processo de financeirização </a:t>
            </a:r>
          </a:p>
          <a:p>
            <a:r>
              <a:rPr lang="pt-BR" dirty="0"/>
              <a:t>Caraterísticas dos </a:t>
            </a:r>
            <a:r>
              <a:rPr lang="pt-BR" dirty="0" smtClean="0"/>
              <a:t>diretores</a:t>
            </a:r>
          </a:p>
          <a:p>
            <a:r>
              <a:rPr lang="pt-BR" dirty="0" smtClean="0"/>
              <a:t>Diretores </a:t>
            </a:r>
            <a:r>
              <a:rPr lang="pt-BR" dirty="0" err="1" smtClean="0"/>
              <a:t>financeirizados</a:t>
            </a:r>
            <a:endParaRPr lang="pt-BR" dirty="0" smtClean="0"/>
          </a:p>
          <a:p>
            <a:r>
              <a:rPr lang="pt-BR" dirty="0" smtClean="0"/>
              <a:t>Importância da política nacional na empresa</a:t>
            </a:r>
          </a:p>
          <a:p>
            <a:r>
              <a:rPr lang="pt-BR" dirty="0" smtClean="0"/>
              <a:t>Novo tipo de dirigente privado/público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856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Visão geral da empresa no período </a:t>
            </a:r>
            <a:endParaRPr lang="pt-BR" dirty="0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293209"/>
              </p:ext>
            </p:extLst>
          </p:nvPr>
        </p:nvGraphicFramePr>
        <p:xfrm>
          <a:off x="838201" y="1237130"/>
          <a:ext cx="9168686" cy="5046021"/>
        </p:xfrm>
        <a:graphic>
          <a:graphicData uri="http://schemas.openxmlformats.org/drawingml/2006/table">
            <a:tbl>
              <a:tblPr/>
              <a:tblGrid>
                <a:gridCol w="1186284"/>
                <a:gridCol w="1618633"/>
                <a:gridCol w="1618633"/>
                <a:gridCol w="1186284"/>
                <a:gridCol w="1186284"/>
                <a:gridCol w="1186284"/>
                <a:gridCol w="1186284"/>
              </a:tblGrid>
              <a:tr h="368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Ano</a:t>
                      </a:r>
                      <a:endParaRPr lang="pt-B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Período 1976-1983</a:t>
                      </a:r>
                      <a:endParaRPr lang="pt-B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Período 1983-1986</a:t>
                      </a:r>
                      <a:endParaRPr lang="pt-B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1994</a:t>
                      </a:r>
                      <a:endParaRPr lang="pt-B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  <a:endParaRPr lang="pt-B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  <a:endParaRPr lang="pt-B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  <a:endParaRPr lang="pt-BR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545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Governo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Ditadura Militar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R. Alfonsín (UCR)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C. Menem (PJ)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 Kirchner (FPV)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C. Fernandez (FPV)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M. </a:t>
                      </a:r>
                      <a:r>
                        <a:rPr lang="pt-BR" sz="12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Macri</a:t>
                      </a:r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(PRO)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2296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Leis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 20.705 (1974) YPF S.E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Decretos que tentam incorporar capitais privados.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 24.125 (1992) Privatização de YPF. Decreto 31/99 Venda 100% YPF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 26.741 (2012) Nacionalização YPF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 de Controle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Sociedade do Estado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Sociedade do Estado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Sociedade Anônima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Sociedade Anônima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Sociedade Anônima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Sociedade Anônima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2296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Controlado por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Mista 51% E Nac., até 39% prov. Prod., até 10% trabalhadores, o resto na bolsa).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Repsol SA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Mista (51% Estado Nacional, 49% privada).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Mista (51% Estado Nacional, 49% privada).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53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Detalhes do período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Contratos de terceirização da produção com condições prejudiciais para a empresa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Plano Houston, intenção de atrair capitais privados para se associar à empresa.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Internacionalizada, expande seus negócios para EE.UU, Ásia e resto de Latino América. Queda no numero de trabalhadores.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Internacionalizada, Repsol (Espanha) controla o 98% de YPF.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Nacionalização em 2012, plano estratégico 2014-2018 para reverter a queda na produção.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Mudanças de governo nacional, novo CEO e diretório.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43" marR="7743" marT="7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7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Defesa de Mestrado – Nicolás A. Vidal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5837" y="0"/>
            <a:ext cx="1055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" pitchFamily="34" charset="0"/>
                <a:cs typeface="Arial" pitchFamily="34" charset="0"/>
              </a:rPr>
              <a:t>Objeto</a:t>
            </a:r>
            <a:endParaRPr lang="en-GB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5837" y="674400"/>
            <a:ext cx="11449695" cy="506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objetivo desta dissertação é analisar os perfis </a:t>
            </a:r>
            <a:r>
              <a:rPr lang="pt-BR" sz="3600" dirty="0" err="1">
                <a:latin typeface="Arial" pitchFamily="34" charset="0"/>
                <a:cs typeface="Arial" pitchFamily="34" charset="0"/>
              </a:rPr>
              <a:t>sociodemográficos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e as trajetórias educativas e laborais dos diretores que conformaram o corpo diretor da YPF nos períodos 1976-1983, 1983-1986, e nos anos 1994, 2005, 2014 e 2016 para compreender se houve uma modificação em suas trajetórias que sejam explicadas e expliquem as mudanças no controle corporativo da empresa nos últimos 40 anos. </a:t>
            </a:r>
            <a:endParaRPr kumimoji="0" lang="pt-BR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5875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en-US" dirty="0" smtClean="0"/>
              <a:t>	</a:t>
            </a:r>
            <a:endParaRPr lang="es-A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06434"/>
            <a:ext cx="10515600" cy="5470529"/>
          </a:xfrm>
        </p:spPr>
        <p:txBody>
          <a:bodyPr>
            <a:normAutofit fontScale="85000" lnSpcReduction="10000"/>
          </a:bodyPr>
          <a:lstStyle/>
          <a:p>
            <a:pPr marL="285750" indent="-285750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Seleção dos períodos e anos de pesquisa		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1977-1983, 1983-1986</a:t>
            </a:r>
          </a:p>
          <a:p>
            <a:pPr marL="3657600" lvl="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	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1994, 2005, 2014 e 2016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pt-BR" dirty="0" smtClean="0">
                <a:latin typeface="Arial" pitchFamily="34" charset="0"/>
                <a:cs typeface="Arial" pitchFamily="34" charset="0"/>
              </a:rPr>
              <a:t>Variáveis </a:t>
            </a:r>
            <a:r>
              <a:rPr lang="pt-BR" dirty="0">
                <a:latin typeface="Arial" pitchFamily="34" charset="0"/>
                <a:cs typeface="Arial" pitchFamily="34" charset="0"/>
              </a:rPr>
              <a:t>de analise da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pesquisa</a:t>
            </a:r>
          </a:p>
          <a:p>
            <a:pPr marL="0" indent="0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r>
              <a:rPr lang="pt-BR" u="sng" dirty="0">
                <a:latin typeface="Arial" pitchFamily="34" charset="0"/>
                <a:cs typeface="Arial" pitchFamily="34" charset="0"/>
              </a:rPr>
              <a:t>Perfil </a:t>
            </a:r>
            <a:r>
              <a:rPr lang="pt-BR" u="sng" dirty="0" err="1">
                <a:latin typeface="Arial" pitchFamily="34" charset="0"/>
                <a:cs typeface="Arial" pitchFamily="34" charset="0"/>
              </a:rPr>
              <a:t>Sociodemográfico</a:t>
            </a:r>
            <a:endParaRPr lang="pt-BR" u="sng" dirty="0">
              <a:latin typeface="Arial" pitchFamily="34" charset="0"/>
              <a:cs typeface="Arial" pitchFamily="34" charset="0"/>
            </a:endParaRP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Idade</a:t>
            </a: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Nacionalidade</a:t>
            </a: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Gênero</a:t>
            </a:r>
          </a:p>
          <a:p>
            <a:pPr marL="742950" lvl="1" indent="-285750"/>
            <a:r>
              <a:rPr lang="pt-BR" u="sng" dirty="0">
                <a:latin typeface="Arial" pitchFamily="34" charset="0"/>
                <a:cs typeface="Arial" pitchFamily="34" charset="0"/>
              </a:rPr>
              <a:t>Trajetória Educativa</a:t>
            </a: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Estudo de Graduação</a:t>
            </a: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Universidade de Graduação</a:t>
            </a: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Tipo de Pós-graduação</a:t>
            </a:r>
          </a:p>
          <a:p>
            <a:pPr marL="1657350" lvl="3" indent="-285750"/>
            <a:r>
              <a:rPr lang="pt-BR" dirty="0" smtClean="0">
                <a:latin typeface="Arial" pitchFamily="34" charset="0"/>
                <a:cs typeface="Arial" pitchFamily="34" charset="0"/>
              </a:rPr>
              <a:t>Universidade </a:t>
            </a:r>
            <a:r>
              <a:rPr lang="pt-BR" dirty="0">
                <a:latin typeface="Arial" pitchFamily="34" charset="0"/>
                <a:cs typeface="Arial" pitchFamily="34" charset="0"/>
              </a:rPr>
              <a:t>de Pós-graduação</a:t>
            </a: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Área de Pós-graduação</a:t>
            </a:r>
          </a:p>
          <a:p>
            <a:pPr marL="742950" lvl="1" indent="-285750"/>
            <a:r>
              <a:rPr lang="pt-BR" u="sng" dirty="0">
                <a:latin typeface="Arial" pitchFamily="34" charset="0"/>
                <a:cs typeface="Arial" pitchFamily="34" charset="0"/>
              </a:rPr>
              <a:t>Trajetória Laboral </a:t>
            </a:r>
          </a:p>
          <a:p>
            <a:pPr marL="1657350" lvl="3" indent="-285750"/>
            <a:r>
              <a:rPr lang="pt-BR" dirty="0">
                <a:latin typeface="Arial" pitchFamily="34" charset="0"/>
                <a:cs typeface="Arial" pitchFamily="34" charset="0"/>
              </a:rPr>
              <a:t>Setor do trabalho anterior</a:t>
            </a:r>
          </a:p>
          <a:p>
            <a:endParaRPr lang="es-A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147775" y="1361173"/>
            <a:ext cx="850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147775" y="1391674"/>
            <a:ext cx="850005" cy="450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0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587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</a:t>
            </a:r>
            <a:endParaRPr lang="pt-BR" dirty="0"/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272381"/>
              </p:ext>
            </p:extLst>
          </p:nvPr>
        </p:nvGraphicFramePr>
        <p:xfrm>
          <a:off x="838200" y="12442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47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01/07/2017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29th 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SASE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95836" y="0"/>
            <a:ext cx="1055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Arial" pitchFamily="34" charset="0"/>
                <a:cs typeface="Arial" pitchFamily="34" charset="0"/>
              </a:rPr>
              <a:t>Bibliography</a:t>
            </a:r>
            <a:r>
              <a:rPr lang="pt-BR" sz="48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4800" dirty="0" err="1">
                <a:latin typeface="Arial" pitchFamily="34" charset="0"/>
                <a:cs typeface="Arial" pitchFamily="34" charset="0"/>
              </a:rPr>
              <a:t>Economic</a:t>
            </a:r>
            <a:r>
              <a:rPr lang="pt-BR" sz="4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4800" dirty="0" err="1">
                <a:latin typeface="Arial" pitchFamily="34" charset="0"/>
                <a:cs typeface="Arial" pitchFamily="34" charset="0"/>
              </a:rPr>
              <a:t>Sociology</a:t>
            </a:r>
            <a:endParaRPr lang="en-GB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4096" y="1378342"/>
            <a:ext cx="105349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Fligstein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concepção de controle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Forma como a empresa interage com os âmbitos interno e externo tentando controlar os mesmos.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Financeirização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Maximização do lucro dos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shareholders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                      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Entrada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investidores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institucionais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Reconversão das elites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Como as demandas do mercado de trabalho mudaram nos últimos 40 anos para os diretores e gerentes de empresas latino-americanas na medida que foi transformado desde um modelo produtivo para um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financeirizado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6941713" y="1653161"/>
            <a:ext cx="128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4069724" y="3076703"/>
            <a:ext cx="965915" cy="1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992451" y="3159508"/>
            <a:ext cx="953036" cy="553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318974" y="4314422"/>
            <a:ext cx="1030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3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838200" y="57284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Os diretores </a:t>
            </a:r>
            <a:r>
              <a:rPr lang="en-US" dirty="0" smtClean="0"/>
              <a:t>1976-1986</a:t>
            </a:r>
            <a:br>
              <a:rPr lang="en-US" dirty="0" smtClean="0"/>
            </a:b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3553"/>
              </p:ext>
            </p:extLst>
          </p:nvPr>
        </p:nvGraphicFramePr>
        <p:xfrm>
          <a:off x="838200" y="1429555"/>
          <a:ext cx="9823449" cy="3928055"/>
        </p:xfrm>
        <a:graphic>
          <a:graphicData uri="http://schemas.openxmlformats.org/drawingml/2006/table">
            <a:tbl>
              <a:tblPr/>
              <a:tblGrid>
                <a:gridCol w="1133212"/>
                <a:gridCol w="1546221"/>
                <a:gridCol w="1546221"/>
                <a:gridCol w="1133212"/>
                <a:gridCol w="1133212"/>
                <a:gridCol w="1133212"/>
                <a:gridCol w="1133212"/>
                <a:gridCol w="1064947"/>
              </a:tblGrid>
              <a:tr h="785611">
                <a:tc>
                  <a:txBody>
                    <a:bodyPr/>
                    <a:lstStyle/>
                    <a:p>
                      <a:pPr algn="ctr" fontAlgn="ctr"/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Casos</a:t>
                      </a:r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Engenheiros</a:t>
                      </a:r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Advogados</a:t>
                      </a:r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 </a:t>
                      </a:r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Militares </a:t>
                      </a:r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pt-BR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5712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Período 1976-1983</a:t>
                      </a:r>
                      <a:endParaRPr lang="pt-BR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42,86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S/D 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36,73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5712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Período 1983-1986</a:t>
                      </a:r>
                      <a:endParaRPr lang="pt-BR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12,82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10,26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534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13032"/>
              </p:ext>
            </p:extLst>
          </p:nvPr>
        </p:nvGraphicFramePr>
        <p:xfrm>
          <a:off x="1699845" y="1934308"/>
          <a:ext cx="8078139" cy="3913522"/>
        </p:xfrm>
        <a:graphic>
          <a:graphicData uri="http://schemas.openxmlformats.org/drawingml/2006/table">
            <a:tbl>
              <a:tblPr/>
              <a:tblGrid>
                <a:gridCol w="1665147"/>
                <a:gridCol w="1255776"/>
                <a:gridCol w="1316736"/>
                <a:gridCol w="1328928"/>
                <a:gridCol w="1109472"/>
                <a:gridCol w="1402080"/>
              </a:tblGrid>
              <a:tr h="353824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3608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Dados </a:t>
                      </a:r>
                      <a:r>
                        <a:rPr lang="pt-BR" sz="20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sociodemográficos</a:t>
                      </a:r>
                      <a:endParaRPr lang="pt-BR" sz="2000" b="0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 Homens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93,33% Homens, 6,67% Mulheres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88,89% Homens, 11,11% Mulheres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93,75% Homens, 6,25% Mulheres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443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57,54 anos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54,6 anos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48,17 anos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59,4 anos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0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nacionalidade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66,67%  Argentinos,   33,33% Estrangeiros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66,67%  Argentinos,   33,33% Estrangeiros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 Argentinos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 Argentinos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pt-BR" dirty="0"/>
              <a:t>Dados </a:t>
            </a:r>
            <a:r>
              <a:rPr lang="pt-BR" dirty="0" err="1" smtClean="0"/>
              <a:t>sociodemográficos</a:t>
            </a:r>
            <a:endParaRPr lang="pt-BR" dirty="0"/>
          </a:p>
        </p:txBody>
      </p:sp>
      <p:sp>
        <p:nvSpPr>
          <p:cNvPr id="12" name="Título 11"/>
          <p:cNvSpPr txBox="1">
            <a:spLocks noGrp="1"/>
          </p:cNvSpPr>
          <p:nvPr>
            <p:ph type="title"/>
          </p:nvPr>
        </p:nvSpPr>
        <p:spPr>
          <a:xfrm>
            <a:off x="808892" y="140980"/>
            <a:ext cx="1054490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Diretores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364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65890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0" y="61856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5837" y="6434998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09/03/2017</a:t>
            </a:r>
            <a:endParaRPr lang="en-GB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15603" y="6428855"/>
            <a:ext cx="45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Defesa de Mestrado – Nicolás A. Vidal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059084" y="6428855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pt-BR" dirty="0" smtClean="0"/>
              <a:t>Trajetória Educativa</a:t>
            </a:r>
            <a:endParaRPr lang="pt-BR" dirty="0"/>
          </a:p>
        </p:txBody>
      </p:sp>
      <p:sp>
        <p:nvSpPr>
          <p:cNvPr id="12" name="Título 11"/>
          <p:cNvSpPr txBox="1">
            <a:spLocks noGrp="1"/>
          </p:cNvSpPr>
          <p:nvPr>
            <p:ph type="title"/>
          </p:nvPr>
        </p:nvSpPr>
        <p:spPr>
          <a:xfrm>
            <a:off x="808892" y="140980"/>
            <a:ext cx="1054490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Diretores</a:t>
            </a:r>
            <a:endParaRPr lang="en-GB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50577"/>
              </p:ext>
            </p:extLst>
          </p:nvPr>
        </p:nvGraphicFramePr>
        <p:xfrm>
          <a:off x="1723293" y="1608514"/>
          <a:ext cx="7944964" cy="4650032"/>
        </p:xfrm>
        <a:graphic>
          <a:graphicData uri="http://schemas.openxmlformats.org/drawingml/2006/table">
            <a:tbl>
              <a:tblPr/>
              <a:tblGrid>
                <a:gridCol w="1271886"/>
                <a:gridCol w="1271886"/>
                <a:gridCol w="1271886"/>
                <a:gridCol w="1271886"/>
                <a:gridCol w="1271886"/>
                <a:gridCol w="1585534"/>
              </a:tblGrid>
              <a:tr h="12217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ANO</a:t>
                      </a:r>
                    </a:p>
                  </a:txBody>
                  <a:tcPr marL="4699" marR="4699" marT="4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4699" marR="4699" marT="4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1994</a:t>
                      </a:r>
                    </a:p>
                  </a:txBody>
                  <a:tcPr marL="4699" marR="4699" marT="4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marL="4699" marR="4699" marT="4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2014</a:t>
                      </a:r>
                    </a:p>
                  </a:txBody>
                  <a:tcPr marL="4699" marR="4699" marT="4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2016</a:t>
                      </a:r>
                    </a:p>
                  </a:txBody>
                  <a:tcPr marL="4699" marR="4699" marT="46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93981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Trajetória </a:t>
                      </a:r>
                      <a:r>
                        <a:rPr lang="pt-BR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Educativa</a:t>
                      </a:r>
                    </a:p>
                  </a:txBody>
                  <a:tcPr marL="4699" marR="4699" marT="469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Estudo de Graduação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41,67% Engenharias, 16,67%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Ciências Econômicas,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16,67% Direito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40% Engenharias, 33,33%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Ciências Econômicas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41,18% Ciencias Economicas, 23,53% Outras Carreiras, 17,65% Engenharias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43,75% Ciencias Economicas, 31,25 Engenharias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8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universidade da graduação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43% UBA, 43% Univ. Estrangeiras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46,15% UBA, 38,46% Estrangeiras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58,82% UBA, 23,53% Particular Nacional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53,33% UBA, 33,33% Particular Nacional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0337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tipo de pós-graduação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90,91% Sém Pós, 9,09 Doutorado 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66,67%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Sem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Pós, 20% programa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38,89%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Sem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Pós, 22,22% Doutorado, 16,67% MBA, 16,67% Outro Mestrado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6,25% 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Sem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Pós, 37,5% Programa, 31,25% Outro Mestrado, 18,75% MBA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8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universidade de pós-graduação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 UBA (1 caso)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80%estrangeira, 20% UBA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40%Estrangeira, 30% Particular Nacional, 20% UBA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31,25% Estrangeira, 25% Particular Nacional, 25% UBA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9398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área da pós-graduação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 Economia (1 caso)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60% Administração e Finanças, 20% Economia, 20% Ciencias naturais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40% Economia, 30% Administração e Finanças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42,86% Administração e Finanças, 21,43 % Outra, 14,29% Economia, 14,29% Direito</a:t>
                      </a:r>
                    </a:p>
                  </a:txBody>
                  <a:tcPr marL="4699" marR="4699" marT="46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59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925</Words>
  <Application>Microsoft Office PowerPoint</Application>
  <PresentationFormat>Widescreen</PresentationFormat>
  <Paragraphs>223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Visão geral da empresa no período </vt:lpstr>
      <vt:lpstr>Apresentação do PowerPoint</vt:lpstr>
      <vt:lpstr>Metodologia </vt:lpstr>
      <vt:lpstr>Método</vt:lpstr>
      <vt:lpstr>Apresentação do PowerPoint</vt:lpstr>
      <vt:lpstr>Os diretores 1976-1986 </vt:lpstr>
      <vt:lpstr>Os Diretores</vt:lpstr>
      <vt:lpstr>Os Diretores</vt:lpstr>
      <vt:lpstr>Os Diretores</vt:lpstr>
      <vt:lpstr>Reflexões Finais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Murillo Romero</dc:creator>
  <cp:lastModifiedBy>nicolas -</cp:lastModifiedBy>
  <cp:revision>50</cp:revision>
  <dcterms:created xsi:type="dcterms:W3CDTF">2016-12-15T02:23:55Z</dcterms:created>
  <dcterms:modified xsi:type="dcterms:W3CDTF">2017-11-22T03:06:28Z</dcterms:modified>
</cp:coreProperties>
</file>