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7" r:id="rId6"/>
    <p:sldId id="256" r:id="rId7"/>
    <p:sldId id="258" r:id="rId8"/>
    <p:sldId id="259" r:id="rId9"/>
    <p:sldId id="257" r:id="rId10"/>
    <p:sldId id="261" r:id="rId11"/>
    <p:sldId id="260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3F8E-51EB-4364-9AF7-38D27D07E848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C770-1500-4D4C-864D-07632C47D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12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3F8E-51EB-4364-9AF7-38D27D07E848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C770-1500-4D4C-864D-07632C47D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2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3F8E-51EB-4364-9AF7-38D27D07E848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C770-1500-4D4C-864D-07632C47D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8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3F8E-51EB-4364-9AF7-38D27D07E848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C770-1500-4D4C-864D-07632C47D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77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3F8E-51EB-4364-9AF7-38D27D07E848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C770-1500-4D4C-864D-07632C47D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45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3F8E-51EB-4364-9AF7-38D27D07E848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C770-1500-4D4C-864D-07632C47D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19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3F8E-51EB-4364-9AF7-38D27D07E848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C770-1500-4D4C-864D-07632C47D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21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3F8E-51EB-4364-9AF7-38D27D07E848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C770-1500-4D4C-864D-07632C47D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83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3F8E-51EB-4364-9AF7-38D27D07E848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C770-1500-4D4C-864D-07632C47D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41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3F8E-51EB-4364-9AF7-38D27D07E848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C770-1500-4D4C-864D-07632C47D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3F8E-51EB-4364-9AF7-38D27D07E848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C770-1500-4D4C-864D-07632C47D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42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3F8E-51EB-4364-9AF7-38D27D07E848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2C770-1500-4D4C-864D-07632C47D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53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Sobre que vamos a falar hoje?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Internacionalização</a:t>
            </a:r>
          </a:p>
          <a:p>
            <a:pPr marL="0" indent="0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                       </a:t>
            </a:r>
          </a:p>
          <a:p>
            <a:pPr marL="0" indent="0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        de quem?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Empresas 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Empresários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2195736" y="213285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8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V="1">
            <a:off x="457200" y="228919"/>
            <a:ext cx="8229600" cy="45719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/>
              <a:t>Donadone</a:t>
            </a:r>
            <a:r>
              <a:rPr lang="pt-BR" b="1" dirty="0"/>
              <a:t> e </a:t>
            </a:r>
            <a:r>
              <a:rPr lang="pt-BR" b="1" dirty="0" err="1"/>
              <a:t>Sznelwar</a:t>
            </a:r>
            <a:r>
              <a:rPr lang="pt-BR" b="1" dirty="0"/>
              <a:t> (2004)</a:t>
            </a:r>
            <a:endParaRPr lang="pt-BR" dirty="0"/>
          </a:p>
          <a:p>
            <a:r>
              <a:rPr lang="pt-BR" dirty="0"/>
              <a:t> </a:t>
            </a:r>
            <a:r>
              <a:rPr lang="pt-BR" dirty="0" smtClean="0"/>
              <a:t>Entrada </a:t>
            </a:r>
            <a:r>
              <a:rPr lang="pt-BR" dirty="0"/>
              <a:t>de investidores </a:t>
            </a:r>
            <a:r>
              <a:rPr lang="pt-BR" dirty="0" smtClean="0"/>
              <a:t>institucionais nas empresas (empresas </a:t>
            </a:r>
            <a:r>
              <a:rPr lang="pt-BR" dirty="0"/>
              <a:t>de seguros ou fundos de </a:t>
            </a:r>
            <a:r>
              <a:rPr lang="pt-BR" dirty="0" smtClean="0"/>
              <a:t>pensão, bancos) </a:t>
            </a:r>
          </a:p>
          <a:p>
            <a:r>
              <a:rPr lang="pt-BR" dirty="0" smtClean="0"/>
              <a:t>Disputa </a:t>
            </a:r>
            <a:r>
              <a:rPr lang="pt-BR" dirty="0"/>
              <a:t>com os gerentes, cujos benefícios são prejudicados, e se encontram na obrigação de cortar gastos e diminuir o tamanho. </a:t>
            </a:r>
          </a:p>
          <a:p>
            <a:pPr marL="0" indent="0">
              <a:buNone/>
            </a:pPr>
            <a:r>
              <a:rPr lang="pt-BR" sz="1600" b="1" dirty="0">
                <a:solidFill>
                  <a:prstClr val="black"/>
                </a:solidFill>
              </a:rPr>
              <a:t>Composição Acionaria Repsol YPF 2005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46775"/>
              </p:ext>
            </p:extLst>
          </p:nvPr>
        </p:nvGraphicFramePr>
        <p:xfrm>
          <a:off x="2915816" y="4581128"/>
          <a:ext cx="2692400" cy="1714500"/>
        </p:xfrm>
        <a:graphic>
          <a:graphicData uri="http://schemas.openxmlformats.org/drawingml/2006/table">
            <a:tbl>
              <a:tblPr/>
              <a:tblGrid>
                <a:gridCol w="1664912"/>
                <a:gridCol w="102748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Acionista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 Caixa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Petróleos de México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Chase Nominees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 Street Bank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Capital Group International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BBVA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5,04%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mercado de valores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70,75%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5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err="1"/>
              <a:t>Ertürk</a:t>
            </a:r>
            <a:r>
              <a:rPr lang="pt-BR" dirty="0"/>
              <a:t> (2016) </a:t>
            </a:r>
            <a:r>
              <a:rPr lang="pt-BR" dirty="0" smtClean="0"/>
              <a:t>em uma </a:t>
            </a:r>
            <a:r>
              <a:rPr lang="pt-BR" dirty="0"/>
              <a:t>economia </a:t>
            </a:r>
            <a:r>
              <a:rPr lang="pt-BR" dirty="0" err="1"/>
              <a:t>financeirizada</a:t>
            </a:r>
            <a:r>
              <a:rPr lang="pt-BR" dirty="0"/>
              <a:t> o objetivo dos bancos e das empresas </a:t>
            </a:r>
            <a:r>
              <a:rPr lang="pt-BR" dirty="0" smtClean="0"/>
              <a:t>é </a:t>
            </a:r>
            <a:r>
              <a:rPr lang="pt-BR" dirty="0"/>
              <a:t>a busca da maximização do lucro dos </a:t>
            </a:r>
            <a:r>
              <a:rPr lang="pt-BR" i="1" dirty="0" err="1"/>
              <a:t>shareholders</a:t>
            </a:r>
            <a:r>
              <a:rPr lang="pt-BR" dirty="0"/>
              <a:t>. Baseados nessa busca é que agem os gerentes que têm seus salários submetidos ao rendimento da empresa e esta é avaliada pelo lucro que gera para os </a:t>
            </a:r>
            <a:r>
              <a:rPr lang="pt-BR" i="1" dirty="0" err="1"/>
              <a:t>shareholders</a:t>
            </a:r>
            <a:r>
              <a:rPr lang="pt-BR" dirty="0"/>
              <a:t>. Com esta ideia é que os bancos e as empresas agem, tentando gerar máximos dividendos para os acionistas perdendo de vista o seu papel social.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7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Internacionalização dos </a:t>
            </a:r>
            <a:r>
              <a:rPr lang="pt-BR" dirty="0" err="1" smtClean="0"/>
              <a:t>empresarios</a:t>
            </a:r>
            <a:r>
              <a:rPr lang="pt-BR" dirty="0" smtClean="0"/>
              <a:t>	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Incremento do nível de Internacionalização dos membros da Elite na Argentina nos anos 1990</a:t>
            </a:r>
          </a:p>
          <a:p>
            <a:r>
              <a:rPr lang="pt-BR" dirty="0"/>
              <a:t>três tipos de carreiras diferentes dentro das trajetórias dos dirigentes estudados: </a:t>
            </a:r>
            <a:r>
              <a:rPr lang="pt-BR" dirty="0" smtClean="0"/>
              <a:t>carreira organizacional, </a:t>
            </a:r>
            <a:r>
              <a:rPr lang="pt-BR" dirty="0"/>
              <a:t>carreira </a:t>
            </a:r>
            <a:r>
              <a:rPr lang="pt-BR" dirty="0" smtClean="0"/>
              <a:t>nômade e  </a:t>
            </a:r>
            <a:r>
              <a:rPr lang="pt-BR" dirty="0"/>
              <a:t>carreiras de </a:t>
            </a:r>
            <a:r>
              <a:rPr lang="pt-BR" dirty="0" smtClean="0"/>
              <a:t>proprietários.</a:t>
            </a:r>
          </a:p>
          <a:p>
            <a:r>
              <a:rPr lang="pt-BR" dirty="0" err="1" smtClean="0"/>
              <a:t>MBA’s</a:t>
            </a:r>
            <a:r>
              <a:rPr lang="pt-BR" dirty="0" smtClean="0"/>
              <a:t>, maior disponibilidade para mobilidade internacional. Diferenciação e hierarquização </a:t>
            </a:r>
          </a:p>
          <a:p>
            <a:r>
              <a:rPr lang="pt-BR" dirty="0" smtClean="0"/>
              <a:t>Engenheiros reconvertidos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7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Bauman</a:t>
            </a:r>
            <a:endParaRPr lang="es-A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i="1" dirty="0" smtClean="0"/>
              <a:t>Globais X Locais</a:t>
            </a:r>
          </a:p>
          <a:p>
            <a:r>
              <a:rPr lang="pt-BR" i="1" dirty="0" smtClean="0"/>
              <a:t>em </a:t>
            </a:r>
            <a:r>
              <a:rPr lang="pt-BR" i="1" dirty="0"/>
              <a:t>vez de homogeneizar a condição humana, a </a:t>
            </a:r>
            <a:r>
              <a:rPr lang="pt-BR" i="1" dirty="0" smtClean="0"/>
              <a:t>anulação tecnológica </a:t>
            </a:r>
            <a:r>
              <a:rPr lang="pt-BR" i="1" dirty="0"/>
              <a:t>das distâncias temporais/espaciais tende a </a:t>
            </a:r>
            <a:r>
              <a:rPr lang="pt-BR" i="1" dirty="0" smtClean="0"/>
              <a:t>polarizá-la.</a:t>
            </a:r>
          </a:p>
          <a:p>
            <a:r>
              <a:rPr lang="pt-BR" i="1" dirty="0" smtClean="0"/>
              <a:t>Alguns atores se tornam globais         Fazem as regras do jogo</a:t>
            </a:r>
          </a:p>
          <a:p>
            <a:r>
              <a:rPr lang="pt-BR" i="1" dirty="0" smtClean="0"/>
              <a:t>Alguns se fixam na sua localidade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eta para a direita listrada 3"/>
          <p:cNvSpPr/>
          <p:nvPr/>
        </p:nvSpPr>
        <p:spPr>
          <a:xfrm>
            <a:off x="6300192" y="3954011"/>
            <a:ext cx="648072" cy="196600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Bauman</a:t>
            </a:r>
            <a:endParaRPr lang="es-A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Luta pelo espaço</a:t>
            </a:r>
          </a:p>
          <a:p>
            <a:r>
              <a:rPr lang="pt-BR" dirty="0" smtClean="0"/>
              <a:t>Uma </a:t>
            </a:r>
            <a:r>
              <a:rPr lang="pt-BR" dirty="0"/>
              <a:t>parte integrante dos processos de globalização é a progressiva </a:t>
            </a:r>
            <a:r>
              <a:rPr lang="pt-BR" dirty="0" smtClean="0"/>
              <a:t>segregação espacial</a:t>
            </a:r>
            <a:r>
              <a:rPr lang="pt-BR" dirty="0"/>
              <a:t>, a progressiva separação e </a:t>
            </a:r>
            <a:r>
              <a:rPr lang="pt-BR" dirty="0" smtClean="0"/>
              <a:t>exclusão.</a:t>
            </a:r>
          </a:p>
          <a:p>
            <a:r>
              <a:rPr lang="pt-BR" dirty="0" smtClean="0"/>
              <a:t>Shoppings</a:t>
            </a:r>
          </a:p>
          <a:p>
            <a:r>
              <a:rPr lang="pt-BR" dirty="0" smtClean="0"/>
              <a:t>Bairros fechados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127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Bauman</a:t>
            </a:r>
            <a:endParaRPr lang="es-A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err="1" smtClean="0"/>
              <a:t>Shareholders-Stakeholders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companhia pertence às pessoas que nela investem — não aos </a:t>
            </a:r>
            <a:r>
              <a:rPr lang="pt-BR" dirty="0" smtClean="0"/>
              <a:t>seus empregados</a:t>
            </a:r>
            <a:r>
              <a:rPr lang="pt-BR" dirty="0"/>
              <a:t>, </a:t>
            </a:r>
            <a:r>
              <a:rPr lang="pt-BR" dirty="0" smtClean="0"/>
              <a:t>fornecedores </a:t>
            </a:r>
            <a:r>
              <a:rPr lang="pt-BR" dirty="0"/>
              <a:t>ou à localidade em que se </a:t>
            </a:r>
            <a:r>
              <a:rPr lang="pt-BR" dirty="0" smtClean="0"/>
              <a:t>situa</a:t>
            </a:r>
          </a:p>
          <a:p>
            <a:r>
              <a:rPr lang="pt-BR" dirty="0"/>
              <a:t>Quem for livre para fugir da localidade é livre para escapar </a:t>
            </a:r>
            <a:r>
              <a:rPr lang="pt-BR" dirty="0" smtClean="0"/>
              <a:t>das </a:t>
            </a:r>
            <a:r>
              <a:rPr lang="pt-BR" dirty="0" smtClean="0"/>
              <a:t>consequências. </a:t>
            </a:r>
            <a:r>
              <a:rPr lang="pt-BR" dirty="0"/>
              <a:t>Esses são os espólios mais importantes da vitoriosa guerra </a:t>
            </a:r>
            <a:r>
              <a:rPr lang="pt-BR" dirty="0" smtClean="0"/>
              <a:t>espacial.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38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Bauman</a:t>
            </a:r>
            <a:endParaRPr lang="es-A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Estado</a:t>
            </a:r>
          </a:p>
          <a:p>
            <a:r>
              <a:rPr lang="pt-BR" dirty="0"/>
              <a:t>Max Weber definiu o Estado como o agente que reivindica o monopólio </a:t>
            </a:r>
            <a:r>
              <a:rPr lang="pt-BR" dirty="0" smtClean="0"/>
              <a:t>dos meios </a:t>
            </a:r>
            <a:r>
              <a:rPr lang="pt-BR" dirty="0"/>
              <a:t>de coerção e do uso deles em seu território </a:t>
            </a:r>
            <a:r>
              <a:rPr lang="pt-BR" dirty="0" smtClean="0"/>
              <a:t>soberano</a:t>
            </a:r>
          </a:p>
          <a:p>
            <a:r>
              <a:rPr lang="pt-BR" dirty="0"/>
              <a:t>Os Estados não têm recursos suficientes </a:t>
            </a:r>
            <a:r>
              <a:rPr lang="pt-BR" dirty="0" smtClean="0"/>
              <a:t>nem liberdade </a:t>
            </a:r>
            <a:r>
              <a:rPr lang="pt-BR" dirty="0"/>
              <a:t>de manobra para suportar a pressão — pela simples razão de </a:t>
            </a:r>
            <a:r>
              <a:rPr lang="pt-BR" dirty="0" smtClean="0"/>
              <a:t>que “alguns </a:t>
            </a:r>
            <a:r>
              <a:rPr lang="pt-BR" dirty="0"/>
              <a:t>minutos bastam para que empresas e até Estados entrem em </a:t>
            </a:r>
            <a:r>
              <a:rPr lang="pt-BR" dirty="0" smtClean="0"/>
              <a:t>colapso</a:t>
            </a:r>
          </a:p>
          <a:p>
            <a:r>
              <a:rPr lang="pt-BR" dirty="0"/>
              <a:t>a </a:t>
            </a:r>
            <a:r>
              <a:rPr lang="pt-BR" dirty="0" smtClean="0"/>
              <a:t>fragmentação política </a:t>
            </a:r>
            <a:r>
              <a:rPr lang="pt-BR" dirty="0"/>
              <a:t>e a globalização econômica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3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Globalização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Queda do muro de Berlim, fim do mundo bipolar.</a:t>
            </a:r>
          </a:p>
          <a:p>
            <a:r>
              <a:rPr lang="pt-BR" dirty="0" smtClean="0"/>
              <a:t>Mudança nas comunicações: Internet</a:t>
            </a:r>
          </a:p>
          <a:p>
            <a:r>
              <a:rPr lang="pt-BR" dirty="0" smtClean="0"/>
              <a:t>Politicas de livre comercio alentadas desde os organismos multilaterais como FMI e Banco Mundial.</a:t>
            </a:r>
          </a:p>
          <a:p>
            <a:r>
              <a:rPr lang="pt-BR" dirty="0"/>
              <a:t>Ampliação dos </a:t>
            </a:r>
            <a:r>
              <a:rPr lang="pt-BR" dirty="0" smtClean="0"/>
              <a:t>mercados para empresas multinacionais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51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Consenso de Washington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John Williamson (1989), dez reformas “sugeridas”:</a:t>
            </a:r>
          </a:p>
          <a:p>
            <a:r>
              <a:rPr lang="pt-BR" dirty="0"/>
              <a:t>disciplina </a:t>
            </a:r>
            <a:r>
              <a:rPr lang="pt-BR" dirty="0" smtClean="0"/>
              <a:t>fiscal</a:t>
            </a:r>
          </a:p>
          <a:p>
            <a:r>
              <a:rPr lang="pt-BR" dirty="0" smtClean="0"/>
              <a:t>uma </a:t>
            </a:r>
            <a:r>
              <a:rPr lang="pt-BR" dirty="0"/>
              <a:t>mudança nas prioridades para despesas </a:t>
            </a:r>
            <a:r>
              <a:rPr lang="pt-BR" dirty="0" smtClean="0"/>
              <a:t>públicas</a:t>
            </a:r>
            <a:endParaRPr lang="pt-BR" dirty="0"/>
          </a:p>
          <a:p>
            <a:r>
              <a:rPr lang="pt-BR" dirty="0"/>
              <a:t>reforma </a:t>
            </a:r>
            <a:r>
              <a:rPr lang="pt-BR" dirty="0" smtClean="0"/>
              <a:t>tributária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liberalização </a:t>
            </a:r>
            <a:r>
              <a:rPr lang="pt-BR" dirty="0">
                <a:solidFill>
                  <a:srgbClr val="FF0000"/>
                </a:solidFill>
              </a:rPr>
              <a:t>do sistema </a:t>
            </a:r>
            <a:r>
              <a:rPr lang="pt-BR" dirty="0" smtClean="0">
                <a:solidFill>
                  <a:srgbClr val="FF0000"/>
                </a:solidFill>
              </a:rPr>
              <a:t>financeiro</a:t>
            </a:r>
          </a:p>
          <a:p>
            <a:r>
              <a:rPr lang="pt-BR" dirty="0" smtClean="0"/>
              <a:t>uma </a:t>
            </a:r>
            <a:r>
              <a:rPr lang="pt-BR" dirty="0"/>
              <a:t>taxa de câmbio </a:t>
            </a:r>
            <a:r>
              <a:rPr lang="pt-BR" dirty="0" smtClean="0"/>
              <a:t>competitiva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Liberalização Comercial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liberalização </a:t>
            </a:r>
            <a:r>
              <a:rPr lang="pt-BR" dirty="0">
                <a:solidFill>
                  <a:srgbClr val="FF0000"/>
                </a:solidFill>
              </a:rPr>
              <a:t>da entrada do investimento </a:t>
            </a:r>
            <a:r>
              <a:rPr lang="pt-BR" dirty="0" smtClean="0">
                <a:solidFill>
                  <a:srgbClr val="FF0000"/>
                </a:solidFill>
              </a:rPr>
              <a:t>direto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privatização </a:t>
            </a:r>
            <a:r>
              <a:rPr lang="pt-BR" dirty="0">
                <a:solidFill>
                  <a:srgbClr val="FF0000"/>
                </a:solidFill>
              </a:rPr>
              <a:t>das empresas </a:t>
            </a:r>
            <a:r>
              <a:rPr lang="pt-BR" dirty="0" smtClean="0">
                <a:solidFill>
                  <a:srgbClr val="FF0000"/>
                </a:solidFill>
              </a:rPr>
              <a:t>estatais</a:t>
            </a:r>
          </a:p>
          <a:p>
            <a:r>
              <a:rPr lang="pt-BR" dirty="0" smtClean="0"/>
              <a:t>Desregulamentação</a:t>
            </a:r>
          </a:p>
          <a:p>
            <a:r>
              <a:rPr lang="pt-BR" dirty="0" smtClean="0"/>
              <a:t>direitos </a:t>
            </a:r>
            <a:r>
              <a:rPr lang="pt-BR" dirty="0"/>
              <a:t>da propriedade assegurados</a:t>
            </a:r>
          </a:p>
        </p:txBody>
      </p:sp>
    </p:spTree>
    <p:extLst>
      <p:ext uri="{BB962C8B-B14F-4D97-AF65-F5344CB8AC3E}">
        <p14:creationId xmlns:p14="http://schemas.microsoft.com/office/powerpoint/2010/main" val="30862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Sennett</a:t>
            </a:r>
            <a:r>
              <a:rPr lang="pt-BR" dirty="0" smtClean="0"/>
              <a:t>	e 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Contraste entre dos gerações diferentes de trabalhadores, </a:t>
            </a:r>
            <a:r>
              <a:rPr lang="pt-BR" dirty="0" smtClean="0"/>
              <a:t>décadas </a:t>
            </a:r>
            <a:r>
              <a:rPr lang="pt-BR" dirty="0" smtClean="0"/>
              <a:t>dos anos 1970 e 90.</a:t>
            </a:r>
          </a:p>
          <a:p>
            <a:r>
              <a:rPr lang="pt-BR" dirty="0" smtClean="0"/>
              <a:t>Rotina X Flexibilidade</a:t>
            </a:r>
          </a:p>
          <a:p>
            <a:r>
              <a:rPr lang="pt-BR" dirty="0" smtClean="0"/>
              <a:t>Longo prazo X curto prazo</a:t>
            </a:r>
          </a:p>
          <a:p>
            <a:r>
              <a:rPr lang="pt-BR" dirty="0" smtClean="0"/>
              <a:t>Vínculos sólidos X fracos 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9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Internacionalização das empresas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é um fenômeno novo</a:t>
            </a:r>
          </a:p>
          <a:p>
            <a:r>
              <a:rPr lang="pt-BR" dirty="0" smtClean="0"/>
              <a:t>Há uma grande expansão com a liberação dos anos 90 imposta desde os organismos multilaterais.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2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1080120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Financeirização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1484784"/>
            <a:ext cx="6400800" cy="4154016"/>
          </a:xfrm>
        </p:spPr>
        <p:txBody>
          <a:bodyPr>
            <a:normAutofit fontScale="55000" lnSpcReduction="20000"/>
          </a:bodyPr>
          <a:lstStyle/>
          <a:p>
            <a:r>
              <a:rPr lang="pt-BR" b="0" i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Fase do capitalismo em que as transações e mercados financeiros ganham força no sistema econômico mundial</a:t>
            </a:r>
            <a:endParaRPr lang="pt-B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Diferença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Shareholders-Stakeholders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Shareholders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(acionistas) são aqueles que investiram em um negocio ou empresa comprando 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ações.</a:t>
            </a: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Têm um interesse financeiro no sucesso dessa empresa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Eles a empresa adote ações que aumentem o preço das ações, aumentem os dividendos e, em geral, tomem ações que melhorem suas próprias posições financeiras.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investimento na empresa é líquido e, muitas vezes, temporário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Não têm um laço com a empresa mais que econômico </a:t>
            </a: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115212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3865984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Diferença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Shareholders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Stakeholders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Stakeholders</a:t>
            </a: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(interessados) podem ser:</a:t>
            </a:r>
          </a:p>
          <a:p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Funcionários que, sem a empresa, não teriam empregos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Detentores de títulos que gostariam de um desempenho sólido da empresa e, portanto, um risco reduzido de default ou quebra.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Clientes que podem confiar na empresa para fornecer um bem ou serviço específico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Fornecedores que podem confiar na empresa para fornecer um fluxo de receita consistente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Cidades onde a empresa se 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encontra, 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paga impostos e gera empregos.</a:t>
            </a:r>
          </a:p>
        </p:txBody>
      </p:sp>
    </p:spTree>
    <p:extLst>
      <p:ext uri="{BB962C8B-B14F-4D97-AF65-F5344CB8AC3E}">
        <p14:creationId xmlns:p14="http://schemas.microsoft.com/office/powerpoint/2010/main" val="4040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flipV="1">
            <a:off x="683568" y="332656"/>
            <a:ext cx="7772400" cy="72009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1124744"/>
            <a:ext cx="6800800" cy="4514056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 err="1">
                <a:solidFill>
                  <a:schemeClr val="tx1"/>
                </a:solidFill>
              </a:rPr>
              <a:t>Grün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endParaRPr lang="pt-BR" dirty="0" smtClean="0">
              <a:solidFill>
                <a:schemeClr val="tx1"/>
              </a:solidFill>
            </a:endParaRP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Mudança </a:t>
            </a:r>
            <a:r>
              <a:rPr lang="pt-BR" dirty="0">
                <a:solidFill>
                  <a:schemeClr val="tx1"/>
                </a:solidFill>
              </a:rPr>
              <a:t>na sociedade dos anos 1990 que </a:t>
            </a:r>
            <a:r>
              <a:rPr lang="pt-BR" dirty="0" smtClean="0">
                <a:solidFill>
                  <a:schemeClr val="tx1"/>
                </a:solidFill>
              </a:rPr>
              <a:t>reflete </a:t>
            </a:r>
            <a:r>
              <a:rPr lang="pt-BR" dirty="0">
                <a:solidFill>
                  <a:schemeClr val="tx1"/>
                </a:solidFill>
              </a:rPr>
              <a:t>na indústria também  	</a:t>
            </a:r>
            <a:r>
              <a:rPr lang="pt-BR" dirty="0" smtClean="0">
                <a:solidFill>
                  <a:schemeClr val="tx1"/>
                </a:solidFill>
              </a:rPr>
              <a:t>  Ideia </a:t>
            </a:r>
            <a:r>
              <a:rPr lang="pt-BR" dirty="0">
                <a:solidFill>
                  <a:schemeClr val="tx1"/>
                </a:solidFill>
              </a:rPr>
              <a:t>do curto prazo e      </a:t>
            </a:r>
            <a:r>
              <a:rPr lang="pt-BR" dirty="0" smtClean="0">
                <a:solidFill>
                  <a:schemeClr val="tx1"/>
                </a:solidFill>
              </a:rPr>
              <a:t>               				  maximização </a:t>
            </a:r>
            <a:r>
              <a:rPr lang="pt-BR" dirty="0">
                <a:solidFill>
                  <a:schemeClr val="tx1"/>
                </a:solidFill>
              </a:rPr>
              <a:t>do lucro</a:t>
            </a:r>
          </a:p>
          <a:p>
            <a:r>
              <a:rPr lang="pt-BR" dirty="0">
                <a:solidFill>
                  <a:schemeClr val="tx1"/>
                </a:solidFill>
              </a:rPr>
              <a:t> </a:t>
            </a:r>
          </a:p>
          <a:p>
            <a:pPr algn="just"/>
            <a:r>
              <a:rPr lang="pt-BR" u="sng" dirty="0" smtClean="0">
                <a:solidFill>
                  <a:schemeClr val="tx1"/>
                </a:solidFill>
              </a:rPr>
              <a:t>Dois </a:t>
            </a:r>
            <a:r>
              <a:rPr lang="pt-BR" u="sng" dirty="0">
                <a:solidFill>
                  <a:schemeClr val="tx1"/>
                </a:solidFill>
              </a:rPr>
              <a:t>modelos de empresa com objetivos bem diferentes</a:t>
            </a:r>
          </a:p>
          <a:p>
            <a:pPr algn="r"/>
            <a:r>
              <a:rPr lang="pt-BR" dirty="0">
                <a:solidFill>
                  <a:schemeClr val="tx1"/>
                </a:solidFill>
              </a:rPr>
              <a:t>O </a:t>
            </a:r>
            <a:r>
              <a:rPr lang="pt-BR" b="1" dirty="0">
                <a:solidFill>
                  <a:schemeClr val="tx1"/>
                </a:solidFill>
              </a:rPr>
              <a:t>primeiro</a:t>
            </a:r>
            <a:r>
              <a:rPr lang="pt-BR" dirty="0">
                <a:solidFill>
                  <a:schemeClr val="tx1"/>
                </a:solidFill>
              </a:rPr>
              <a:t> trata a empresa como parte da comunidade e com laços com seus operários como parte de uma família. </a:t>
            </a:r>
            <a:endParaRPr lang="pt-BR" dirty="0" smtClean="0">
              <a:solidFill>
                <a:schemeClr val="tx1"/>
              </a:solidFill>
            </a:endParaRPr>
          </a:p>
          <a:p>
            <a:pPr algn="r"/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 smtClean="0">
                <a:solidFill>
                  <a:schemeClr val="tx1"/>
                </a:solidFill>
              </a:rPr>
              <a:t>       O </a:t>
            </a:r>
            <a:r>
              <a:rPr lang="pt-BR" b="1" dirty="0">
                <a:solidFill>
                  <a:schemeClr val="tx1"/>
                </a:solidFill>
              </a:rPr>
              <a:t>segundo</a:t>
            </a:r>
            <a:r>
              <a:rPr lang="pt-BR" dirty="0">
                <a:solidFill>
                  <a:schemeClr val="tx1"/>
                </a:solidFill>
              </a:rPr>
              <a:t> só se encontra preocupado com o lucro dos acionistas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3851920" y="2060848"/>
            <a:ext cx="864096" cy="0"/>
          </a:xfrm>
          <a:prstGeom prst="straightConnector1">
            <a:avLst/>
          </a:prstGeom>
          <a:ln w="22225" cap="rnd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“</a:t>
            </a:r>
            <a:r>
              <a:rPr lang="pt-BR" dirty="0">
                <a:latin typeface="Arial" pitchFamily="34" charset="0"/>
                <a:cs typeface="Arial" pitchFamily="34" charset="0"/>
              </a:rPr>
              <a:t>Estendendo suas atividades para áreas de atuação cada vez mais diversificadas, distantes de seu “negócio principal”, as grandes empresas passam a ter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que </a:t>
            </a:r>
            <a:r>
              <a:rPr lang="pt-BR" dirty="0">
                <a:latin typeface="Arial" pitchFamily="34" charset="0"/>
                <a:cs typeface="Arial" pitchFamily="34" charset="0"/>
              </a:rPr>
              <a:t>levar em conta em suas estratégias as mais variadas condições de contorno na previsão de suas operações, rompendo com a visão de mundo localista que costuma estar associada aos empresários concentrados em apenas um setor da economia”. (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Grün</a:t>
            </a:r>
            <a:r>
              <a:rPr lang="pt-BR" dirty="0">
                <a:latin typeface="Arial" pitchFamily="34" charset="0"/>
                <a:cs typeface="Arial" pitchFamily="34" charset="0"/>
              </a:rPr>
              <a:t>, 199: 131)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69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699</Words>
  <Application>Microsoft Office PowerPoint</Application>
  <PresentationFormat>Apresentação na tela 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Sobre que vamos a falar hoje?</vt:lpstr>
      <vt:lpstr>Globalização</vt:lpstr>
      <vt:lpstr>Consenso de Washington</vt:lpstr>
      <vt:lpstr>Sennett e o trabalho</vt:lpstr>
      <vt:lpstr>Internacionalização das empresas</vt:lpstr>
      <vt:lpstr>Financeirização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Internacionalização dos empresarios  </vt:lpstr>
      <vt:lpstr>Bauman</vt:lpstr>
      <vt:lpstr>Bauman</vt:lpstr>
      <vt:lpstr>Bauman</vt:lpstr>
      <vt:lpstr>Bauman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Financeirização</dc:title>
  <dc:creator>Nesefi</dc:creator>
  <cp:lastModifiedBy>nicolas -</cp:lastModifiedBy>
  <cp:revision>23</cp:revision>
  <dcterms:created xsi:type="dcterms:W3CDTF">2017-07-11T13:50:50Z</dcterms:created>
  <dcterms:modified xsi:type="dcterms:W3CDTF">2017-11-22T11:20:37Z</dcterms:modified>
</cp:coreProperties>
</file>