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63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58EA5F5-3A62-4814-818F-CF7D0CF01D4F}" type="slidenum">
              <a:rPr lang="en-CA" smtClean="0"/>
              <a:t>‹nº›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4CFE47-56A0-45F3-9459-4187B34A62BE}" type="datetimeFigureOut">
              <a:rPr lang="en-CA" smtClean="0"/>
              <a:t>2017-10-26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scelibrary.org/doi/full/10.1061/%28ASCE%29HE.1943-5584.0000868" TargetMode="External"/><Relationship Id="rId3" Type="http://schemas.openxmlformats.org/officeDocument/2006/relationships/hyperlink" Target="http://www.sciencedirect.com/science/article/pii/S0022169498002972" TargetMode="External"/><Relationship Id="rId7" Type="http://schemas.openxmlformats.org/officeDocument/2006/relationships/hyperlink" Target="http://repositorio.ufpe.br/bitstream/handle/123456789/6237/arquivo9407_1.pdf?sequence=1" TargetMode="External"/><Relationship Id="rId2" Type="http://schemas.openxmlformats.org/officeDocument/2006/relationships/hyperlink" Target="http://onlinelibrary.wiley.com/doi/10.1002/hyp.9299/e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encedirect.com/science/article/pii/S0188461113727687" TargetMode="External"/><Relationship Id="rId5" Type="http://schemas.openxmlformats.org/officeDocument/2006/relationships/hyperlink" Target="http://www.sbagro.org.br/anais_congresso_2009/cba2009/443.pdf" TargetMode="External"/><Relationship Id="rId4" Type="http://schemas.openxmlformats.org/officeDocument/2006/relationships/hyperlink" Target="http://image.hanspub.org:8080/pdf/JWRR20120400000_49306491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io.roca.utfpr.edu.br/jspui/bitstream/1/6943/1/FB_COEAM_2015_2_1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846640" cy="2738735"/>
          </a:xfrm>
        </p:spPr>
        <p:txBody>
          <a:bodyPr>
            <a:noAutofit/>
          </a:bodyPr>
          <a:lstStyle/>
          <a:p>
            <a:r>
              <a:rPr lang="pt-BR" sz="3200" dirty="0"/>
              <a:t>Modelo </a:t>
            </a:r>
            <a:r>
              <a:rPr lang="pt-BR" sz="3200" dirty="0" smtClean="0"/>
              <a:t>hidrológico determinístico </a:t>
            </a:r>
            <a:r>
              <a:rPr lang="pt-BR" sz="3200" dirty="0"/>
              <a:t>de dois </a:t>
            </a:r>
            <a:r>
              <a:rPr lang="pt-BR" sz="3200" dirty="0" smtClean="0"/>
              <a:t>parâmetros para estimativa de </a:t>
            </a:r>
            <a:r>
              <a:rPr lang="pt-BR" sz="3200" dirty="0" smtClean="0"/>
              <a:t>vazão média mensal</a:t>
            </a:r>
            <a:endParaRPr lang="en-CA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4725144"/>
            <a:ext cx="6400800" cy="17526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João Lucas Ponciano</a:t>
            </a:r>
          </a:p>
          <a:p>
            <a:r>
              <a:rPr lang="pt-BR" sz="2000" dirty="0" smtClean="0"/>
              <a:t>João Pedro Bazzo </a:t>
            </a:r>
          </a:p>
          <a:p>
            <a:r>
              <a:rPr lang="pt-BR" sz="2000" dirty="0" smtClean="0"/>
              <a:t>Victor </a:t>
            </a:r>
            <a:r>
              <a:rPr lang="pt-BR" sz="2000" dirty="0" err="1" smtClean="0"/>
              <a:t>Kyochi</a:t>
            </a:r>
            <a:r>
              <a:rPr lang="pt-BR" sz="2000" dirty="0" smtClean="0"/>
              <a:t> Bernardes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30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Problema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Efeitos das alterações no uso no solo e variabilidade climática no regime de vazões</a:t>
            </a:r>
            <a:endParaRPr lang="pt-BR" dirty="0" smtClean="0"/>
          </a:p>
          <a:p>
            <a:r>
              <a:rPr lang="pt-BR" dirty="0" smtClean="0"/>
              <a:t>Possíveis locais:</a:t>
            </a:r>
          </a:p>
          <a:p>
            <a:pPr lvl="1"/>
            <a:r>
              <a:rPr lang="pt-BR" dirty="0" smtClean="0"/>
              <a:t>Bacias hidrográficas (A &lt; 5000 km²) do interior do Paraná, de 1998-2011 (168 registros mensais)</a:t>
            </a:r>
          </a:p>
          <a:p>
            <a:pPr lvl="1"/>
            <a:r>
              <a:rPr lang="pt-BR" dirty="0" smtClean="0"/>
              <a:t>Bacia do Rio Marrecas – PR (ULLMANN, J.D, 2015)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46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Modelo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de balanço hídrico de dois parâmetros</a:t>
            </a:r>
          </a:p>
          <a:p>
            <a:r>
              <a:rPr lang="pt-BR" dirty="0" smtClean="0"/>
              <a:t>Utilizado para simulação da vazão mensal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7272808" cy="28705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2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Etapas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Evapotranspiração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Vazão Mensal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2276872"/>
            <a:ext cx="4320480" cy="61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148013"/>
            <a:ext cx="4351760" cy="45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553692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22" y="5877272"/>
            <a:ext cx="502410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4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4674" y="274638"/>
            <a:ext cx="7620000" cy="1143000"/>
          </a:xfrm>
        </p:spPr>
        <p:txBody>
          <a:bodyPr/>
          <a:lstStyle/>
          <a:p>
            <a:pPr algn="l"/>
            <a:r>
              <a:rPr lang="pt-BR" dirty="0" smtClean="0"/>
              <a:t>Etapas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Métricas p/ validação: NASH, REQM para ajuste de parâmetros</a:t>
            </a:r>
          </a:p>
          <a:p>
            <a:r>
              <a:rPr lang="pt-BR" dirty="0" smtClean="0"/>
              <a:t>Quantidade inicial de água no solo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4000" dirty="0" smtClean="0"/>
              <a:t>Proposta</a:t>
            </a:r>
            <a:endParaRPr lang="pt-BR" dirty="0"/>
          </a:p>
          <a:p>
            <a:r>
              <a:rPr lang="pt-BR" dirty="0" smtClean="0"/>
              <a:t>Teste de tendência e análise de pontos de alteração na série</a:t>
            </a:r>
          </a:p>
          <a:p>
            <a:r>
              <a:rPr lang="pt-BR" dirty="0" smtClean="0"/>
              <a:t>Abordagem para separação dos efeitos da variabilidade climática e alteração do uso solo (Zhang </a:t>
            </a:r>
            <a:r>
              <a:rPr lang="pt-BR" i="1" dirty="0" smtClean="0"/>
              <a:t>et al</a:t>
            </a:r>
            <a:r>
              <a:rPr lang="pt-BR" dirty="0" smtClean="0"/>
              <a:t>, 2008)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893"/>
            <a:ext cx="45243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47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Referências do Modelo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sz="4000" dirty="0"/>
              <a:t>WANG, </a:t>
            </a:r>
            <a:r>
              <a:rPr lang="en-CA" sz="4000" dirty="0" err="1"/>
              <a:t>Weiguang</a:t>
            </a:r>
            <a:r>
              <a:rPr lang="en-CA" sz="4000" dirty="0"/>
              <a:t>; SHAO, </a:t>
            </a:r>
            <a:r>
              <a:rPr lang="en-CA" sz="4000" dirty="0" err="1"/>
              <a:t>Quanxi</a:t>
            </a:r>
            <a:r>
              <a:rPr lang="en-CA" sz="4000" dirty="0"/>
              <a:t>; YANG, Tao; PENG,  </a:t>
            </a:r>
            <a:r>
              <a:rPr lang="en-CA" sz="4000" dirty="0" err="1"/>
              <a:t>Shizhang</a:t>
            </a:r>
            <a:r>
              <a:rPr lang="en-CA" sz="4000" dirty="0"/>
              <a:t>; XING,  </a:t>
            </a:r>
            <a:r>
              <a:rPr lang="en-CA" sz="4000" dirty="0" err="1"/>
              <a:t>Wanqiu</a:t>
            </a:r>
            <a:r>
              <a:rPr lang="en-CA" sz="4000" dirty="0"/>
              <a:t>; SUN, </a:t>
            </a:r>
            <a:r>
              <a:rPr lang="en-CA" sz="4000" dirty="0" err="1"/>
              <a:t>Fengchao</a:t>
            </a:r>
            <a:r>
              <a:rPr lang="en-CA" sz="4000" dirty="0"/>
              <a:t>; LUO, </a:t>
            </a:r>
            <a:r>
              <a:rPr lang="en-CA" sz="4000" dirty="0" err="1"/>
              <a:t>Yufeng</a:t>
            </a:r>
            <a:r>
              <a:rPr lang="en-CA" sz="4000" dirty="0"/>
              <a:t>. Quantitative assessment of the impact of climate variability and human activities on runoff changes: a case study in four catchments of the </a:t>
            </a:r>
            <a:r>
              <a:rPr lang="en-CA" sz="4000" dirty="0" err="1"/>
              <a:t>Haihe</a:t>
            </a:r>
            <a:r>
              <a:rPr lang="en-CA" sz="4000" dirty="0"/>
              <a:t> River basin, China. </a:t>
            </a:r>
            <a:r>
              <a:rPr lang="en-CA" sz="4000" b="1" dirty="0"/>
              <a:t>Hydrological Processes </a:t>
            </a:r>
            <a:r>
              <a:rPr lang="en-CA" sz="4000" dirty="0"/>
              <a:t>v. 27, p.1158–1174, 2013. 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u="sng" dirty="0">
                <a:hlinkClick r:id="rId2"/>
              </a:rPr>
              <a:t>http://onlinelibrary.wiley.com/doi/10.1002/hyp.9299/epdf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b="0" dirty="0" smtClean="0">
                <a:effectLst/>
              </a:rPr>
              <a:t/>
            </a:r>
            <a:br>
              <a:rPr lang="en-CA" sz="4000" b="0" dirty="0" smtClean="0">
                <a:effectLst/>
              </a:rPr>
            </a:br>
            <a:r>
              <a:rPr lang="en-CA" sz="4000" dirty="0"/>
              <a:t>LUCAS, </a:t>
            </a:r>
            <a:r>
              <a:rPr lang="en-CA" sz="4000" dirty="0" err="1"/>
              <a:t>Edmundo</a:t>
            </a:r>
            <a:r>
              <a:rPr lang="en-CA" sz="4000" dirty="0"/>
              <a:t> Wallace </a:t>
            </a:r>
            <a:r>
              <a:rPr lang="en-CA" sz="4000" dirty="0" err="1"/>
              <a:t>Monteiro</a:t>
            </a:r>
            <a:r>
              <a:rPr lang="en-CA" sz="4000" dirty="0"/>
              <a:t> et al. </a:t>
            </a:r>
            <a:r>
              <a:rPr lang="en-CA" sz="4000" dirty="0" err="1"/>
              <a:t>Modelagem</a:t>
            </a:r>
            <a:r>
              <a:rPr lang="en-CA" sz="4000" dirty="0"/>
              <a:t> </a:t>
            </a:r>
            <a:r>
              <a:rPr lang="en-CA" sz="4000" dirty="0" err="1"/>
              <a:t>hidrológica</a:t>
            </a:r>
            <a:r>
              <a:rPr lang="en-CA" sz="4000" dirty="0"/>
              <a:t> </a:t>
            </a:r>
            <a:r>
              <a:rPr lang="en-CA" sz="4000" dirty="0" err="1"/>
              <a:t>determinística</a:t>
            </a:r>
            <a:r>
              <a:rPr lang="en-CA" sz="4000" dirty="0"/>
              <a:t> e </a:t>
            </a:r>
            <a:r>
              <a:rPr lang="en-CA" sz="4000" dirty="0" err="1"/>
              <a:t>estocástica</a:t>
            </a:r>
            <a:r>
              <a:rPr lang="en-CA" sz="4000" dirty="0"/>
              <a:t> </a:t>
            </a:r>
            <a:r>
              <a:rPr lang="en-CA" sz="4000" dirty="0" err="1"/>
              <a:t>aplicada</a:t>
            </a:r>
            <a:r>
              <a:rPr lang="en-CA" sz="4000" dirty="0"/>
              <a:t> à </a:t>
            </a:r>
            <a:r>
              <a:rPr lang="en-CA" sz="4000" dirty="0" err="1"/>
              <a:t>região</a:t>
            </a:r>
            <a:r>
              <a:rPr lang="en-CA" sz="4000" dirty="0"/>
              <a:t> </a:t>
            </a:r>
            <a:r>
              <a:rPr lang="en-CA" sz="4000" dirty="0" err="1"/>
              <a:t>hidrográfica</a:t>
            </a:r>
            <a:r>
              <a:rPr lang="en-CA" sz="4000" dirty="0"/>
              <a:t> do Xingu–</a:t>
            </a:r>
            <a:r>
              <a:rPr lang="en-CA" sz="4000" dirty="0" err="1"/>
              <a:t>Pará</a:t>
            </a:r>
            <a:r>
              <a:rPr lang="en-CA" sz="4000" dirty="0"/>
              <a:t>. </a:t>
            </a:r>
            <a:r>
              <a:rPr lang="en-CA" sz="4000" b="1" dirty="0" err="1"/>
              <a:t>Revista</a:t>
            </a:r>
            <a:r>
              <a:rPr lang="en-CA" sz="4000" b="1" dirty="0"/>
              <a:t> </a:t>
            </a:r>
            <a:r>
              <a:rPr lang="en-CA" sz="4000" b="1" dirty="0" err="1"/>
              <a:t>Brasileira</a:t>
            </a:r>
            <a:r>
              <a:rPr lang="en-CA" sz="4000" b="1" dirty="0"/>
              <a:t> de </a:t>
            </a:r>
            <a:r>
              <a:rPr lang="en-CA" sz="4000" b="1" dirty="0" err="1"/>
              <a:t>Meteorologia</a:t>
            </a:r>
            <a:r>
              <a:rPr lang="en-CA" sz="4000" dirty="0"/>
              <a:t>, v. 24, n. 3, p. 308-322, 2009.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dirty="0"/>
              <a:t>http://www.scielo.br/pdf/rbmet/v24n3/a05v24n3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b="0" dirty="0" smtClean="0">
                <a:effectLst/>
              </a:rPr>
              <a:t/>
            </a:r>
            <a:br>
              <a:rPr lang="en-CA" sz="4000" b="0" dirty="0" smtClean="0">
                <a:effectLst/>
              </a:rPr>
            </a:br>
            <a:r>
              <a:rPr lang="en-CA" sz="4000" dirty="0"/>
              <a:t>XIONG, </a:t>
            </a:r>
            <a:r>
              <a:rPr lang="en-CA" sz="4000" dirty="0" err="1"/>
              <a:t>Lihua</a:t>
            </a:r>
            <a:r>
              <a:rPr lang="en-CA" sz="4000" dirty="0"/>
              <a:t>; GUO, </a:t>
            </a:r>
            <a:r>
              <a:rPr lang="en-CA" sz="4000" dirty="0" err="1"/>
              <a:t>Shenglian</a:t>
            </a:r>
            <a:r>
              <a:rPr lang="en-CA" sz="4000" dirty="0"/>
              <a:t>. A two-parameter monthly water balance model and its application. </a:t>
            </a:r>
            <a:r>
              <a:rPr lang="en-CA" sz="4000" b="1" dirty="0"/>
              <a:t>Journal of Hydrology</a:t>
            </a:r>
            <a:r>
              <a:rPr lang="en-CA" sz="4000" dirty="0"/>
              <a:t>, v. 216, n. 1, p. 111-123, 1999.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u="sng" dirty="0">
                <a:hlinkClick r:id="rId3"/>
              </a:rPr>
              <a:t>http://www.sciencedirect.com/science/article/pii/S0022169498002972</a:t>
            </a:r>
            <a:r>
              <a:rPr lang="en-CA" sz="4000" dirty="0"/>
              <a:t> 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b="0" dirty="0" smtClean="0">
                <a:effectLst/>
              </a:rPr>
              <a:t/>
            </a:r>
            <a:br>
              <a:rPr lang="en-CA" sz="4000" b="0" dirty="0" smtClean="0">
                <a:effectLst/>
              </a:rPr>
            </a:br>
            <a:r>
              <a:rPr lang="en-CA" sz="4000" dirty="0"/>
              <a:t>XIONG, </a:t>
            </a:r>
            <a:r>
              <a:rPr lang="en-CA" sz="4000" dirty="0" err="1"/>
              <a:t>Lihua</a:t>
            </a:r>
            <a:r>
              <a:rPr lang="en-CA" sz="4000" dirty="0"/>
              <a:t> et al. Impact of Potential Evapotranspiration on Runoff Simulation in </a:t>
            </a:r>
            <a:r>
              <a:rPr lang="en-CA" sz="4000" dirty="0" err="1"/>
              <a:t>Hanjiang</a:t>
            </a:r>
            <a:r>
              <a:rPr lang="en-CA" sz="4000" dirty="0"/>
              <a:t> Basin. </a:t>
            </a:r>
            <a:r>
              <a:rPr lang="en-CA" sz="4000" b="1" dirty="0"/>
              <a:t>Journal of Water Resources Research </a:t>
            </a:r>
            <a:r>
              <a:rPr lang="ja-JP" altLang="en-US" sz="4000" b="1" dirty="0"/>
              <a:t>水资源研究</a:t>
            </a:r>
            <a:r>
              <a:rPr lang="en-US" altLang="ja-JP" sz="4000" dirty="0"/>
              <a:t>, </a:t>
            </a:r>
            <a:r>
              <a:rPr lang="en-CA" sz="4000" dirty="0"/>
              <a:t>v. 1, p. 175-185, 2012.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u="sng" dirty="0">
                <a:hlinkClick r:id="rId4"/>
              </a:rPr>
              <a:t>http://image.hanspub.org:8080/pdf/JWRR20120400000_49306491.pdf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b="0" dirty="0" smtClean="0">
                <a:effectLst/>
              </a:rPr>
              <a:t/>
            </a:r>
            <a:br>
              <a:rPr lang="en-CA" sz="4000" b="0" dirty="0" smtClean="0">
                <a:effectLst/>
              </a:rPr>
            </a:br>
            <a:r>
              <a:rPr lang="en-CA" sz="4000" dirty="0"/>
              <a:t>DE ABREU, SIDNEY FIGUEIREDO et al. ESTIMATIVA E AVALIAÇÃO DA EVAPOTRANSPIRAÇÃO REAL A PARTIR DE UM MODELO HIDROLÓGICO.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dirty="0" err="1"/>
              <a:t>Apresentado</a:t>
            </a:r>
            <a:r>
              <a:rPr lang="en-CA" sz="4000" dirty="0"/>
              <a:t> no XVI </a:t>
            </a:r>
            <a:r>
              <a:rPr lang="en-CA" sz="4000" dirty="0" err="1"/>
              <a:t>Congresso</a:t>
            </a:r>
            <a:r>
              <a:rPr lang="en-CA" sz="4000" dirty="0"/>
              <a:t> </a:t>
            </a:r>
            <a:r>
              <a:rPr lang="en-CA" sz="4000" dirty="0" err="1"/>
              <a:t>Brasileiro</a:t>
            </a:r>
            <a:r>
              <a:rPr lang="en-CA" sz="4000" dirty="0"/>
              <a:t> de </a:t>
            </a:r>
            <a:r>
              <a:rPr lang="en-CA" sz="4000" dirty="0" err="1"/>
              <a:t>Agrometeorologia</a:t>
            </a:r>
            <a:r>
              <a:rPr lang="en-CA" sz="4000" dirty="0"/>
              <a:t> – 22 a 25 de </a:t>
            </a:r>
            <a:r>
              <a:rPr lang="en-CA" sz="4000" dirty="0" err="1"/>
              <a:t>Setembro</a:t>
            </a:r>
            <a:r>
              <a:rPr lang="en-CA" sz="4000" dirty="0"/>
              <a:t> de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dirty="0"/>
              <a:t>2009 - </a:t>
            </a:r>
            <a:r>
              <a:rPr lang="en-CA" sz="4000" dirty="0" err="1"/>
              <a:t>GranDarrell</a:t>
            </a:r>
            <a:r>
              <a:rPr lang="en-CA" sz="4000" dirty="0"/>
              <a:t> Minas Hotel, </a:t>
            </a:r>
            <a:r>
              <a:rPr lang="en-CA" sz="4000" dirty="0" err="1"/>
              <a:t>Eventos</a:t>
            </a:r>
            <a:r>
              <a:rPr lang="en-CA" sz="4000" dirty="0"/>
              <a:t> e </a:t>
            </a:r>
            <a:r>
              <a:rPr lang="en-CA" sz="4000" dirty="0" err="1"/>
              <a:t>Convenções</a:t>
            </a:r>
            <a:r>
              <a:rPr lang="en-CA" sz="4000" dirty="0"/>
              <a:t> - Belo Horizonte, MG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u="sng" dirty="0">
                <a:hlinkClick r:id="rId5"/>
              </a:rPr>
              <a:t>http://www.sbagro.org.br/anais_congresso_2009/cba2009/443.pdf</a:t>
            </a:r>
            <a:r>
              <a:rPr lang="en-CA" sz="4000" dirty="0"/>
              <a:t> 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b="0" dirty="0" smtClean="0">
                <a:effectLst/>
              </a:rPr>
              <a:t/>
            </a:r>
            <a:br>
              <a:rPr lang="en-CA" sz="4000" b="0" dirty="0" smtClean="0">
                <a:effectLst/>
              </a:rPr>
            </a:br>
            <a:r>
              <a:rPr lang="en-CA" sz="4000" dirty="0"/>
              <a:t>DOS SANTOS, Antonio Marcos; GALVINCIO, </a:t>
            </a:r>
            <a:r>
              <a:rPr lang="en-CA" sz="4000" dirty="0" err="1"/>
              <a:t>Josicléda</a:t>
            </a:r>
            <a:r>
              <a:rPr lang="en-CA" sz="4000" dirty="0"/>
              <a:t> </a:t>
            </a:r>
            <a:r>
              <a:rPr lang="en-CA" sz="4000" dirty="0" err="1"/>
              <a:t>Domiciano</a:t>
            </a:r>
            <a:r>
              <a:rPr lang="en-CA" sz="4000" dirty="0"/>
              <a:t>; DE MOURA, Magna </a:t>
            </a:r>
            <a:r>
              <a:rPr lang="en-CA" sz="4000" dirty="0" err="1"/>
              <a:t>Soelma</a:t>
            </a:r>
            <a:r>
              <a:rPr lang="en-CA" sz="4000" dirty="0"/>
              <a:t> </a:t>
            </a:r>
            <a:r>
              <a:rPr lang="en-CA" sz="4000" dirty="0" err="1"/>
              <a:t>Bezerra</a:t>
            </a:r>
            <a:r>
              <a:rPr lang="en-CA" sz="4000" dirty="0"/>
              <a:t>. </a:t>
            </a:r>
            <a:r>
              <a:rPr lang="en-CA" sz="4000" dirty="0" err="1"/>
              <a:t>Mudanças</a:t>
            </a:r>
            <a:r>
              <a:rPr lang="en-CA" sz="4000" dirty="0"/>
              <a:t> </a:t>
            </a:r>
            <a:r>
              <a:rPr lang="en-CA" sz="4000" dirty="0" err="1"/>
              <a:t>climáticas</a:t>
            </a:r>
            <a:r>
              <a:rPr lang="en-CA" sz="4000" dirty="0"/>
              <a:t> e o </a:t>
            </a:r>
            <a:r>
              <a:rPr lang="en-CA" sz="4000" dirty="0" err="1"/>
              <a:t>escoamento</a:t>
            </a:r>
            <a:r>
              <a:rPr lang="en-CA" sz="4000" dirty="0"/>
              <a:t> superficial </a:t>
            </a:r>
            <a:r>
              <a:rPr lang="en-CA" sz="4000" dirty="0" err="1"/>
              <a:t>na</a:t>
            </a:r>
            <a:r>
              <a:rPr lang="en-CA" sz="4000" dirty="0"/>
              <a:t> </a:t>
            </a:r>
            <a:r>
              <a:rPr lang="en-CA" sz="4000" dirty="0" err="1"/>
              <a:t>bacia</a:t>
            </a:r>
            <a:r>
              <a:rPr lang="en-CA" sz="4000" dirty="0"/>
              <a:t> </a:t>
            </a:r>
            <a:r>
              <a:rPr lang="en-CA" sz="4000" dirty="0" err="1"/>
              <a:t>hidrográfica</a:t>
            </a:r>
            <a:r>
              <a:rPr lang="en-CA" sz="4000" dirty="0"/>
              <a:t> do </a:t>
            </a:r>
            <a:r>
              <a:rPr lang="en-CA" sz="4000" dirty="0" err="1"/>
              <a:t>rio</a:t>
            </a:r>
            <a:r>
              <a:rPr lang="en-CA" sz="4000" dirty="0"/>
              <a:t> </a:t>
            </a:r>
            <a:r>
              <a:rPr lang="en-CA" sz="4000" dirty="0" err="1"/>
              <a:t>Goiana-Pernambuco-Brasil</a:t>
            </a:r>
            <a:r>
              <a:rPr lang="en-CA" sz="4000" dirty="0"/>
              <a:t>. </a:t>
            </a:r>
            <a:r>
              <a:rPr lang="en-CA" sz="4000" b="1" dirty="0" err="1"/>
              <a:t>Investigaciones</a:t>
            </a:r>
            <a:r>
              <a:rPr lang="en-CA" sz="4000" b="1" dirty="0"/>
              <a:t> </a:t>
            </a:r>
            <a:r>
              <a:rPr lang="en-CA" sz="4000" b="1" dirty="0" err="1"/>
              <a:t>Geográficas</a:t>
            </a:r>
            <a:r>
              <a:rPr lang="en-CA" sz="4000" b="1" dirty="0"/>
              <a:t>, </a:t>
            </a:r>
            <a:r>
              <a:rPr lang="en-CA" sz="4000" b="1" dirty="0" err="1"/>
              <a:t>Boletín</a:t>
            </a:r>
            <a:r>
              <a:rPr lang="en-CA" sz="4000" b="1" dirty="0"/>
              <a:t> del </a:t>
            </a:r>
            <a:r>
              <a:rPr lang="en-CA" sz="4000" b="1" dirty="0" err="1"/>
              <a:t>Instituto</a:t>
            </a:r>
            <a:r>
              <a:rPr lang="en-CA" sz="4000" b="1" dirty="0"/>
              <a:t> de </a:t>
            </a:r>
            <a:r>
              <a:rPr lang="en-CA" sz="4000" b="1" dirty="0" err="1"/>
              <a:t>Geografía</a:t>
            </a:r>
            <a:r>
              <a:rPr lang="en-CA" sz="4000" dirty="0"/>
              <a:t>, v. 2013, n. 81, p. 51-65, 2013.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u="sng" dirty="0">
                <a:hlinkClick r:id="rId6"/>
              </a:rPr>
              <a:t>http://www.sciencedirect.com/science/article/pii/S0188461113727687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b="0" dirty="0" smtClean="0">
                <a:effectLst/>
              </a:rPr>
              <a:t/>
            </a:r>
            <a:br>
              <a:rPr lang="en-CA" sz="4000" b="0" dirty="0" smtClean="0">
                <a:effectLst/>
              </a:rPr>
            </a:br>
            <a:r>
              <a:rPr lang="en-CA" sz="4000" dirty="0"/>
              <a:t>FECHINE, José </a:t>
            </a:r>
            <a:r>
              <a:rPr lang="en-CA" sz="4000" dirty="0" err="1"/>
              <a:t>Alegnoberto</a:t>
            </a:r>
            <a:r>
              <a:rPr lang="en-CA" sz="4000" dirty="0"/>
              <a:t> </a:t>
            </a:r>
            <a:r>
              <a:rPr lang="en-CA" sz="4000" dirty="0" err="1"/>
              <a:t>Leite</a:t>
            </a:r>
            <a:r>
              <a:rPr lang="en-CA" sz="4000" dirty="0"/>
              <a:t>. </a:t>
            </a:r>
            <a:r>
              <a:rPr lang="en-CA" sz="4000" dirty="0" err="1"/>
              <a:t>Análise</a:t>
            </a:r>
            <a:r>
              <a:rPr lang="en-CA" sz="4000" dirty="0"/>
              <a:t> </a:t>
            </a:r>
            <a:r>
              <a:rPr lang="en-CA" sz="4000" dirty="0" err="1"/>
              <a:t>estatística</a:t>
            </a:r>
            <a:r>
              <a:rPr lang="en-CA" sz="4000" dirty="0"/>
              <a:t> dos </a:t>
            </a:r>
            <a:r>
              <a:rPr lang="en-CA" sz="4000" dirty="0" err="1"/>
              <a:t>impactos</a:t>
            </a:r>
            <a:r>
              <a:rPr lang="en-CA" sz="4000" dirty="0"/>
              <a:t> das </a:t>
            </a:r>
            <a:r>
              <a:rPr lang="en-CA" sz="4000" dirty="0" err="1"/>
              <a:t>mudanças</a:t>
            </a:r>
            <a:r>
              <a:rPr lang="en-CA" sz="4000" dirty="0"/>
              <a:t> </a:t>
            </a:r>
            <a:r>
              <a:rPr lang="en-CA" sz="4000" dirty="0" err="1"/>
              <a:t>climáticas</a:t>
            </a:r>
            <a:r>
              <a:rPr lang="en-CA" sz="4000" dirty="0"/>
              <a:t> </a:t>
            </a:r>
            <a:r>
              <a:rPr lang="en-CA" sz="4000" dirty="0" err="1"/>
              <a:t>na</a:t>
            </a:r>
            <a:r>
              <a:rPr lang="en-CA" sz="4000" dirty="0"/>
              <a:t> </a:t>
            </a:r>
            <a:r>
              <a:rPr lang="en-CA" sz="4000" dirty="0" err="1"/>
              <a:t>bacia</a:t>
            </a:r>
            <a:r>
              <a:rPr lang="en-CA" sz="4000" dirty="0"/>
              <a:t> </a:t>
            </a:r>
            <a:r>
              <a:rPr lang="en-CA" sz="4000" dirty="0" err="1"/>
              <a:t>hidrográfica</a:t>
            </a:r>
            <a:r>
              <a:rPr lang="en-CA" sz="4000" dirty="0"/>
              <a:t> do </a:t>
            </a:r>
            <a:r>
              <a:rPr lang="en-CA" sz="4000" dirty="0" err="1"/>
              <a:t>rio</a:t>
            </a:r>
            <a:r>
              <a:rPr lang="en-CA" sz="4000" dirty="0"/>
              <a:t> </a:t>
            </a:r>
            <a:r>
              <a:rPr lang="en-CA" sz="4000" dirty="0" err="1"/>
              <a:t>Brígida</a:t>
            </a:r>
            <a:r>
              <a:rPr lang="en-CA" sz="4000" dirty="0"/>
              <a:t> PE. 2012.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u="sng" dirty="0">
                <a:hlinkClick r:id="rId7"/>
              </a:rPr>
              <a:t>http://repositorio.ufpe.br/bitstream/handle/123456789/6237/arquivo9407_1.pdf?sequence=1</a:t>
            </a:r>
            <a:r>
              <a:rPr lang="en-CA" sz="4000" dirty="0"/>
              <a:t> 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b="0" dirty="0" smtClean="0">
                <a:effectLst/>
              </a:rPr>
              <a:t/>
            </a:r>
            <a:br>
              <a:rPr lang="en-CA" sz="4000" b="0" dirty="0" smtClean="0">
                <a:effectLst/>
              </a:rPr>
            </a:br>
            <a:r>
              <a:rPr lang="en-CA" sz="4000" dirty="0"/>
              <a:t>LI, </a:t>
            </a:r>
            <a:r>
              <a:rPr lang="en-CA" sz="4000" dirty="0" err="1"/>
              <a:t>Binquan</a:t>
            </a:r>
            <a:r>
              <a:rPr lang="en-CA" sz="4000" dirty="0"/>
              <a:t> et al. Effects of climate variations and human activities on runoff in the </a:t>
            </a:r>
            <a:r>
              <a:rPr lang="en-CA" sz="4000" dirty="0" err="1"/>
              <a:t>Zoige</a:t>
            </a:r>
            <a:r>
              <a:rPr lang="en-CA" sz="4000" dirty="0"/>
              <a:t> alpine wetland in the eastern edge of the Tibetan Plateau. </a:t>
            </a:r>
            <a:r>
              <a:rPr lang="en-CA" sz="4000" b="1" dirty="0"/>
              <a:t>Journal of Hydrologic Engineering</a:t>
            </a:r>
            <a:r>
              <a:rPr lang="en-CA" sz="4000" dirty="0"/>
              <a:t>, v. 19, n. 5, p. 1026-1035, 2013.</a:t>
            </a:r>
            <a:endParaRPr lang="en-CA" sz="4000" b="0" dirty="0" smtClean="0">
              <a:effectLst/>
            </a:endParaRPr>
          </a:p>
          <a:p>
            <a:pPr marL="0" indent="0">
              <a:buNone/>
            </a:pPr>
            <a:r>
              <a:rPr lang="en-CA" sz="4000" u="sng" dirty="0">
                <a:hlinkClick r:id="rId8"/>
              </a:rPr>
              <a:t>http://ascelibrary.org/doi/full/10.1061/%28ASCE%29HE.1943-5584.0000868</a:t>
            </a:r>
            <a:endParaRPr lang="en-CA" sz="4000" b="0" dirty="0" smtClean="0">
              <a:effectLst/>
            </a:endParaRPr>
          </a:p>
          <a:p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357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Referências de alteração do uso do solo em áreas de interesse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/>
              <a:t>ULLMANN</a:t>
            </a:r>
            <a:r>
              <a:rPr lang="pt-BR" sz="1600" dirty="0"/>
              <a:t>, </a:t>
            </a:r>
            <a:r>
              <a:rPr lang="pt-BR" sz="1600" dirty="0" err="1"/>
              <a:t>Jasiara</a:t>
            </a:r>
            <a:r>
              <a:rPr lang="pt-BR" sz="1600" dirty="0"/>
              <a:t> Danuza. </a:t>
            </a:r>
            <a:r>
              <a:rPr lang="pt-BR" sz="1600" b="1" dirty="0"/>
              <a:t>Análise </a:t>
            </a:r>
            <a:r>
              <a:rPr lang="pt-BR" sz="1600" b="1" dirty="0" err="1"/>
              <a:t>multitemporal</a:t>
            </a:r>
            <a:r>
              <a:rPr lang="pt-BR" sz="1600" b="1" dirty="0"/>
              <a:t> do uso e ocupação do solo na bacia hidrográfica do rio marrecas no período de 1970-2015</a:t>
            </a:r>
            <a:r>
              <a:rPr lang="pt-BR" sz="1600" dirty="0"/>
              <a:t>. 2015. Trabalho de Conclusão de Curso. Universidade Tecnológica Federal do Paraná. </a:t>
            </a:r>
            <a:endParaRPr lang="pt-BR" sz="1600" b="0" dirty="0" smtClean="0">
              <a:effectLst/>
            </a:endParaRPr>
          </a:p>
          <a:p>
            <a:pPr marL="0" indent="0">
              <a:buNone/>
            </a:pPr>
            <a:r>
              <a:rPr lang="pt-BR" sz="1600" u="sng" dirty="0">
                <a:hlinkClick r:id="rId2"/>
              </a:rPr>
              <a:t>http://repositorio.roca.utfpr.edu.br/jspui/bitstream/1/6943/1/FB_COEAM_2015_2_13.pdf</a:t>
            </a:r>
            <a:r>
              <a:rPr lang="pt-BR" sz="1600" dirty="0"/>
              <a:t> </a:t>
            </a:r>
            <a:endParaRPr lang="pt-BR" sz="1600" b="0" dirty="0" smtClean="0">
              <a:effectLst/>
            </a:endParaRPr>
          </a:p>
          <a:p>
            <a:pPr marL="0" indent="0"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0566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108</TotalTime>
  <Words>210</Words>
  <Application>Microsoft Office PowerPoint</Application>
  <PresentationFormat>Apresentação na tela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Adjacência</vt:lpstr>
      <vt:lpstr>Modelo hidrológico determinístico de dois parâmetros para estimativa de vazão média mensal</vt:lpstr>
      <vt:lpstr>Problema</vt:lpstr>
      <vt:lpstr>Modelo</vt:lpstr>
      <vt:lpstr>Etapas</vt:lpstr>
      <vt:lpstr>Etapas</vt:lpstr>
      <vt:lpstr>Referências do Modelo</vt:lpstr>
      <vt:lpstr>Referências de alteração do uso do solo em áreas de interesse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Vieira</dc:creator>
  <cp:lastModifiedBy>Joao Vieira</cp:lastModifiedBy>
  <cp:revision>10</cp:revision>
  <dcterms:created xsi:type="dcterms:W3CDTF">2017-10-26T11:29:35Z</dcterms:created>
  <dcterms:modified xsi:type="dcterms:W3CDTF">2017-10-26T13:18:20Z</dcterms:modified>
</cp:coreProperties>
</file>