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8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8D94C-1F85-4303-B8F6-E2B8392381B0}" v="52" dt="2022-05-03T23:22:51.538"/>
    <p1510:client id="{D0628B5E-BFA2-4822-915E-402C5FF720CC}" v="532" dt="2022-05-03T22:28:34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6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C39C15-3AD1-4E51-A62E-C7E9D0B18336}" type="datetime1">
              <a:rPr lang="pt-BR" smtClean="0"/>
              <a:t>03/05/2022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D98A85-43CB-4CDC-8FF1-647F52B29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E07AB9-2D99-4E6C-86E1-CB48B65AA646}" type="datetime1">
              <a:rPr lang="pt-BR" noProof="0" smtClean="0"/>
              <a:t>03/05/2022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3B4569-3B6E-468D-B981-DA515F47BCE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upo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Forma Livre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vre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vre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vre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vre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vre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vre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vre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vre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vre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vre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vre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orma Livre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orma Livre 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orma Livre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orma Livre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orma Livre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orma Livre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orma Livre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upo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tângulo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Triângulo isósceles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tângulo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rtlCol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rtl="0"/>
            <a:fld id="{48A87A34-81AB-432B-8DAE-1953F412C126}" type="datetimeFigureOut">
              <a:rPr lang="pt-BR" noProof="0" smtClean="0"/>
              <a:pPr rtl="0"/>
              <a:t>03/05/2022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o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orma Liv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orma Liv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orma Liv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a Liv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a Liv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a Liv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v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v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v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v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v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v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v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v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v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v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v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v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v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v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v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upo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tângulo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Triâ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tângulo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pt-BR" noProof="0" smtClean="0"/>
              <a:t>03/05/2022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o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orma Liv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orma Liv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orma Liv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a Liv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a Liv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a Liv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v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v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v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v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v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v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v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v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v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v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v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v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v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v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v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upo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tângulo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Triâ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tângulo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 rtlCol="0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48A87A34-81AB-432B-8DAE-1953F412C126}" type="datetimeFigureOut">
              <a:rPr lang="pt-BR" noProof="0" smtClean="0"/>
              <a:t>03/05/2022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o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orma Liv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v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v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v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v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v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v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v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v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v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v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v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v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v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v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v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v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v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v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v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v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upo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tângulo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Triâ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tângulo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rtlCol="0" anchor="ctr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pt-BR" noProof="0" smtClean="0"/>
              <a:t>03/05/2022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upo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orma Livre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a Livre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a Livre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a Livre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vre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vre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vre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vre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vre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vre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vre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vre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vre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vre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vre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vre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vre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vre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vre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upo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tângulo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Triângulo isósceles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tângulo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rtlCol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48A87A34-81AB-432B-8DAE-1953F412C126}" type="datetimeFigureOut">
              <a:rPr lang="pt-BR" noProof="0" smtClean="0"/>
              <a:t>03/05/2022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orma Liv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orma Liv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orma Liv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orma Liv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orma Liv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orma Liv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orma Liv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orma Liv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orma Liv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orma Liv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orma Liv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orma Liv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orma Liv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orma Liv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orma Liv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orma Liv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orma Liv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orma Liv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orma Liv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orma Liv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orma Liv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upo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tângulo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Triâ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tângulo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48A87A34-81AB-432B-8DAE-1953F412C126}" type="datetimeFigureOut">
              <a:rPr lang="pt-BR" noProof="0" smtClean="0"/>
              <a:t>03/05/2022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orma Liv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orma Liv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orma Liv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orma Liv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orma Liv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orma Liv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orma Liv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orma Liv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orma Liv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orma Liv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orma Liv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orma Liv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orma Liv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orma Liv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orma Liv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orma Liv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orma Liv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orma Liv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orma Liv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orma Liv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orma Liv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upo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tângulo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Triâ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tângulo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48A87A34-81AB-432B-8DAE-1953F412C126}" type="datetimeFigureOut">
              <a:rPr lang="pt-BR" noProof="0" smtClean="0"/>
              <a:t>03/05/2022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upo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orma Liv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a Liv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a Liv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a Liv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v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v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v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v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v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v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v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v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v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v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v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v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v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v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v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v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v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upo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tângulo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Triâ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tângulo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pt-BR" noProof="0" smtClean="0"/>
              <a:t>03/05/2022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48A87A34-81AB-432B-8DAE-1953F412C126}" type="datetimeFigureOut">
              <a:rPr lang="pt-BR" noProof="0" smtClean="0"/>
              <a:t>03/05/2022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upo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orma Liv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orma Liv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orma Liv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orma Liv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a Liv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a Liv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a Liv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v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v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v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v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v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v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v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v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v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v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v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v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v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v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upo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tângulo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Triângulo isósceles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tângulo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rtlCol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rtlCol="0" anchor="ctr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 rtlCol="0"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pt-BR" noProof="0" smtClean="0"/>
              <a:t>03/05/2022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orma Livre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vre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vre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vre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vre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vre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vre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vre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vre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vre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vre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vre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vre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vre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vre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vre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vre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vre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vre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upo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tângulo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Triângulo isósceles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tângulo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rtlCol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48A87A34-81AB-432B-8DAE-1953F412C126}" type="datetimeFigureOut">
              <a:rPr lang="pt-BR" noProof="0" smtClean="0"/>
              <a:t>03/05/2022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  <a:p>
            <a:pPr lvl="5" rtl="0"/>
            <a:r>
              <a:rPr lang="pt-BR" noProof="0" dirty="0"/>
              <a:t>6</a:t>
            </a:r>
          </a:p>
          <a:p>
            <a:pPr lvl="6" rtl="0"/>
            <a:r>
              <a:rPr lang="pt-BR" noProof="0" dirty="0"/>
              <a:t>7</a:t>
            </a:r>
          </a:p>
          <a:p>
            <a:pPr lvl="7" rtl="0"/>
            <a:r>
              <a:rPr lang="pt-BR" noProof="0" dirty="0"/>
              <a:t>8</a:t>
            </a:r>
          </a:p>
          <a:p>
            <a:pPr lvl="8" rtl="0"/>
            <a:r>
              <a:rPr lang="pt-BR" noProof="0" dirty="0"/>
              <a:t>9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8A87A34-81AB-432B-8DAE-1953F412C126}" type="datetimeFigureOut">
              <a:rPr lang="pt-BR" noProof="0" smtClean="0"/>
              <a:pPr rtl="0"/>
              <a:t>03/05/2022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 dirty="0">
                <a:cs typeface="Calibri Light"/>
              </a:rPr>
              <a:t>A&amp;G </a:t>
            </a:r>
            <a:r>
              <a:rPr lang="pt-BR" dirty="0" err="1">
                <a:cs typeface="Calibri Light"/>
              </a:rPr>
              <a:t>Apply</a:t>
            </a:r>
            <a:r>
              <a:rPr lang="pt-BR" dirty="0">
                <a:cs typeface="Calibri Light"/>
              </a:rPr>
              <a:t> </a:t>
            </a:r>
            <a:r>
              <a:rPr lang="pt-BR" dirty="0" err="1">
                <a:cs typeface="Calibri Light"/>
              </a:rPr>
              <a:t>and</a:t>
            </a:r>
            <a:r>
              <a:rPr lang="pt-BR" dirty="0">
                <a:cs typeface="Calibri Light"/>
              </a:rPr>
              <a:t> </a:t>
            </a:r>
            <a:r>
              <a:rPr lang="pt-BR" dirty="0" err="1">
                <a:cs typeface="Calibri Light"/>
              </a:rPr>
              <a:t>Grow</a:t>
            </a:r>
            <a:endParaRPr lang="pt-BR" dirty="0" err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pt-BR" sz="2800" dirty="0"/>
              <a:t>Workflow de Projeto</a:t>
            </a: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3D4A992-BC1F-612E-1593-BC58F88B4E04}"/>
              </a:ext>
            </a:extLst>
          </p:cNvPr>
          <p:cNvSpPr/>
          <p:nvPr/>
        </p:nvSpPr>
        <p:spPr>
          <a:xfrm>
            <a:off x="2876" y="-4313"/>
            <a:ext cx="1219199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200" dirty="0"/>
              <a:t>Diagramas de Estado.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600A2DA-CE49-52CD-403F-926699732527}"/>
              </a:ext>
            </a:extLst>
          </p:cNvPr>
          <p:cNvSpPr txBox="1"/>
          <p:nvPr/>
        </p:nvSpPr>
        <p:spPr>
          <a:xfrm>
            <a:off x="338406" y="1086030"/>
            <a:ext cx="3203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Estados de divulgação:</a:t>
            </a:r>
          </a:p>
        </p:txBody>
      </p:sp>
      <p:pic>
        <p:nvPicPr>
          <p:cNvPr id="3" name="Imagem 3" descr="Diagrama&#10;&#10;Descrição gerada automaticamente">
            <a:extLst>
              <a:ext uri="{FF2B5EF4-FFF2-40B4-BE49-F238E27FC236}">
                <a16:creationId xmlns:a16="http://schemas.microsoft.com/office/drawing/2014/main" id="{6CCB9273-C504-36BF-A7C1-D975A14F1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83" y="1398911"/>
            <a:ext cx="6912633" cy="525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2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3D4A992-BC1F-612E-1593-BC58F88B4E04}"/>
              </a:ext>
            </a:extLst>
          </p:cNvPr>
          <p:cNvSpPr/>
          <p:nvPr/>
        </p:nvSpPr>
        <p:spPr>
          <a:xfrm>
            <a:off x="2876" y="-4313"/>
            <a:ext cx="1219199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200" dirty="0"/>
              <a:t>Diagrama de Subsistema.</a:t>
            </a:r>
          </a:p>
        </p:txBody>
      </p:sp>
      <p:pic>
        <p:nvPicPr>
          <p:cNvPr id="3" name="Imagem 3" descr="Diagrama&#10;&#10;Descrição gerada automaticamente">
            <a:extLst>
              <a:ext uri="{FF2B5EF4-FFF2-40B4-BE49-F238E27FC236}">
                <a16:creationId xmlns:a16="http://schemas.microsoft.com/office/drawing/2014/main" id="{AD622F8D-89AD-C1D6-531C-88069F640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81" y="1266940"/>
            <a:ext cx="10593237" cy="517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3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3D4A992-BC1F-612E-1593-BC58F88B4E04}"/>
              </a:ext>
            </a:extLst>
          </p:cNvPr>
          <p:cNvSpPr/>
          <p:nvPr/>
        </p:nvSpPr>
        <p:spPr>
          <a:xfrm>
            <a:off x="2876" y="-4313"/>
            <a:ext cx="1219199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200" dirty="0"/>
              <a:t>Diagrama de Implementação.</a:t>
            </a:r>
          </a:p>
        </p:txBody>
      </p:sp>
      <p:pic>
        <p:nvPicPr>
          <p:cNvPr id="3" name="Imagem 3" descr="Diagrama&#10;&#10;Descrição gerada automaticamente">
            <a:extLst>
              <a:ext uri="{FF2B5EF4-FFF2-40B4-BE49-F238E27FC236}">
                <a16:creationId xmlns:a16="http://schemas.microsoft.com/office/drawing/2014/main" id="{78E07541-E489-8A4D-EEBE-495535E52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54" y="1153002"/>
            <a:ext cx="9414293" cy="548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4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8F95E-D558-53B8-144C-14D5554A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593" y="2807976"/>
            <a:ext cx="5490224" cy="1689390"/>
          </a:xfrm>
        </p:spPr>
        <p:txBody>
          <a:bodyPr/>
          <a:lstStyle/>
          <a:p>
            <a:r>
              <a:rPr lang="pt-BR" dirty="0">
                <a:cs typeface="Calibri Light"/>
              </a:rPr>
              <a:t>Obrigado pela atenção.</a:t>
            </a:r>
            <a:br>
              <a:rPr lang="pt-BR" dirty="0">
                <a:cs typeface="Calibri Light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A804BE-6C04-B2F0-C895-74B195E2D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8592" y="1273304"/>
            <a:ext cx="5490223" cy="1383770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pt-BR" sz="2800" dirty="0"/>
              <a:t>Fim!</a:t>
            </a:r>
          </a:p>
        </p:txBody>
      </p:sp>
    </p:spTree>
    <p:extLst>
      <p:ext uri="{BB962C8B-B14F-4D97-AF65-F5344CB8AC3E}">
        <p14:creationId xmlns:p14="http://schemas.microsoft.com/office/powerpoint/2010/main" val="86723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E93F6-103A-61DB-8795-23CDC047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O que nós fazemos?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B96EDF-827F-C755-5A16-4127882A5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Apply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Grow</a:t>
            </a:r>
            <a:r>
              <a:rPr lang="pt-BR" dirty="0"/>
              <a:t> é um aplicativo mobile que tem como principal funcionalidade conectar consumidores que realizar dietas com anunciante que vendem o produto especifico desse público. Além disso A&amp;G permite aos seus atletas realizar o cálculo de metabolismo basal e cadastrar não só uma dieta como também a academia, o seu treinador e o seu treino.</a:t>
            </a:r>
          </a:p>
        </p:txBody>
      </p:sp>
    </p:spTree>
    <p:extLst>
      <p:ext uri="{BB962C8B-B14F-4D97-AF65-F5344CB8AC3E}">
        <p14:creationId xmlns:p14="http://schemas.microsoft.com/office/powerpoint/2010/main" val="307271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3D4A992-BC1F-612E-1593-BC58F88B4E04}"/>
              </a:ext>
            </a:extLst>
          </p:cNvPr>
          <p:cNvSpPr/>
          <p:nvPr/>
        </p:nvSpPr>
        <p:spPr>
          <a:xfrm>
            <a:off x="2876" y="-4313"/>
            <a:ext cx="1219199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Diagramas de Sequência.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600A2DA-CE49-52CD-403F-926699732527}"/>
              </a:ext>
            </a:extLst>
          </p:cNvPr>
          <p:cNvSpPr txBox="1"/>
          <p:nvPr/>
        </p:nvSpPr>
        <p:spPr>
          <a:xfrm>
            <a:off x="309652" y="10860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Ativar Assinatura:</a:t>
            </a:r>
          </a:p>
        </p:txBody>
      </p:sp>
      <p:pic>
        <p:nvPicPr>
          <p:cNvPr id="2" name="Imagem 2" descr="Tabela&#10;&#10;Descrição gerada automaticamente">
            <a:extLst>
              <a:ext uri="{FF2B5EF4-FFF2-40B4-BE49-F238E27FC236}">
                <a16:creationId xmlns:a16="http://schemas.microsoft.com/office/drawing/2014/main" id="{8887BE87-B4FB-60B7-9484-9956B57FC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17" y="2095136"/>
            <a:ext cx="10780142" cy="391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2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3D4A992-BC1F-612E-1593-BC58F88B4E04}"/>
              </a:ext>
            </a:extLst>
          </p:cNvPr>
          <p:cNvSpPr/>
          <p:nvPr/>
        </p:nvSpPr>
        <p:spPr>
          <a:xfrm>
            <a:off x="2876" y="-4313"/>
            <a:ext cx="1219199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Diagramas de Sequência.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600A2DA-CE49-52CD-403F-926699732527}"/>
              </a:ext>
            </a:extLst>
          </p:cNvPr>
          <p:cNvSpPr txBox="1"/>
          <p:nvPr/>
        </p:nvSpPr>
        <p:spPr>
          <a:xfrm>
            <a:off x="309652" y="10860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Criar Login Anunciante:</a:t>
            </a:r>
          </a:p>
        </p:txBody>
      </p:sp>
      <p:pic>
        <p:nvPicPr>
          <p:cNvPr id="3" name="Imagem 3" descr="Diagrama&#10;&#10;Descrição gerada automaticamente">
            <a:extLst>
              <a:ext uri="{FF2B5EF4-FFF2-40B4-BE49-F238E27FC236}">
                <a16:creationId xmlns:a16="http://schemas.microsoft.com/office/drawing/2014/main" id="{108CAF5C-A594-F1D1-102A-6BFA21ADF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2" y="1800427"/>
            <a:ext cx="10535727" cy="447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0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3D4A992-BC1F-612E-1593-BC58F88B4E04}"/>
              </a:ext>
            </a:extLst>
          </p:cNvPr>
          <p:cNvSpPr/>
          <p:nvPr/>
        </p:nvSpPr>
        <p:spPr>
          <a:xfrm>
            <a:off x="2876" y="-4313"/>
            <a:ext cx="1219199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Diagramas de Sequência.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600A2DA-CE49-52CD-403F-926699732527}"/>
              </a:ext>
            </a:extLst>
          </p:cNvPr>
          <p:cNvSpPr txBox="1"/>
          <p:nvPr/>
        </p:nvSpPr>
        <p:spPr>
          <a:xfrm>
            <a:off x="309652" y="10860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Criar Login Atleta:</a:t>
            </a:r>
          </a:p>
        </p:txBody>
      </p:sp>
      <p:pic>
        <p:nvPicPr>
          <p:cNvPr id="3" name="Imagem 3" descr="Diagrama&#10;&#10;Descrição gerada automaticamente">
            <a:extLst>
              <a:ext uri="{FF2B5EF4-FFF2-40B4-BE49-F238E27FC236}">
                <a16:creationId xmlns:a16="http://schemas.microsoft.com/office/drawing/2014/main" id="{924AE465-6D82-A4B7-6E4C-679A8DA88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32" y="2385465"/>
            <a:ext cx="11700294" cy="328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3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3D4A992-BC1F-612E-1593-BC58F88B4E04}"/>
              </a:ext>
            </a:extLst>
          </p:cNvPr>
          <p:cNvSpPr/>
          <p:nvPr/>
        </p:nvSpPr>
        <p:spPr>
          <a:xfrm>
            <a:off x="2876" y="-4313"/>
            <a:ext cx="1219199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Diagramas de Sequência.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600A2DA-CE49-52CD-403F-926699732527}"/>
              </a:ext>
            </a:extLst>
          </p:cNvPr>
          <p:cNvSpPr txBox="1"/>
          <p:nvPr/>
        </p:nvSpPr>
        <p:spPr>
          <a:xfrm>
            <a:off x="338406" y="1086030"/>
            <a:ext cx="34908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Enviar Solicitação de Suporte:</a:t>
            </a:r>
          </a:p>
        </p:txBody>
      </p:sp>
      <p:pic>
        <p:nvPicPr>
          <p:cNvPr id="3" name="Imagem 3" descr="Diagrama&#10;&#10;Descrição gerada automaticamente">
            <a:extLst>
              <a:ext uri="{FF2B5EF4-FFF2-40B4-BE49-F238E27FC236}">
                <a16:creationId xmlns:a16="http://schemas.microsoft.com/office/drawing/2014/main" id="{775B7C9B-540A-DD27-FF64-8C137D985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09" y="1943733"/>
            <a:ext cx="10046898" cy="437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5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3D4A992-BC1F-612E-1593-BC58F88B4E04}"/>
              </a:ext>
            </a:extLst>
          </p:cNvPr>
          <p:cNvSpPr/>
          <p:nvPr/>
        </p:nvSpPr>
        <p:spPr>
          <a:xfrm>
            <a:off x="2876" y="-4313"/>
            <a:ext cx="1219199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Diagramas de Sequência.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600A2DA-CE49-52CD-403F-926699732527}"/>
              </a:ext>
            </a:extLst>
          </p:cNvPr>
          <p:cNvSpPr txBox="1"/>
          <p:nvPr/>
        </p:nvSpPr>
        <p:spPr>
          <a:xfrm>
            <a:off x="338406" y="1086030"/>
            <a:ext cx="3347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Realizar Venda/Compra:</a:t>
            </a:r>
          </a:p>
        </p:txBody>
      </p:sp>
      <p:pic>
        <p:nvPicPr>
          <p:cNvPr id="3" name="Imagem 3" descr="Diagrama&#10;&#10;Descrição gerada automaticamente">
            <a:extLst>
              <a:ext uri="{FF2B5EF4-FFF2-40B4-BE49-F238E27FC236}">
                <a16:creationId xmlns:a16="http://schemas.microsoft.com/office/drawing/2014/main" id="{5BBDC4EA-502B-188A-3797-D5298105C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3" y="2091014"/>
            <a:ext cx="11254595" cy="382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3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3D4A992-BC1F-612E-1593-BC58F88B4E04}"/>
              </a:ext>
            </a:extLst>
          </p:cNvPr>
          <p:cNvSpPr/>
          <p:nvPr/>
        </p:nvSpPr>
        <p:spPr>
          <a:xfrm>
            <a:off x="2876" y="-4313"/>
            <a:ext cx="1219199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Diagramas de Sequência.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600A2DA-CE49-52CD-403F-926699732527}"/>
              </a:ext>
            </a:extLst>
          </p:cNvPr>
          <p:cNvSpPr txBox="1"/>
          <p:nvPr/>
        </p:nvSpPr>
        <p:spPr>
          <a:xfrm>
            <a:off x="338406" y="1086030"/>
            <a:ext cx="3347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Realizar Divulgação:</a:t>
            </a:r>
          </a:p>
        </p:txBody>
      </p:sp>
      <p:pic>
        <p:nvPicPr>
          <p:cNvPr id="2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280E092D-7A76-274E-DE16-9165B6C1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25" y="2155364"/>
            <a:ext cx="11312105" cy="401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8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3D4A992-BC1F-612E-1593-BC58F88B4E04}"/>
              </a:ext>
            </a:extLst>
          </p:cNvPr>
          <p:cNvSpPr/>
          <p:nvPr/>
        </p:nvSpPr>
        <p:spPr>
          <a:xfrm>
            <a:off x="2876" y="-4313"/>
            <a:ext cx="1219199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200" dirty="0"/>
              <a:t>Diagramas de Estado.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600A2DA-CE49-52CD-403F-926699732527}"/>
              </a:ext>
            </a:extLst>
          </p:cNvPr>
          <p:cNvSpPr txBox="1"/>
          <p:nvPr/>
        </p:nvSpPr>
        <p:spPr>
          <a:xfrm>
            <a:off x="338406" y="1086030"/>
            <a:ext cx="3203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Estados de compra/venda:</a:t>
            </a:r>
          </a:p>
        </p:txBody>
      </p:sp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5EEDCBEA-DB94-DDCF-071B-A9F6ACEC3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307" y="1442043"/>
            <a:ext cx="6941387" cy="531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8120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Widescreen</PresentationFormat>
  <Paragraphs>1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Atlas</vt:lpstr>
      <vt:lpstr>A&amp;G Apply and Grow</vt:lpstr>
      <vt:lpstr>O que nós fazemos?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 pela atenção.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/>
  <cp:lastModifiedBy/>
  <cp:revision>142</cp:revision>
  <dcterms:created xsi:type="dcterms:W3CDTF">2022-05-03T22:11:45Z</dcterms:created>
  <dcterms:modified xsi:type="dcterms:W3CDTF">2022-05-03T23:23:05Z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