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0" r:id="rId4"/>
    <p:sldId id="266" r:id="rId5"/>
    <p:sldId id="278" r:id="rId6"/>
    <p:sldId id="277" r:id="rId7"/>
    <p:sldId id="271" r:id="rId8"/>
    <p:sldId id="276" r:id="rId9"/>
    <p:sldId id="270" r:id="rId10"/>
    <p:sldId id="269" r:id="rId11"/>
    <p:sldId id="272" r:id="rId12"/>
    <p:sldId id="273" r:id="rId13"/>
    <p:sldId id="261" r:id="rId14"/>
    <p:sldId id="275" r:id="rId15"/>
    <p:sldId id="274" r:id="rId16"/>
    <p:sldId id="263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83E11-2E89-403D-ABD1-961C55FCC55B}" v="17" dt="2023-11-24T16:18:26.982"/>
    <p1510:client id="{691D2C71-06A9-4CD6-881F-1E6442018D12}" v="101" dt="2023-11-24T16:53:13.963"/>
    <p1510:client id="{6CBB08E1-42D6-468C-A981-B7FE4CA5E9C9}" v="4" dt="2023-11-24T16:14:38.518"/>
    <p1510:client id="{7C51144C-3010-4954-808B-BE3210A4C302}" v="1" dt="2023-11-24T18:19:36.006"/>
    <p1510:client id="{B9841BE0-D63B-4EF9-81CC-3922DDD689BA}" v="2" dt="2023-11-24T09:38:39.552"/>
    <p1510:client id="{CEC67DCF-CB6B-4D9E-BA2A-6AE418BC1441}" v="1473" dt="2023-11-24T13:37:02.793"/>
    <p1510:client id="{D0FA6A2B-B346-447B-A798-C6A473EA8789}" v="819" dt="2023-11-24T18:19:37.316"/>
    <p1510:client id="{D3B3D247-D7D9-4C7F-A42D-6EC3A026C3B4}" v="3026" dt="2023-11-24T16:33:54.989"/>
    <p1510:client id="{F559D424-A1BD-49C5-9F57-B1F16C1175B1}" v="23" dt="2023-11-24T09:45:24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3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8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mailto:anacarolinepedrosaesilva@gmail.com" TargetMode="External"/><Relationship Id="rId7" Type="http://schemas.openxmlformats.org/officeDocument/2006/relationships/hyperlink" Target="mailto:Rodrigojrsouzaavelar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asminjasminoliveira13@gmail.com" TargetMode="External"/><Relationship Id="rId5" Type="http://schemas.openxmlformats.org/officeDocument/2006/relationships/hyperlink" Target="mailto:Joaocvgalescky@gmail.com" TargetMode="External"/><Relationship Id="rId4" Type="http://schemas.openxmlformats.org/officeDocument/2006/relationships/hyperlink" Target="mailto:Gabrielxd500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Fondo diapositiva verde - Imagui">
            <a:extLst>
              <a:ext uri="{FF2B5EF4-FFF2-40B4-BE49-F238E27FC236}">
                <a16:creationId xmlns:a16="http://schemas.microsoft.com/office/drawing/2014/main" id="{917803DE-EE87-554E-EBFF-E873F236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50"/>
            <a:ext cx="14630399" cy="8238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9226" y="3483309"/>
            <a:ext cx="9752997" cy="20578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6561"/>
              </a:lnSpc>
            </a:pPr>
            <a:r>
              <a:rPr lang="en-US" sz="9600" b="1" err="1">
                <a:solidFill>
                  <a:schemeClr val="accent6">
                    <a:lumMod val="50000"/>
                  </a:schemeClr>
                </a:solidFill>
                <a:latin typeface="HGPMinchoE"/>
                <a:ea typeface="Kanit"/>
                <a:cs typeface="Arial"/>
              </a:rPr>
              <a:t>HorTech</a:t>
            </a:r>
            <a:endParaRPr lang="en-US" sz="9600" b="1">
              <a:solidFill>
                <a:schemeClr val="accent6">
                  <a:lumMod val="50000"/>
                </a:schemeClr>
              </a:solidFill>
              <a:latin typeface="HGPMinchoE"/>
              <a:ea typeface="Kanit"/>
              <a:cs typeface="Arial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54297" y="5160673"/>
            <a:ext cx="6075317" cy="154818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400" b="1" err="1">
                <a:solidFill>
                  <a:srgbClr val="2C3249"/>
                </a:solidFill>
                <a:latin typeface="Calibri"/>
                <a:ea typeface="Martel Sans"/>
                <a:cs typeface="Martel Sans" pitchFamily="34" charset="-120"/>
              </a:rPr>
              <a:t>Desenvolvedores</a:t>
            </a:r>
            <a:r>
              <a:rPr lang="en-US" sz="2400" b="1">
                <a:solidFill>
                  <a:srgbClr val="2C3249"/>
                </a:solidFill>
                <a:latin typeface="Calibri"/>
                <a:ea typeface="Martel Sans"/>
                <a:cs typeface="Martel Sans" pitchFamily="34" charset="-120"/>
              </a:rPr>
              <a:t>:</a:t>
            </a:r>
          </a:p>
          <a:p>
            <a:pPr>
              <a:lnSpc>
                <a:spcPts val="3062"/>
              </a:lnSpc>
            </a:pPr>
            <a:r>
              <a:rPr lang="en-US" sz="2400">
                <a:solidFill>
                  <a:srgbClr val="2C3249"/>
                </a:solidFill>
                <a:latin typeface="Calibri"/>
                <a:ea typeface="Martel Sans"/>
                <a:cs typeface="Segoe UI"/>
              </a:rPr>
              <a:t>Ana Caroline P. E Silva, Gabriel Alburquerque,</a:t>
            </a:r>
          </a:p>
          <a:p>
            <a:pPr>
              <a:lnSpc>
                <a:spcPts val="3062"/>
              </a:lnSpc>
            </a:pPr>
            <a:r>
              <a:rPr lang="en-US" sz="2400">
                <a:solidFill>
                  <a:srgbClr val="2C3249"/>
                </a:solidFill>
                <a:latin typeface="Calibri"/>
                <a:ea typeface="Martel Sans"/>
                <a:cs typeface="Segoe UI"/>
              </a:rPr>
              <a:t>João Vitor C. </a:t>
            </a:r>
            <a:r>
              <a:rPr lang="en-US" sz="2400" err="1">
                <a:solidFill>
                  <a:srgbClr val="2C3249"/>
                </a:solidFill>
                <a:latin typeface="Calibri"/>
                <a:ea typeface="Martel Sans"/>
                <a:cs typeface="Segoe UI"/>
              </a:rPr>
              <a:t>Galescky</a:t>
            </a:r>
            <a:r>
              <a:rPr lang="en-US" sz="2400">
                <a:solidFill>
                  <a:srgbClr val="2C3249"/>
                </a:solidFill>
                <a:latin typeface="Calibri"/>
                <a:ea typeface="Martel Sans"/>
                <a:cs typeface="Segoe UI"/>
              </a:rPr>
              <a:t>, Rodrigo Jr S. Avelar, </a:t>
            </a:r>
          </a:p>
          <a:p>
            <a:pPr>
              <a:lnSpc>
                <a:spcPts val="3062"/>
              </a:lnSpc>
            </a:pPr>
            <a:r>
              <a:rPr lang="en-US" sz="2400">
                <a:solidFill>
                  <a:srgbClr val="2C3249"/>
                </a:solidFill>
                <a:latin typeface="Calibri"/>
                <a:ea typeface="Martel Sans"/>
                <a:cs typeface="Segoe UI"/>
              </a:rPr>
              <a:t>Yasmin Jasmin de A. Oliveira</a:t>
            </a:r>
            <a:endParaRPr lang="en-US" sz="2400">
              <a:latin typeface="Calibri"/>
              <a:ea typeface="Marte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FE25C08-8B41-8854-AF32-0B2FFD1F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6"/>
            <a:ext cx="7315200" cy="4760464"/>
          </a:xfrm>
          <a:prstGeom prst="rect">
            <a:avLst/>
          </a:prstGeom>
        </p:spPr>
      </p:pic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E60D94FD-4906-25D1-1F5A-ECE33304B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848695"/>
            <a:ext cx="7462157" cy="43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Gado em pasto verde&#10;&#10;Descrição gerada automaticamente">
            <a:extLst>
              <a:ext uri="{FF2B5EF4-FFF2-40B4-BE49-F238E27FC236}">
                <a16:creationId xmlns:a16="http://schemas.microsoft.com/office/drawing/2014/main" id="{7F6F82DF-9CFE-F570-8E0B-779DBAD9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683" y="-3266"/>
            <a:ext cx="4574334" cy="83177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3637" y="785076"/>
            <a:ext cx="920496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>
                <a:solidFill>
                  <a:srgbClr val="272D45"/>
                </a:solidFill>
              </a:rPr>
              <a:t>Propostas do site</a:t>
            </a:r>
            <a:endParaRPr lang="pt-BR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8339F6FC-780B-B9C4-15A4-86D38AB4835A}"/>
              </a:ext>
            </a:extLst>
          </p:cNvPr>
          <p:cNvSpPr/>
          <p:nvPr/>
        </p:nvSpPr>
        <p:spPr>
          <a:xfrm>
            <a:off x="453635" y="2658093"/>
            <a:ext cx="4441104" cy="4992819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65FF7-0ECF-E000-4AC5-F5A7E1A5C79B}"/>
              </a:ext>
            </a:extLst>
          </p:cNvPr>
          <p:cNvSpPr txBox="1"/>
          <p:nvPr/>
        </p:nvSpPr>
        <p:spPr>
          <a:xfrm>
            <a:off x="638699" y="1866411"/>
            <a:ext cx="3017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Organização</a:t>
            </a:r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53CC73-1EC8-5058-2A99-45C50D32E879}"/>
              </a:ext>
            </a:extLst>
          </p:cNvPr>
          <p:cNvSpPr txBox="1"/>
          <p:nvPr/>
        </p:nvSpPr>
        <p:spPr>
          <a:xfrm>
            <a:off x="564859" y="3350498"/>
            <a:ext cx="4219696" cy="4355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+mn-lt"/>
                <a:cs typeface="+mn-lt"/>
              </a:rPr>
              <a:t>A feira conta com 31 unidades de produção, por isso é necessário uma organização do que está sendo vendido e quem está vendendo, para poupar o tempo e padronizar as informações recebidas pelos clientes.</a:t>
            </a:r>
          </a:p>
          <a:p>
            <a:endParaRPr lang="pt-BR" sz="2500">
              <a:solidFill>
                <a:srgbClr val="2C3249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3088C6C3-427D-B263-CFC0-E430EE8FAA82}"/>
              </a:ext>
            </a:extLst>
          </p:cNvPr>
          <p:cNvSpPr/>
          <p:nvPr/>
        </p:nvSpPr>
        <p:spPr>
          <a:xfrm>
            <a:off x="5612230" y="3175678"/>
            <a:ext cx="4441104" cy="4598840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671AB-3BB0-4187-864E-FAA0D2E04CA7}"/>
              </a:ext>
            </a:extLst>
          </p:cNvPr>
          <p:cNvSpPr txBox="1"/>
          <p:nvPr/>
        </p:nvSpPr>
        <p:spPr>
          <a:xfrm>
            <a:off x="5697934" y="3787747"/>
            <a:ext cx="4135803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500">
                <a:ea typeface="Calibri"/>
                <a:cs typeface="Calibri"/>
              </a:rPr>
              <a:t>Dentro do </a:t>
            </a:r>
            <a:r>
              <a:rPr lang="pt-BR" sz="2500" err="1">
                <a:ea typeface="Calibri"/>
                <a:cs typeface="Calibri"/>
              </a:rPr>
              <a:t>HorTech</a:t>
            </a:r>
            <a:r>
              <a:rPr lang="pt-BR" sz="2500">
                <a:ea typeface="Calibri"/>
                <a:cs typeface="Calibri"/>
              </a:rPr>
              <a:t> as unidades de produção ao se cadastrar precisam de uma autenticação do administrador, para ter acesso a autorização de entrega de relatórios informando os produtos e as quantidades enviadas para a feira.</a:t>
            </a:r>
          </a:p>
          <a:p>
            <a:endParaRPr lang="pt-BR" sz="2500"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3011DF-AAD2-F284-2509-F94F5F5C2ABC}"/>
              </a:ext>
            </a:extLst>
          </p:cNvPr>
          <p:cNvSpPr txBox="1"/>
          <p:nvPr/>
        </p:nvSpPr>
        <p:spPr>
          <a:xfrm>
            <a:off x="559216" y="2880847"/>
            <a:ext cx="37371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Problema</a:t>
            </a:r>
            <a:endParaRPr lang="pt-BR" sz="2800">
              <a:ea typeface="Calibri"/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E8CDCD-D190-C9FD-B74C-2E959D776F38}"/>
              </a:ext>
            </a:extLst>
          </p:cNvPr>
          <p:cNvSpPr txBox="1"/>
          <p:nvPr/>
        </p:nvSpPr>
        <p:spPr>
          <a:xfrm>
            <a:off x="5772571" y="3314418"/>
            <a:ext cx="32997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Soluções</a:t>
            </a:r>
          </a:p>
        </p:txBody>
      </p:sp>
    </p:spTree>
    <p:extLst>
      <p:ext uri="{BB962C8B-B14F-4D97-AF65-F5344CB8AC3E}">
        <p14:creationId xmlns:p14="http://schemas.microsoft.com/office/powerpoint/2010/main" val="347256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B12E76-74E8-D461-A442-BBFA6C8C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20110"/>
            <a:ext cx="6384471" cy="5536039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067B114-0E8F-7ED7-1439-6FCA3E87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15" y="1558700"/>
            <a:ext cx="7086599" cy="6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042874"/>
            <a:ext cx="4443889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 b="1">
                <a:solidFill>
                  <a:srgbClr val="272D45"/>
                </a:solidFill>
                <a:latin typeface="Kanit"/>
                <a:ea typeface="Kanit"/>
              </a:rPr>
              <a:t>Feira</a:t>
            </a:r>
          </a:p>
        </p:txBody>
      </p:sp>
      <p:sp>
        <p:nvSpPr>
          <p:cNvPr id="5" name="Shape 3"/>
          <p:cNvSpPr/>
          <p:nvPr/>
        </p:nvSpPr>
        <p:spPr>
          <a:xfrm>
            <a:off x="2054321" y="3197916"/>
            <a:ext cx="10521758" cy="2009096"/>
          </a:xfrm>
          <a:prstGeom prst="roundRect">
            <a:avLst>
              <a:gd name="adj" fmla="val 3327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35476" y="3195399"/>
            <a:ext cx="10722734" cy="1008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3336250"/>
            <a:ext cx="4815245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b="1">
                <a:solidFill>
                  <a:srgbClr val="2C3249"/>
                </a:solidFill>
                <a:latin typeface="Kanit"/>
                <a:ea typeface="Martel Sans"/>
                <a:cs typeface="Martel Sans" pitchFamily="34" charset="-120"/>
              </a:rPr>
              <a:t>Localização:</a:t>
            </a:r>
            <a:endParaRPr lang="en-US" sz="2800">
              <a:latin typeface="Kanit"/>
              <a:ea typeface="Martel Sans"/>
            </a:endParaRPr>
          </a:p>
        </p:txBody>
      </p:sp>
      <p:sp>
        <p:nvSpPr>
          <p:cNvPr id="8" name="Text 6"/>
          <p:cNvSpPr/>
          <p:nvPr/>
        </p:nvSpPr>
        <p:spPr>
          <a:xfrm>
            <a:off x="7377895" y="3303594"/>
            <a:ext cx="5190802" cy="75978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pt-BR" sz="2400">
                <a:latin typeface="Kanit"/>
              </a:rPr>
              <a:t>Ginásio Floresta, R. das Andorinhas, 505 – Floresta, Cascavel</a:t>
            </a:r>
            <a:endParaRPr lang="pt-BR" sz="2400">
              <a:latin typeface="Kanit"/>
              <a:ea typeface="Martel Sans"/>
              <a:cs typeface="Calibri"/>
            </a:endParaRPr>
          </a:p>
        </p:txBody>
      </p:sp>
      <p:sp>
        <p:nvSpPr>
          <p:cNvPr id="9" name="Shape 7"/>
          <p:cNvSpPr/>
          <p:nvPr/>
        </p:nvSpPr>
        <p:spPr>
          <a:xfrm>
            <a:off x="2051804" y="4187904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b="1">
                <a:solidFill>
                  <a:srgbClr val="2C3249"/>
                </a:solidFill>
                <a:latin typeface="Kanit"/>
                <a:ea typeface="Martel Sans"/>
                <a:cs typeface="Martel Sans" pitchFamily="34" charset="-120"/>
              </a:rPr>
              <a:t>Horário de funcionamento:</a:t>
            </a:r>
            <a:endParaRPr lang="en-US" sz="2800">
              <a:latin typeface="Kanit"/>
              <a:ea typeface="Martel Sans"/>
              <a:cs typeface="Calibri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312581" y="4328755"/>
            <a:ext cx="4815245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2400">
                <a:solidFill>
                  <a:srgbClr val="2C3249"/>
                </a:solidFill>
                <a:latin typeface="Kanit"/>
                <a:ea typeface="Martel Sans" pitchFamily="34" charset="-122"/>
                <a:cs typeface="Martel Sans" pitchFamily="34" charset="-120"/>
              </a:rPr>
              <a:t>Segunda a sexta: 9h-18h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2400">
                <a:solidFill>
                  <a:srgbClr val="2C3249"/>
                </a:solidFill>
                <a:latin typeface="Kanit"/>
                <a:ea typeface="Martel Sans" pitchFamily="34" charset="-122"/>
                <a:cs typeface="Martel Sans" pitchFamily="34" charset="-120"/>
              </a:rPr>
              <a:t>Sábado a domingo: 10h-17h</a:t>
            </a:r>
            <a:endParaRPr lang="en-US" sz="2400">
              <a:latin typeface="Kan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DF083F-2B74-6936-ED2F-BADED24B87AF}"/>
              </a:ext>
            </a:extLst>
          </p:cNvPr>
          <p:cNvSpPr txBox="1"/>
          <p:nvPr/>
        </p:nvSpPr>
        <p:spPr>
          <a:xfrm>
            <a:off x="4367892" y="3322864"/>
            <a:ext cx="59109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b="1">
                <a:solidFill>
                  <a:schemeClr val="accent6">
                    <a:lumMod val="50000"/>
                  </a:schemeClr>
                </a:solidFill>
                <a:cs typeface="Calibri"/>
              </a:rPr>
              <a:t>Perguntas</a:t>
            </a:r>
            <a:r>
              <a:rPr lang="pt-BR" sz="96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pt-BR" sz="9600" b="1">
              <a:solidFill>
                <a:schemeClr val="accent6">
                  <a:lumMod val="5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721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DF083F-2B74-6936-ED2F-BADED24B87AF}"/>
              </a:ext>
            </a:extLst>
          </p:cNvPr>
          <p:cNvSpPr txBox="1"/>
          <p:nvPr/>
        </p:nvSpPr>
        <p:spPr>
          <a:xfrm>
            <a:off x="2441121" y="3600450"/>
            <a:ext cx="97644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>
                <a:solidFill>
                  <a:schemeClr val="accent6">
                    <a:lumMod val="50000"/>
                  </a:schemeClr>
                </a:solidFill>
                <a:cs typeface="Calibri"/>
              </a:rPr>
              <a:t>Agradecemos pela atenç</a:t>
            </a:r>
            <a:r>
              <a:rPr lang="pt-BR" sz="60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ão</a:t>
            </a:r>
            <a:endParaRPr lang="pt-BR" sz="6000" b="1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141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5"/>
          <p:cNvSpPr/>
          <p:nvPr/>
        </p:nvSpPr>
        <p:spPr>
          <a:xfrm>
            <a:off x="784213" y="3268742"/>
            <a:ext cx="6369230" cy="416075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50" b="1">
                <a:solidFill>
                  <a:srgbClr val="2C3249"/>
                </a:solidFill>
                <a:latin typeface="Martel Sans"/>
                <a:ea typeface="Martel Sans"/>
                <a:cs typeface="Martel Sans" pitchFamily="34" charset="-120"/>
              </a:rPr>
              <a:t>Desenvolvedores:</a:t>
            </a:r>
          </a:p>
          <a:p>
            <a:pPr>
              <a:lnSpc>
                <a:spcPts val="3062"/>
              </a:lnSpc>
            </a:pPr>
            <a:r>
              <a:rPr lang="en-US" sz="2150">
                <a:solidFill>
                  <a:srgbClr val="2C3249"/>
                </a:solidFill>
                <a:latin typeface="Martel Sans"/>
                <a:ea typeface="Martel Sans"/>
                <a:cs typeface="Martel Sans" pitchFamily="34" charset="-120"/>
              </a:rPr>
              <a:t> Ana Caroline P. E Silva, Gabriel Alburquerque,</a:t>
            </a:r>
            <a:endParaRPr lang="en-US" sz="2150">
              <a:solidFill>
                <a:srgbClr val="2C3249"/>
              </a:solidFill>
              <a:latin typeface="Martel Sans"/>
              <a:ea typeface="Martel Sans" pitchFamily="34" charset="-122"/>
              <a:cs typeface="Martel Sans" pitchFamily="34" charset="-120"/>
            </a:endParaRPr>
          </a:p>
          <a:p>
            <a:pPr>
              <a:lnSpc>
                <a:spcPts val="3062"/>
              </a:lnSpc>
            </a:pPr>
            <a:r>
              <a:rPr lang="en-US" sz="2150">
                <a:solidFill>
                  <a:srgbClr val="2C3249"/>
                </a:solidFill>
                <a:latin typeface="Martel Sans"/>
                <a:ea typeface="Martel Sans"/>
                <a:cs typeface="Martel Sans" pitchFamily="34" charset="-120"/>
              </a:rPr>
              <a:t>João Vitor C. Galescky, Rodrigo Jr S. Avelar, </a:t>
            </a:r>
            <a:endParaRPr lang="en-US" sz="2150">
              <a:solidFill>
                <a:srgbClr val="2C3249"/>
              </a:solidFill>
              <a:latin typeface="Martel Sans"/>
              <a:ea typeface="Martel Sans" pitchFamily="34" charset="-122"/>
              <a:cs typeface="Martel Sans" pitchFamily="34" charset="-120"/>
            </a:endParaRPr>
          </a:p>
          <a:p>
            <a:pPr>
              <a:lnSpc>
                <a:spcPts val="3062"/>
              </a:lnSpc>
            </a:pPr>
            <a:r>
              <a:rPr lang="en-US" sz="2150">
                <a:solidFill>
                  <a:srgbClr val="2C3249"/>
                </a:solidFill>
                <a:latin typeface="Martel Sans"/>
                <a:ea typeface="Martel Sans"/>
                <a:cs typeface="Martel Sans" pitchFamily="34" charset="-120"/>
              </a:rPr>
              <a:t>Yasmin Jasmin de A. Oliveira.</a:t>
            </a:r>
            <a:endParaRPr lang="en-US" sz="2150">
              <a:solidFill>
                <a:srgbClr val="2C3249"/>
              </a:solidFill>
              <a:latin typeface="Martel Sans"/>
              <a:ea typeface="Martel Sans" pitchFamily="34" charset="-122"/>
              <a:cs typeface="Martel Sans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50" b="1">
                <a:solidFill>
                  <a:srgbClr val="2C3249"/>
                </a:solidFill>
                <a:latin typeface="Martel Sans"/>
                <a:ea typeface="Martel Sans"/>
              </a:rPr>
              <a:t>E-mails:</a:t>
            </a:r>
          </a:p>
          <a:p>
            <a:pPr>
              <a:lnSpc>
                <a:spcPts val="3062"/>
              </a:lnSpc>
            </a:pPr>
            <a:r>
              <a:rPr lang="en-US" sz="2150">
                <a:latin typeface="Martel Sans"/>
                <a:ea typeface="Martel Sans"/>
                <a:hlinkClick r:id="rId3"/>
              </a:rPr>
              <a:t>anacarolinepedrosaesilva@gmail.com</a:t>
            </a:r>
          </a:p>
          <a:p>
            <a:pPr>
              <a:lnSpc>
                <a:spcPts val="3062"/>
              </a:lnSpc>
            </a:pPr>
            <a:r>
              <a:rPr lang="en-US" sz="2150">
                <a:latin typeface="Martel Sans"/>
                <a:ea typeface="Martel Sans"/>
                <a:hlinkClick r:id="rId4"/>
              </a:rPr>
              <a:t>Gabrielxd500@gmail.com</a:t>
            </a:r>
            <a:endParaRPr lang="en-US" sz="2150">
              <a:latin typeface="Martel Sans"/>
              <a:ea typeface="Martel Sans"/>
            </a:endParaRPr>
          </a:p>
          <a:p>
            <a:pPr>
              <a:lnSpc>
                <a:spcPts val="3062"/>
              </a:lnSpc>
            </a:pPr>
            <a:r>
              <a:rPr lang="en-US" sz="2150">
                <a:latin typeface="Martel Sans"/>
                <a:ea typeface="Martel Sans"/>
                <a:hlinkClick r:id="rId5"/>
              </a:rPr>
              <a:t>joaocvgalescky@gmail.com</a:t>
            </a:r>
            <a:endParaRPr lang="en-US" sz="2150">
              <a:latin typeface="Martel Sans"/>
              <a:ea typeface="Martel Sans"/>
            </a:endParaRPr>
          </a:p>
          <a:p>
            <a:pPr>
              <a:lnSpc>
                <a:spcPts val="3062"/>
              </a:lnSpc>
            </a:pPr>
            <a:r>
              <a:rPr lang="en-US" sz="2150">
                <a:latin typeface="Martel Sans"/>
                <a:ea typeface="Martel Sans"/>
                <a:hlinkClick r:id="rId6"/>
              </a:rPr>
              <a:t>yasminjasminoliveira13@gmail.com</a:t>
            </a:r>
            <a:endParaRPr lang="en-US" sz="2150">
              <a:latin typeface="Martel Sans"/>
              <a:ea typeface="Martel Sans"/>
            </a:endParaRPr>
          </a:p>
          <a:p>
            <a:pPr>
              <a:lnSpc>
                <a:spcPts val="3062"/>
              </a:lnSpc>
            </a:pPr>
            <a:r>
              <a:rPr lang="en-US" sz="2150">
                <a:latin typeface="Martel Sans"/>
                <a:ea typeface="Martel Sans"/>
                <a:hlinkClick r:id="rId7"/>
              </a:rPr>
              <a:t>Rodrigojrsouzaavelar@gmail.com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50">
              <a:ea typeface="Martel Sans"/>
            </a:endParaRPr>
          </a:p>
          <a:p>
            <a:pPr>
              <a:lnSpc>
                <a:spcPts val="3062"/>
              </a:lnSpc>
            </a:pPr>
            <a:endParaRPr lang="en-US" sz="2187">
              <a:cs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72191D-8B63-917F-E5C4-BC274230B4F3}"/>
              </a:ext>
            </a:extLst>
          </p:cNvPr>
          <p:cNvSpPr/>
          <p:nvPr/>
        </p:nvSpPr>
        <p:spPr>
          <a:xfrm>
            <a:off x="8310800" y="0"/>
            <a:ext cx="6306145" cy="822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img</a:t>
            </a:r>
            <a:endParaRPr lang="pt-BR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55A7237E-C188-FAF7-F293-FB4E6BC3128B}"/>
              </a:ext>
            </a:extLst>
          </p:cNvPr>
          <p:cNvSpPr/>
          <p:nvPr/>
        </p:nvSpPr>
        <p:spPr>
          <a:xfrm>
            <a:off x="-914669" y="1895431"/>
            <a:ext cx="5418532" cy="10781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4000" b="1">
                <a:solidFill>
                  <a:srgbClr val="272D45"/>
                </a:solidFill>
                <a:latin typeface="Arial"/>
                <a:ea typeface="Kanit"/>
              </a:rPr>
              <a:t>Contato</a:t>
            </a:r>
            <a:endParaRPr lang="en-US" sz="4000" b="1">
              <a:solidFill>
                <a:srgbClr val="272D45"/>
              </a:solidFill>
              <a:latin typeface="Arial"/>
              <a:ea typeface="Kanit"/>
              <a:cs typeface="Arial"/>
            </a:endParaRPr>
          </a:p>
          <a:p>
            <a:pPr algn="ctr">
              <a:lnSpc>
                <a:spcPts val="6561"/>
              </a:lnSpc>
            </a:pPr>
            <a:endParaRPr lang="en-US" sz="4000" b="1">
              <a:solidFill>
                <a:srgbClr val="272D45"/>
              </a:solidFill>
              <a:latin typeface="Arial"/>
              <a:ea typeface="Kanit"/>
              <a:cs typeface="Arial"/>
            </a:endParaRPr>
          </a:p>
        </p:txBody>
      </p:sp>
      <p:pic>
        <p:nvPicPr>
          <p:cNvPr id="4" name="Imagem 3" descr="Fondo diapositiva verde - Imagui">
            <a:extLst>
              <a:ext uri="{FF2B5EF4-FFF2-40B4-BE49-F238E27FC236}">
                <a16:creationId xmlns:a16="http://schemas.microsoft.com/office/drawing/2014/main" id="{85328CD1-9E19-424F-AEC0-1E0209EF07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9883" y="1409020"/>
            <a:ext cx="6354535" cy="53952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6743E5-991E-D86F-5DF8-C2179302740C}"/>
              </a:ext>
            </a:extLst>
          </p:cNvPr>
          <p:cNvSpPr txBox="1"/>
          <p:nvPr/>
        </p:nvSpPr>
        <p:spPr>
          <a:xfrm>
            <a:off x="8866414" y="3265714"/>
            <a:ext cx="51924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>
                <a:solidFill>
                  <a:srgbClr val="385723"/>
                </a:solidFill>
                <a:latin typeface="HGPMinchoE"/>
              </a:rPr>
              <a:t>HorTech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95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-17253" y="-51758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59927" y="1476915"/>
            <a:ext cx="7080786" cy="58193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pt-BR" sz="2800">
                <a:latin typeface="Calibri"/>
                <a:ea typeface="Martel Sans"/>
                <a:cs typeface="Martel Sans" pitchFamily="34" charset="-120"/>
              </a:rPr>
              <a:t>  Atualmente temos cerca de 156 produtores só em Cascavel, 31 pontos de produção e um local de venda, porém, nesse cenário foram encontradas alguns problemas e barreiras que nosso sistema busca solucionar de forma prática e interativa. </a:t>
            </a:r>
          </a:p>
          <a:p>
            <a:pPr>
              <a:lnSpc>
                <a:spcPts val="2799"/>
              </a:lnSpc>
            </a:pPr>
            <a:endParaRPr lang="pt-BR" sz="2800">
              <a:latin typeface="Calibri"/>
              <a:ea typeface="Martel Sans"/>
              <a:cs typeface="Martel Sans" pitchFamily="34" charset="-120"/>
            </a:endParaRPr>
          </a:p>
          <a:p>
            <a:pPr marL="914400" lvl="1" indent="-457200">
              <a:lnSpc>
                <a:spcPts val="2799"/>
              </a:lnSpc>
              <a:buFont typeface="Arial"/>
              <a:buChar char="•"/>
            </a:pPr>
            <a:r>
              <a:rPr lang="pt-BR" sz="2800">
                <a:latin typeface="Calibri"/>
                <a:ea typeface="Martel Sans"/>
                <a:cs typeface="Martel Sans" pitchFamily="34" charset="-120"/>
              </a:rPr>
              <a:t>Nosso site visa solucionar as barreiras encontradas por produtores, clientes e administradores das feiras de produtos orgânicos.</a:t>
            </a:r>
            <a:endParaRPr lang="pt-BR" sz="2800">
              <a:latin typeface="Calibri"/>
              <a:ea typeface="Kanit"/>
              <a:cs typeface="Calibri"/>
            </a:endParaRPr>
          </a:p>
          <a:p>
            <a:pPr marL="914400" lvl="1" indent="-457200">
              <a:lnSpc>
                <a:spcPts val="2799"/>
              </a:lnSpc>
              <a:buFont typeface="Arial"/>
              <a:buChar char="•"/>
            </a:pPr>
            <a:r>
              <a:rPr lang="pt-BR" sz="2800">
                <a:latin typeface="Calibri"/>
                <a:ea typeface="Martel Sans"/>
                <a:cs typeface="Martel Sans" pitchFamily="34" charset="-120"/>
              </a:rPr>
              <a:t>Nossa plataforma foi criada para facilitar a comunicação, organização e disseminação de informações sobre as feiras e produtos oferecidos.</a:t>
            </a:r>
            <a:endParaRPr lang="en-US" sz="2800">
              <a:latin typeface="Calibri"/>
              <a:ea typeface="Martel Sans"/>
              <a:cs typeface="Arial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72191D-8B63-917F-E5C4-BC274230B4F3}"/>
              </a:ext>
            </a:extLst>
          </p:cNvPr>
          <p:cNvSpPr/>
          <p:nvPr/>
        </p:nvSpPr>
        <p:spPr>
          <a:xfrm>
            <a:off x="8310800" y="0"/>
            <a:ext cx="6306145" cy="822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img</a:t>
            </a:r>
            <a:endParaRPr lang="pt-BR"/>
          </a:p>
        </p:txBody>
      </p:sp>
      <p:pic>
        <p:nvPicPr>
          <p:cNvPr id="4" name="Imagem 3" descr="Agricultura Urbana | Cascavel PR">
            <a:extLst>
              <a:ext uri="{FF2B5EF4-FFF2-40B4-BE49-F238E27FC236}">
                <a16:creationId xmlns:a16="http://schemas.microsoft.com/office/drawing/2014/main" id="{C587DB34-2A58-F819-8F75-DBAB03DA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21" y="1766888"/>
            <a:ext cx="6331403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895951"/>
            <a:ext cx="576072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 b="1">
                <a:solidFill>
                  <a:srgbClr val="272D45"/>
                </a:solidFill>
                <a:latin typeface="Kanit"/>
                <a:ea typeface="Kanit" pitchFamily="34" charset="-122"/>
                <a:cs typeface="Kanit" pitchFamily="34" charset="-120"/>
              </a:rPr>
              <a:t>A </a:t>
            </a:r>
            <a:r>
              <a:rPr lang="en-US" sz="4350" b="1" err="1">
                <a:solidFill>
                  <a:srgbClr val="272D45"/>
                </a:solidFill>
                <a:latin typeface="Kanit"/>
                <a:ea typeface="Kanit" pitchFamily="34" charset="-122"/>
                <a:cs typeface="Kanit" pitchFamily="34" charset="-120"/>
              </a:rPr>
              <a:t>escolha</a:t>
            </a:r>
            <a:r>
              <a:rPr lang="en-US" sz="4350" b="1">
                <a:solidFill>
                  <a:srgbClr val="272D45"/>
                </a:solidFill>
                <a:latin typeface="Kanit"/>
                <a:ea typeface="Kanit" pitchFamily="34" charset="-122"/>
                <a:cs typeface="Kanit" pitchFamily="34" charset="-120"/>
              </a:rPr>
              <a:t> </a:t>
            </a:r>
            <a:r>
              <a:rPr lang="en-US" sz="4350" b="1" err="1">
                <a:solidFill>
                  <a:srgbClr val="272D45"/>
                </a:solidFill>
                <a:latin typeface="Kanit"/>
                <a:ea typeface="Kanit" pitchFamily="34" charset="-122"/>
                <a:cs typeface="Kanit" pitchFamily="34" charset="-120"/>
              </a:rPr>
              <a:t>sustentável</a:t>
            </a:r>
            <a:endParaRPr lang="en-US" sz="4350" b="1">
              <a:latin typeface="Kanit"/>
              <a:ea typeface="Calibri"/>
              <a:cs typeface="Calibri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208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8375" y="324993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/>
          </a:p>
        </p:txBody>
      </p:sp>
      <p:sp>
        <p:nvSpPr>
          <p:cNvPr id="7" name="Text 5"/>
          <p:cNvSpPr/>
          <p:nvPr/>
        </p:nvSpPr>
        <p:spPr>
          <a:xfrm>
            <a:off x="2760107" y="3284577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>
                <a:solidFill>
                  <a:srgbClr val="2C3249"/>
                </a:solidFill>
                <a:latin typeface="Kanit"/>
                <a:ea typeface="Kanit" pitchFamily="34" charset="-122"/>
                <a:cs typeface="Kanit" pitchFamily="34" charset="-120"/>
              </a:rPr>
              <a:t>Produtos Seguros</a:t>
            </a:r>
            <a:endParaRPr lang="en-US" sz="2150" b="1">
              <a:latin typeface="Kanit"/>
              <a:ea typeface="Calibri"/>
              <a:cs typeface="Calibri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3853934"/>
            <a:ext cx="2647950" cy="27362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pt-BR" sz="2000">
                <a:solidFill>
                  <a:srgbClr val="2C3249"/>
                </a:solidFill>
                <a:latin typeface="Arial"/>
                <a:ea typeface="Martel Sans"/>
                <a:cs typeface="Martel Sans" pitchFamily="34" charset="-120"/>
              </a:rPr>
              <a:t>Os produtos orgânicos vendidos nas feira não contêm produtos químicos nocivos e são cultivados em um ambiente sustentável</a:t>
            </a:r>
            <a:r>
              <a:rPr lang="pt-BR" sz="2000">
                <a:solidFill>
                  <a:srgbClr val="2C3249"/>
                </a:solidFill>
                <a:latin typeface="Martel Sans"/>
                <a:ea typeface="Martel Sans"/>
                <a:cs typeface="Martel Sans" pitchFamily="34" charset="-120"/>
              </a:rPr>
              <a:t>.</a:t>
            </a:r>
            <a:endParaRPr lang="en-US" sz="2000">
              <a:latin typeface="Martel Sans"/>
              <a:ea typeface="Martel Sans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630228" y="3208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6320" y="324993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/>
          </a:p>
        </p:txBody>
      </p:sp>
      <p:sp>
        <p:nvSpPr>
          <p:cNvPr id="11" name="Text 9"/>
          <p:cNvSpPr/>
          <p:nvPr/>
        </p:nvSpPr>
        <p:spPr>
          <a:xfrm>
            <a:off x="6352342" y="3284577"/>
            <a:ext cx="2647950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err="1">
                <a:solidFill>
                  <a:srgbClr val="2C3249"/>
                </a:solidFill>
                <a:latin typeface="Kanit"/>
                <a:ea typeface="Kanit" pitchFamily="34" charset="-122"/>
                <a:cs typeface="Kanit" pitchFamily="34" charset="-120"/>
              </a:rPr>
              <a:t>Ambientalmente</a:t>
            </a:r>
            <a:r>
              <a:rPr lang="en-US" sz="2150" b="1">
                <a:solidFill>
                  <a:srgbClr val="2C3249"/>
                </a:solidFill>
                <a:latin typeface="Kanit"/>
                <a:ea typeface="Kanit" pitchFamily="34" charset="-122"/>
                <a:cs typeface="Kanit" pitchFamily="34" charset="-120"/>
              </a:rPr>
              <a:t> </a:t>
            </a:r>
            <a:r>
              <a:rPr lang="en-US" sz="2150" b="1" err="1">
                <a:solidFill>
                  <a:srgbClr val="2C3249"/>
                </a:solidFill>
                <a:latin typeface="Kanit"/>
                <a:ea typeface="Kanit" pitchFamily="34" charset="-122"/>
                <a:cs typeface="Kanit" pitchFamily="34" charset="-120"/>
              </a:rPr>
              <a:t>Consciente</a:t>
            </a:r>
            <a:endParaRPr lang="en-US" sz="2150" b="1">
              <a:latin typeface="Kanit"/>
              <a:ea typeface="Calibri"/>
              <a:cs typeface="Calibri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52342" y="4201120"/>
            <a:ext cx="2647950" cy="213240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pt-BR" sz="2000">
                <a:solidFill>
                  <a:srgbClr val="2C3249"/>
                </a:solidFill>
                <a:latin typeface="Martel Sans"/>
                <a:ea typeface="Martel Sans"/>
                <a:cs typeface="Martel Sans" pitchFamily="34" charset="-120"/>
              </a:rPr>
              <a:t>Os produtos são produzidos de forma consciente e ecológica  para não agredir o meio ambiente.</a:t>
            </a:r>
            <a:endParaRPr lang="en-US" sz="2000">
              <a:latin typeface="Martel Sans"/>
              <a:ea typeface="Martel Sans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9222462" y="3208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4744" y="324993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/>
          </a:p>
        </p:txBody>
      </p:sp>
      <p:sp>
        <p:nvSpPr>
          <p:cNvPr id="15" name="Text 13"/>
          <p:cNvSpPr/>
          <p:nvPr/>
        </p:nvSpPr>
        <p:spPr>
          <a:xfrm>
            <a:off x="9944576" y="3284577"/>
            <a:ext cx="24688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err="1">
                <a:solidFill>
                  <a:srgbClr val="2C3249"/>
                </a:solidFill>
                <a:latin typeface="Kanit"/>
                <a:ea typeface="Kanit"/>
                <a:cs typeface="Kanit" pitchFamily="34" charset="-120"/>
              </a:rPr>
              <a:t>Suporte</a:t>
            </a:r>
            <a:r>
              <a:rPr lang="en-US" sz="2150" b="1">
                <a:solidFill>
                  <a:srgbClr val="2C3249"/>
                </a:solidFill>
                <a:latin typeface="Kanit"/>
                <a:ea typeface="Kanit"/>
                <a:cs typeface="Kanit" pitchFamily="34" charset="-120"/>
              </a:rPr>
              <a:t> da </a:t>
            </a:r>
            <a:r>
              <a:rPr lang="en-US" sz="2150" b="1" err="1">
                <a:solidFill>
                  <a:srgbClr val="2C3249"/>
                </a:solidFill>
                <a:latin typeface="Kanit"/>
                <a:ea typeface="Kanit"/>
                <a:cs typeface="Kanit" pitchFamily="34" charset="-120"/>
              </a:rPr>
              <a:t>comunidade</a:t>
            </a:r>
            <a:endParaRPr lang="en-US" sz="2150" b="1">
              <a:latin typeface="Kanit"/>
              <a:ea typeface="Kanit"/>
              <a:cs typeface="Calibri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44576" y="3853934"/>
            <a:ext cx="2647950" cy="285702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pt-BR" sz="2100">
                <a:solidFill>
                  <a:srgbClr val="2C3249"/>
                </a:solidFill>
                <a:ea typeface="Martel Sans"/>
              </a:rPr>
              <a:t>As feiras são um grande incentivo para os pequenos produtores e para uma melhor alimentação para os habitantes da nossa cidade.</a:t>
            </a:r>
            <a:endParaRPr lang="pt-BR" sz="2100">
              <a:solidFill>
                <a:srgbClr val="000000"/>
              </a:solidFill>
              <a:ea typeface="Kan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lanta com folhas verdes&#10;&#10;Descrição gerada automaticamente">
            <a:extLst>
              <a:ext uri="{FF2B5EF4-FFF2-40B4-BE49-F238E27FC236}">
                <a16:creationId xmlns:a16="http://schemas.microsoft.com/office/drawing/2014/main" id="{B90E091E-A10A-DEBC-40E7-618E3BB0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070" y="8189"/>
            <a:ext cx="4681478" cy="817227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A6929AC-171A-9D31-75CA-91C52B3297E5}"/>
              </a:ext>
            </a:extLst>
          </p:cNvPr>
          <p:cNvSpPr/>
          <p:nvPr/>
        </p:nvSpPr>
        <p:spPr>
          <a:xfrm>
            <a:off x="6005751" y="7910"/>
            <a:ext cx="4882295" cy="8230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3637" y="785076"/>
            <a:ext cx="920496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>
                <a:solidFill>
                  <a:srgbClr val="272D45"/>
                </a:solidFill>
              </a:rPr>
              <a:t>Propostas do site</a:t>
            </a:r>
            <a:endParaRPr lang="pt-BR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8339F6FC-780B-B9C4-15A4-86D38AB4835A}"/>
              </a:ext>
            </a:extLst>
          </p:cNvPr>
          <p:cNvSpPr/>
          <p:nvPr/>
        </p:nvSpPr>
        <p:spPr>
          <a:xfrm>
            <a:off x="453635" y="2658093"/>
            <a:ext cx="5079931" cy="4386370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65FF7-0ECF-E000-4AC5-F5A7E1A5C79B}"/>
              </a:ext>
            </a:extLst>
          </p:cNvPr>
          <p:cNvSpPr txBox="1"/>
          <p:nvPr/>
        </p:nvSpPr>
        <p:spPr>
          <a:xfrm>
            <a:off x="552435" y="1797400"/>
            <a:ext cx="3017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latin typeface="kanit"/>
                <a:ea typeface="Calibri"/>
                <a:cs typeface="Calibri"/>
              </a:rPr>
              <a:t>Divulgação</a:t>
            </a:r>
            <a:endParaRPr lang="pt-BR" sz="2800">
              <a:latin typeface="kanit"/>
              <a:ea typeface="Calibri"/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53CC73-1EC8-5058-2A99-45C50D32E879}"/>
              </a:ext>
            </a:extLst>
          </p:cNvPr>
          <p:cNvSpPr txBox="1"/>
          <p:nvPr/>
        </p:nvSpPr>
        <p:spPr>
          <a:xfrm>
            <a:off x="542879" y="3454015"/>
            <a:ext cx="492516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Os administradores  perceberam que a feira não estava sendo devidamente divulgada e os clientes estavam com dificuldades em encontrar informações uteis sobre o projeto.</a:t>
            </a: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3088C6C3-427D-B263-CFC0-E430EE8FAA82}"/>
              </a:ext>
            </a:extLst>
          </p:cNvPr>
          <p:cNvSpPr/>
          <p:nvPr/>
        </p:nvSpPr>
        <p:spPr>
          <a:xfrm>
            <a:off x="6229776" y="2658988"/>
            <a:ext cx="4441104" cy="5088100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671AB-3BB0-4187-864E-FAA0D2E04CA7}"/>
              </a:ext>
            </a:extLst>
          </p:cNvPr>
          <p:cNvSpPr txBox="1"/>
          <p:nvPr/>
        </p:nvSpPr>
        <p:spPr>
          <a:xfrm>
            <a:off x="6547492" y="3734626"/>
            <a:ext cx="4135803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500">
                <a:ea typeface="Calibri"/>
                <a:cs typeface="Calibri"/>
              </a:rPr>
              <a:t>Para solucionar a dificuldade na divulgação de informações importantes sobre a feira e dos produtos , nossa plataforma foi projetada para ser de fácil uso, dinâmica e o mais informativa possível, facilitando assim o compartilhamento entre os interessados no evento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3011DF-AAD2-F284-2509-F94F5F5C2ABC}"/>
              </a:ext>
            </a:extLst>
          </p:cNvPr>
          <p:cNvSpPr txBox="1"/>
          <p:nvPr/>
        </p:nvSpPr>
        <p:spPr>
          <a:xfrm>
            <a:off x="559216" y="2880847"/>
            <a:ext cx="37371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Problema</a:t>
            </a:r>
            <a:endParaRPr lang="pt-BR" sz="2800">
              <a:ea typeface="Calibri"/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E8CDCD-D190-C9FD-B74C-2E959D776F38}"/>
              </a:ext>
            </a:extLst>
          </p:cNvPr>
          <p:cNvSpPr txBox="1"/>
          <p:nvPr/>
        </p:nvSpPr>
        <p:spPr>
          <a:xfrm>
            <a:off x="6676720" y="3165763"/>
            <a:ext cx="32997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Soluções</a:t>
            </a:r>
          </a:p>
        </p:txBody>
      </p:sp>
    </p:spTree>
    <p:extLst>
      <p:ext uri="{BB962C8B-B14F-4D97-AF65-F5344CB8AC3E}">
        <p14:creationId xmlns:p14="http://schemas.microsoft.com/office/powerpoint/2010/main" val="41561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C0E83F7-CAA7-1427-0F0C-B6F15A1F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9" y="1621"/>
            <a:ext cx="7592784" cy="82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7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4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Venda de frutas e verduras&#10;&#10;Descrição gerada automaticamente">
            <a:extLst>
              <a:ext uri="{FF2B5EF4-FFF2-40B4-BE49-F238E27FC236}">
                <a16:creationId xmlns:a16="http://schemas.microsoft.com/office/drawing/2014/main" id="{A5C955D7-FC8A-5672-AF8F-8A20E22D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7459"/>
            <a:ext cx="14630397" cy="83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3FA82A-55C1-D940-1AF6-4D5C439A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191605"/>
            <a:ext cx="6547757" cy="4139803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DAE86D5-C16F-2E04-9C61-C4E61D8C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86" y="3131772"/>
            <a:ext cx="7576457" cy="5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Jardim com plantas e pedras&#10;&#10;Descrição gerada automaticamente">
            <a:extLst>
              <a:ext uri="{FF2B5EF4-FFF2-40B4-BE49-F238E27FC236}">
                <a16:creationId xmlns:a16="http://schemas.microsoft.com/office/drawing/2014/main" id="{D233EF86-2DBF-56BB-8DA1-2147C4695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051" y="-5458"/>
            <a:ext cx="5946993" cy="82794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820D690-661D-F965-89B2-8F95AB75976C}"/>
              </a:ext>
            </a:extLst>
          </p:cNvPr>
          <p:cNvSpPr/>
          <p:nvPr/>
        </p:nvSpPr>
        <p:spPr>
          <a:xfrm>
            <a:off x="5058694" y="-8419"/>
            <a:ext cx="4882295" cy="8230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3637" y="785076"/>
            <a:ext cx="920496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 err="1">
                <a:solidFill>
                  <a:srgbClr val="272D45"/>
                </a:solidFill>
              </a:rPr>
              <a:t>Propostas</a:t>
            </a:r>
            <a:r>
              <a:rPr lang="en-US" sz="4350" b="1">
                <a:solidFill>
                  <a:srgbClr val="272D45"/>
                </a:solidFill>
              </a:rPr>
              <a:t> do site</a:t>
            </a:r>
            <a:endParaRPr lang="pt-BR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8339F6FC-780B-B9C4-15A4-86D38AB4835A}"/>
              </a:ext>
            </a:extLst>
          </p:cNvPr>
          <p:cNvSpPr/>
          <p:nvPr/>
        </p:nvSpPr>
        <p:spPr>
          <a:xfrm>
            <a:off x="453635" y="2658093"/>
            <a:ext cx="4441104" cy="4499443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65FF7-0ECF-E000-4AC5-F5A7E1A5C79B}"/>
              </a:ext>
            </a:extLst>
          </p:cNvPr>
          <p:cNvSpPr txBox="1"/>
          <p:nvPr/>
        </p:nvSpPr>
        <p:spPr>
          <a:xfrm>
            <a:off x="552435" y="1797400"/>
            <a:ext cx="3017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latin typeface="kanit"/>
                <a:ea typeface="Calibri"/>
                <a:cs typeface="Calibri"/>
              </a:rPr>
              <a:t>Comunicação</a:t>
            </a:r>
            <a:endParaRPr lang="pt-BR" sz="2800">
              <a:latin typeface="kanit"/>
              <a:ea typeface="Calibri"/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53CC73-1EC8-5058-2A99-45C50D32E879}"/>
              </a:ext>
            </a:extLst>
          </p:cNvPr>
          <p:cNvSpPr txBox="1"/>
          <p:nvPr/>
        </p:nvSpPr>
        <p:spPr>
          <a:xfrm>
            <a:off x="564859" y="3514271"/>
            <a:ext cx="421969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600">
                <a:solidFill>
                  <a:srgbClr val="2C3249"/>
                </a:solidFill>
                <a:ea typeface="+mn-lt"/>
                <a:cs typeface="+mn-lt"/>
              </a:rPr>
              <a:t>A comunicação entre os produtores e administradores enfrenta hoje uma demorada e tem a necessidade de um terceiro individuo para intermediação, assim como a comunicação entre o produtor e o cliente.</a:t>
            </a:r>
            <a:endParaRPr lang="pt-BR" sz="2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3088C6C3-427D-B263-CFC0-E430EE8FAA82}"/>
              </a:ext>
            </a:extLst>
          </p:cNvPr>
          <p:cNvSpPr/>
          <p:nvPr/>
        </p:nvSpPr>
        <p:spPr>
          <a:xfrm>
            <a:off x="5181990" y="3085840"/>
            <a:ext cx="4441104" cy="4115761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671AB-3BB0-4187-864E-FAA0D2E04CA7}"/>
              </a:ext>
            </a:extLst>
          </p:cNvPr>
          <p:cNvSpPr txBox="1"/>
          <p:nvPr/>
        </p:nvSpPr>
        <p:spPr>
          <a:xfrm>
            <a:off x="5335933" y="3725205"/>
            <a:ext cx="413580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500">
                <a:ea typeface="Calibri"/>
                <a:cs typeface="Calibri"/>
              </a:rPr>
              <a:t>Nosso sistema conta com um chat privado entre cliente e unidade de produção para esclarecimento de informações, assim como um chat entre os produtores e os administradores da feira para resolução de problemas.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3011DF-AAD2-F284-2509-F94F5F5C2ABC}"/>
              </a:ext>
            </a:extLst>
          </p:cNvPr>
          <p:cNvSpPr txBox="1"/>
          <p:nvPr/>
        </p:nvSpPr>
        <p:spPr>
          <a:xfrm>
            <a:off x="559216" y="2880847"/>
            <a:ext cx="37371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Problema</a:t>
            </a:r>
            <a:endParaRPr lang="pt-BR" sz="2800">
              <a:ea typeface="Calibri"/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E8CDCD-D190-C9FD-B74C-2E959D776F38}"/>
              </a:ext>
            </a:extLst>
          </p:cNvPr>
          <p:cNvSpPr txBox="1"/>
          <p:nvPr/>
        </p:nvSpPr>
        <p:spPr>
          <a:xfrm>
            <a:off x="5410570" y="3251876"/>
            <a:ext cx="32997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ea typeface="Calibri"/>
                <a:cs typeface="Calibri"/>
              </a:rPr>
              <a:t>Soluções</a:t>
            </a:r>
          </a:p>
        </p:txBody>
      </p:sp>
    </p:spTree>
    <p:extLst>
      <p:ext uri="{BB962C8B-B14F-4D97-AF65-F5344CB8AC3E}">
        <p14:creationId xmlns:p14="http://schemas.microsoft.com/office/powerpoint/2010/main" val="269706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16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2</cp:revision>
  <dcterms:created xsi:type="dcterms:W3CDTF">2023-11-24T08:45:44Z</dcterms:created>
  <dcterms:modified xsi:type="dcterms:W3CDTF">2023-11-24T22:47:48Z</dcterms:modified>
</cp:coreProperties>
</file>