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1" r:id="rId3"/>
    <p:sldId id="265" r:id="rId4"/>
    <p:sldId id="262" r:id="rId5"/>
    <p:sldId id="263" r:id="rId6"/>
    <p:sldId id="266" r:id="rId7"/>
    <p:sldId id="271" r:id="rId8"/>
    <p:sldId id="275" r:id="rId9"/>
    <p:sldId id="273" r:id="rId10"/>
    <p:sldId id="268" r:id="rId11"/>
    <p:sldId id="277" r:id="rId12"/>
    <p:sldId id="27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13" autoAdjust="0"/>
  </p:normalViewPr>
  <p:slideViewPr>
    <p:cSldViewPr snapToGrid="0">
      <p:cViewPr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F42C5-B38A-40CE-B7DF-AFD9B866965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CF9-E6C2-4982-849E-DD48E189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FACF9-E6C2-4982-849E-DD48E18958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datasources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recipes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dish</a:t>
            </a:r>
            <a:r>
              <a:rPr lang="pt-PT" dirty="0"/>
              <a:t> </a:t>
            </a:r>
            <a:r>
              <a:rPr lang="pt-PT" dirty="0" err="1"/>
              <a:t>images</a:t>
            </a:r>
            <a:r>
              <a:rPr lang="pt-PT" dirty="0"/>
              <a:t>,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clustered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ingredients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clusters </a:t>
            </a:r>
            <a:r>
              <a:rPr lang="pt-PT" dirty="0" err="1"/>
              <a:t>with</a:t>
            </a:r>
            <a:r>
              <a:rPr lang="pt-PT" dirty="0"/>
              <a:t> LDA </a:t>
            </a:r>
            <a:r>
              <a:rPr lang="pt-PT" dirty="0" err="1"/>
              <a:t>algorithm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lastly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fed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récipe clusters to a CNN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use </a:t>
            </a:r>
            <a:r>
              <a:rPr lang="pt-PT" dirty="0" err="1"/>
              <a:t>them</a:t>
            </a:r>
            <a:endParaRPr lang="pt-PT" dirty="0"/>
          </a:p>
          <a:p>
            <a:r>
              <a:rPr lang="pt-PT" dirty="0"/>
              <a:t>To </a:t>
            </a:r>
            <a:r>
              <a:rPr lang="pt-PT" dirty="0" err="1"/>
              <a:t>classify</a:t>
            </a:r>
            <a:r>
              <a:rPr lang="pt-PT" dirty="0"/>
              <a:t> </a:t>
            </a:r>
            <a:r>
              <a:rPr lang="pt-PT" dirty="0" err="1"/>
              <a:t>dish</a:t>
            </a:r>
            <a:r>
              <a:rPr lang="pt-PT" dirty="0"/>
              <a:t> </a:t>
            </a:r>
            <a:r>
              <a:rPr lang="pt-PT" dirty="0" err="1"/>
              <a:t>images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recipes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FACF9-E6C2-4982-849E-DD48E1895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1-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a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kaggle</a:t>
            </a:r>
            <a:r>
              <a:rPr lang="pt-PT" dirty="0"/>
              <a:t>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13582 récipes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images</a:t>
            </a:r>
            <a:r>
              <a:rPr lang="pt-PT" dirty="0"/>
              <a:t>.</a:t>
            </a:r>
          </a:p>
          <a:p>
            <a:r>
              <a:rPr lang="pt-PT" dirty="0"/>
              <a:t>2-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extracted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récipes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ingredients</a:t>
            </a:r>
            <a:r>
              <a:rPr lang="pt-PT" dirty="0"/>
              <a:t>, </a:t>
            </a:r>
            <a:r>
              <a:rPr lang="pt-PT" dirty="0" err="1"/>
              <a:t>by</a:t>
            </a:r>
            <a:r>
              <a:rPr lang="pt-PT" dirty="0"/>
              <a:t> cross-</a:t>
            </a:r>
            <a:r>
              <a:rPr lang="pt-PT" dirty="0" err="1"/>
              <a:t>checking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1M récipe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manipulation</a:t>
            </a:r>
            <a:r>
              <a:rPr lang="pt-PT" dirty="0"/>
              <a:t>. </a:t>
            </a:r>
          </a:p>
          <a:p>
            <a:r>
              <a:rPr lang="pt-PT" dirty="0"/>
              <a:t>3- </a:t>
            </a:r>
            <a:r>
              <a:rPr lang="pt-PT" dirty="0" err="1"/>
              <a:t>Then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filtered</a:t>
            </a:r>
            <a:r>
              <a:rPr lang="pt-PT" dirty="0"/>
              <a:t> 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ingredient</a:t>
            </a:r>
            <a:r>
              <a:rPr lang="pt-PT" dirty="0"/>
              <a:t> </a:t>
            </a:r>
            <a:r>
              <a:rPr lang="pt-PT" dirty="0" err="1"/>
              <a:t>wrods</a:t>
            </a:r>
            <a:r>
              <a:rPr lang="pt-PT" dirty="0"/>
              <a:t>,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python</a:t>
            </a:r>
            <a:r>
              <a:rPr lang="pt-PT" dirty="0"/>
              <a:t> stop-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list</a:t>
            </a:r>
            <a:r>
              <a:rPr lang="pt-PT" dirty="0"/>
              <a:t> package </a:t>
            </a:r>
            <a:r>
              <a:rPr lang="pt-PT" dirty="0" err="1"/>
              <a:t>plus</a:t>
            </a:r>
            <a:r>
              <a:rPr lang="pt-PT" dirty="0"/>
              <a:t> some </a:t>
            </a:r>
            <a:r>
              <a:rPr lang="pt-PT" dirty="0" err="1"/>
              <a:t>added</a:t>
            </a:r>
            <a:r>
              <a:rPr lang="pt-PT" dirty="0"/>
              <a:t> </a:t>
            </a:r>
            <a:r>
              <a:rPr lang="pt-PT" dirty="0" err="1"/>
              <a:t>words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showing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(</a:t>
            </a:r>
            <a:r>
              <a:rPr lang="pt-PT" dirty="0" err="1"/>
              <a:t>colours+adjectives</a:t>
            </a:r>
            <a:r>
              <a:rPr lang="pt-PT" dirty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FACF9-E6C2-4982-849E-DD48E18958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Latent Dirichlet Allocation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1-In natural language processing, LDA is a statistical model that is used to classify text in a document to a particular topic.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2- </a:t>
            </a:r>
            <a:r>
              <a:rPr lang="en-US" sz="120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In this case, it was possible to use the final ingredient list from all recipes and make clusters of categories with it.</a:t>
            </a:r>
            <a:endParaRPr lang="en-US" sz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r>
              <a:rPr lang="en-US" dirty="0"/>
              <a:t>3- As you can see in the PCA representation, we decided to go with a total of 5 recipe categories, since we had a limited number of images to train the model. </a:t>
            </a:r>
          </a:p>
          <a:p>
            <a:r>
              <a:rPr lang="en-US" dirty="0"/>
              <a:t>You can also see that the circles are big and almost don’t intercept, which means it seems to be a good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FACF9-E6C2-4982-849E-DD48E18958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These</a:t>
            </a:r>
            <a:r>
              <a:rPr lang="pt-PT" dirty="0"/>
              <a:t> are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</a:t>
            </a:r>
            <a:r>
              <a:rPr lang="pt-PT" dirty="0" err="1"/>
              <a:t>words</a:t>
            </a:r>
            <a:r>
              <a:rPr lang="pt-PT" dirty="0"/>
              <a:t> in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recipe</a:t>
            </a:r>
            <a:r>
              <a:rPr lang="pt-PT" dirty="0"/>
              <a:t> </a:t>
            </a:r>
            <a:r>
              <a:rPr lang="pt-PT" dirty="0" err="1"/>
              <a:t>category</a:t>
            </a:r>
            <a:r>
              <a:rPr lang="pt-PT" dirty="0"/>
              <a:t>.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frequency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bar </a:t>
            </a:r>
            <a:r>
              <a:rPr lang="pt-PT" dirty="0" err="1"/>
              <a:t>charts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word</a:t>
            </a:r>
            <a:r>
              <a:rPr lang="pt-PT" dirty="0"/>
              <a:t> </a:t>
            </a:r>
            <a:r>
              <a:rPr lang="pt-PT" dirty="0" err="1"/>
              <a:t>clouds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Sometimes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ingredient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in </a:t>
            </a:r>
            <a:r>
              <a:rPr lang="pt-PT" dirty="0" err="1"/>
              <a:t>multiple</a:t>
            </a:r>
            <a:r>
              <a:rPr lang="pt-PT" dirty="0"/>
              <a:t> clusters, </a:t>
            </a:r>
            <a:r>
              <a:rPr lang="pt-PT" dirty="0" err="1"/>
              <a:t>but</a:t>
            </a:r>
            <a:r>
              <a:rPr lang="pt-PT" dirty="0"/>
              <a:t> LDA looks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combination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ingredients</a:t>
            </a:r>
            <a:r>
              <a:rPr lang="pt-PT" dirty="0"/>
              <a:t>  in </a:t>
            </a:r>
            <a:r>
              <a:rPr lang="pt-PT" dirty="0" err="1"/>
              <a:t>each</a:t>
            </a:r>
            <a:r>
              <a:rPr lang="pt-PT" dirty="0"/>
              <a:t>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FACF9-E6C2-4982-849E-DD48E1895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After</a:t>
            </a:r>
            <a:r>
              <a:rPr lang="pt-PT" dirty="0"/>
              <a:t> </a:t>
            </a:r>
            <a:r>
              <a:rPr lang="pt-PT" dirty="0" err="1"/>
              <a:t>having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LDA </a:t>
            </a:r>
            <a:r>
              <a:rPr lang="pt-PT" dirty="0" err="1"/>
              <a:t>labels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seperated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renamed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pictures</a:t>
            </a:r>
            <a:r>
              <a:rPr lang="pt-PT" dirty="0"/>
              <a:t> </a:t>
            </a:r>
            <a:r>
              <a:rPr lang="pt-PT" dirty="0" err="1"/>
              <a:t>accordingly</a:t>
            </a:r>
            <a:r>
              <a:rPr lang="pt-PT" dirty="0"/>
              <a:t>. </a:t>
            </a:r>
          </a:p>
          <a:p>
            <a:r>
              <a:rPr lang="pt-PT" dirty="0"/>
              <a:t>Mostrar exemplos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FACF9-E6C2-4982-849E-DD48E18958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trained</a:t>
            </a:r>
            <a:r>
              <a:rPr lang="pt-PT" dirty="0"/>
              <a:t> a CNN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VGG19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image</a:t>
            </a:r>
            <a:r>
              <a:rPr lang="pt-PT" dirty="0"/>
              <a:t> net </a:t>
            </a:r>
            <a:r>
              <a:rPr lang="pt-PT" dirty="0" err="1"/>
              <a:t>competition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trainned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millions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images</a:t>
            </a:r>
            <a:r>
              <a:rPr lang="pt-PT" dirty="0"/>
              <a:t> to </a:t>
            </a:r>
            <a:r>
              <a:rPr lang="pt-PT" dirty="0" err="1"/>
              <a:t>compensate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dataset</a:t>
            </a:r>
            <a:r>
              <a:rPr lang="pt-PT" dirty="0"/>
              <a:t>.</a:t>
            </a:r>
          </a:p>
          <a:p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10 </a:t>
            </a:r>
            <a:r>
              <a:rPr lang="pt-PT" dirty="0" err="1"/>
              <a:t>epochs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saw</a:t>
            </a:r>
            <a:r>
              <a:rPr lang="pt-PT" dirty="0"/>
              <a:t> some </a:t>
            </a:r>
            <a:r>
              <a:rPr lang="pt-PT" dirty="0" err="1"/>
              <a:t>decent</a:t>
            </a:r>
            <a:r>
              <a:rPr lang="pt-PT" dirty="0"/>
              <a:t> performance. </a:t>
            </a:r>
            <a:r>
              <a:rPr lang="pt-PT" dirty="0" err="1"/>
              <a:t>Although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more time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improved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further</a:t>
            </a:r>
            <a:r>
              <a:rPr lang="pt-PT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FACF9-E6C2-4982-849E-DD48E18958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exemple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classification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CNN. </a:t>
            </a:r>
          </a:p>
          <a:p>
            <a:r>
              <a:rPr lang="pt-PT" dirty="0"/>
              <a:t>As 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images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attributed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LDA </a:t>
            </a:r>
            <a:r>
              <a:rPr lang="pt-PT" dirty="0" err="1"/>
              <a:t>categories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ingredients</a:t>
            </a:r>
            <a:r>
              <a:rPr lang="pt-PT" dirty="0"/>
              <a:t> </a:t>
            </a:r>
            <a:r>
              <a:rPr lang="pt-PT" dirty="0" err="1"/>
              <a:t>bellow</a:t>
            </a:r>
            <a:endParaRPr lang="pt-PT" dirty="0"/>
          </a:p>
          <a:p>
            <a:r>
              <a:rPr lang="pt-PT" dirty="0"/>
              <a:t>Dar exemplo BAKED GOODS: 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images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cakes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assigned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baked</a:t>
            </a:r>
            <a:r>
              <a:rPr lang="pt-PT" dirty="0"/>
              <a:t> </a:t>
            </a:r>
            <a:r>
              <a:rPr lang="pt-PT" dirty="0" err="1"/>
              <a:t>goods</a:t>
            </a:r>
            <a:r>
              <a:rPr lang="pt-PT" dirty="0"/>
              <a:t> </a:t>
            </a:r>
            <a:r>
              <a:rPr lang="pt-PT" dirty="0" err="1"/>
              <a:t>category</a:t>
            </a:r>
            <a:r>
              <a:rPr lang="pt-PT" dirty="0"/>
              <a:t>, </a:t>
            </a:r>
            <a:r>
              <a:rPr lang="pt-PT" dirty="0" err="1"/>
              <a:t>because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ingredientes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egg</a:t>
            </a:r>
            <a:r>
              <a:rPr lang="pt-PT" dirty="0"/>
              <a:t>, </a:t>
            </a:r>
            <a:r>
              <a:rPr lang="pt-PT" dirty="0" err="1"/>
              <a:t>milk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flour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FACF9-E6C2-4982-849E-DD48E18958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Latent Dirichlet Allocation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Convolutional</a:t>
            </a:r>
            <a:r>
              <a:rPr lang="pt-PT" sz="1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neural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FACF9-E6C2-4982-849E-DD48E18958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F041-D930-4A09-B0FA-EB8D9951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B6BA0-CD03-4B84-B960-4C1A9209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9DAF-D93B-4DAF-9528-2CE51F5F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8C21-0887-4D2C-9FDD-78EE96E5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5976-70C1-44F8-8FB8-4070EB55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A83D-9FC0-48EA-A90A-63FC7926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F0EC-7935-4E83-87F7-8AC458FB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617D-D9F1-4177-970B-9A1D813A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DE09-143A-45B5-91C3-6445B32D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410A-8535-47A7-9A73-064B0F09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65AFD-E9A4-41AA-B3B6-3665C98DD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12B5-327B-44A6-A1DA-3692BCBF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9D6B-6D35-4424-BF98-44BFC09A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9030-9C36-4CF2-92AA-50B738B7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20CC-9784-4236-9B41-D15C830C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0DE0-4B17-4B4B-8118-A92ACE54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83E7-D1DC-4292-A7D8-40176606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A3DB-B021-4C7C-A0B0-78531BA8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1B848-2287-4566-8913-D3636147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D18D-76D6-4890-BA23-FDBF1430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9801-39DC-4221-9AE2-F87356F3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44551-671D-4CF7-8BD1-2E42DAA5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A81-4E32-4F23-8DCD-60E663AB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A03A-2491-40E3-B814-D19AB1B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CD72-1E7C-4DB3-BABE-C1DA9ABA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7D1E-DCC0-45C9-A064-430492A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211E-163F-4D1F-B8CA-CE1F65393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7529E-9310-4762-9794-963B67E1A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5F95B-8154-4A99-AE3D-F19AEC1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141BB-2799-471D-9BC8-B2252CDD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9D8A-EB83-42E8-9E85-0E6EFFA0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41E-DBC1-4BB2-8C11-4E28CB5F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A87A9-9110-4386-8C14-42CAEB9C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1FB51-7D0C-45FB-B120-975C10C4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60668-034E-4A12-AF50-4DB9BB841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A9A9B-30C4-4AA5-B06B-6942272A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689CF-1CC9-45C6-A791-099F3344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49A0E-7CF8-4FBA-ADB0-CCB485DE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5AB4C-743C-46B7-AFEE-4774C32D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236-4DBB-4546-B7F9-A52FB346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A963C-DF35-472C-BF37-FDB49A64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E3BE7-53C5-4500-9D91-48E25EEA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0EA01-9F79-4045-BD07-8F7A228D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57CDF-E858-4F12-89B7-A6D1472A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ED34B-7BF9-4910-B7C3-FD5E47B1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959DF-CDA4-4D79-8743-1C0E8F5C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1A5D-49AD-42F2-BF64-0A0BD83E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9555-946D-4E86-8899-FA7CC583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090B2-6402-40C5-A9B5-80DE97F77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33AF0-D36A-41FA-8EA6-0964542A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ABE0D-9932-406E-84A7-9EA6F695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1E9C0-9EEC-4F6A-A009-B9420FC6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A7AD-F502-4B47-B125-2848BA71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1E1CF-BE55-4623-92E8-E7D48C59C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460AA-7110-44BE-BA7E-1BD6A90DA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F314-CE95-41BE-ACD8-6D42803E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03C52-7B63-48A4-9328-7EB177B0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4CAD-9340-4974-9E90-5EC7F035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1CF43-B2E5-40EC-8C0D-5EB63AF3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8979-0EE7-4E76-815B-2A8761BB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CE3-D897-45AC-993B-840487CA0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CF17-B7B9-4D61-97E4-D00B2B8DD29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D5A3-1198-486C-8B8C-451A37CA8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D0A9-E92B-4B18-AF29-6918DEAD6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0543-6DB2-480E-86F1-7927F4D7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18" Type="http://schemas.openxmlformats.org/officeDocument/2006/relationships/image" Target="../media/image49.jpeg"/><Relationship Id="rId3" Type="http://schemas.openxmlformats.org/officeDocument/2006/relationships/image" Target="../media/image34.jpeg"/><Relationship Id="rId21" Type="http://schemas.openxmlformats.org/officeDocument/2006/relationships/image" Target="../media/image52.jpe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17" Type="http://schemas.openxmlformats.org/officeDocument/2006/relationships/image" Target="../media/image48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jpe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19" Type="http://schemas.openxmlformats.org/officeDocument/2006/relationships/image" Target="../media/image50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45.jpeg"/><Relationship Id="rId22" Type="http://schemas.openxmlformats.org/officeDocument/2006/relationships/image" Target="../media/image5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es12017000148/food-ingredients-and-recipe-dataset-with-imag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minikschmidt.xyz/simplified-recipes-1M/" TargetMode="External"/><Relationship Id="rId4" Type="http://schemas.openxmlformats.org/officeDocument/2006/relationships/hyperlink" Target="https://pypi.org/project/stop-word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694B14-48B5-475C-B454-49FF453F87DE}"/>
              </a:ext>
            </a:extLst>
          </p:cNvPr>
          <p:cNvSpPr/>
          <p:nvPr/>
        </p:nvSpPr>
        <p:spPr>
          <a:xfrm>
            <a:off x="0" y="-218661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Food: veja as 10 comidas mais pedidas no app em 2021 - TecMundo">
            <a:extLst>
              <a:ext uri="{FF2B5EF4-FFF2-40B4-BE49-F238E27FC236}">
                <a16:creationId xmlns:a16="http://schemas.microsoft.com/office/drawing/2014/main" id="{B8360E40-5326-4A61-9748-BEAB5832E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1" y="4514835"/>
            <a:ext cx="5691189" cy="21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Food: veja as 10 comidas mais pedidas no app em 2021 - TecMundo">
            <a:extLst>
              <a:ext uri="{FF2B5EF4-FFF2-40B4-BE49-F238E27FC236}">
                <a16:creationId xmlns:a16="http://schemas.microsoft.com/office/drawing/2014/main" id="{6DDA14DE-63C2-430D-AF04-E5D48347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14835"/>
            <a:ext cx="5691189" cy="21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8FFB072-C68A-4707-A609-43C7533D55FE}"/>
              </a:ext>
            </a:extLst>
          </p:cNvPr>
          <p:cNvSpPr/>
          <p:nvPr/>
        </p:nvSpPr>
        <p:spPr>
          <a:xfrm rot="16200000">
            <a:off x="4378240" y="4128410"/>
            <a:ext cx="3409017" cy="161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FFFF702-F41A-4C76-BFC5-F12DFF41BD67}"/>
              </a:ext>
            </a:extLst>
          </p:cNvPr>
          <p:cNvSpPr/>
          <p:nvPr/>
        </p:nvSpPr>
        <p:spPr>
          <a:xfrm>
            <a:off x="0" y="934276"/>
            <a:ext cx="3409017" cy="16101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02BA06B-04B9-4E2A-BD44-74E0F48DF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35" y="46178"/>
            <a:ext cx="3409018" cy="34090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CB1588-22FC-4061-88F1-D494B2E0AFD5}"/>
              </a:ext>
            </a:extLst>
          </p:cNvPr>
          <p:cNvSpPr txBox="1"/>
          <p:nvPr/>
        </p:nvSpPr>
        <p:spPr>
          <a:xfrm>
            <a:off x="5019675" y="1609725"/>
            <a:ext cx="2933700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B9CD4-9C35-4323-867B-E05F1D97B916}"/>
              </a:ext>
            </a:extLst>
          </p:cNvPr>
          <p:cNvSpPr txBox="1"/>
          <p:nvPr/>
        </p:nvSpPr>
        <p:spPr>
          <a:xfrm>
            <a:off x="19266" y="-23179"/>
            <a:ext cx="57634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Using</a:t>
            </a:r>
            <a:r>
              <a:rPr lang="pt-PT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NLP </a:t>
            </a:r>
            <a:r>
              <a:rPr lang="pt-PT" sz="32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and</a:t>
            </a:r>
            <a:r>
              <a:rPr lang="pt-PT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Deep</a:t>
            </a:r>
            <a:r>
              <a:rPr lang="pt-PT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Learning</a:t>
            </a:r>
            <a:r>
              <a:rPr lang="pt-PT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to 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1FAFB-EDFE-4470-9B99-AAC7F9B3D097}"/>
              </a:ext>
            </a:extLst>
          </p:cNvPr>
          <p:cNvSpPr txBox="1"/>
          <p:nvPr/>
        </p:nvSpPr>
        <p:spPr>
          <a:xfrm>
            <a:off x="27707" y="2551837"/>
            <a:ext cx="2558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A </a:t>
            </a:r>
            <a:r>
              <a:rPr lang="pt-PT" dirty="0" err="1">
                <a:solidFill>
                  <a:schemeClr val="bg1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work</a:t>
            </a:r>
            <a:r>
              <a:rPr lang="pt-PT" dirty="0">
                <a:solidFill>
                  <a:schemeClr val="bg1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by</a:t>
            </a:r>
            <a:r>
              <a:rPr lang="pt-PT" dirty="0">
                <a:solidFill>
                  <a:schemeClr val="bg1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:</a:t>
            </a:r>
          </a:p>
          <a:p>
            <a:endParaRPr lang="pt-PT" dirty="0">
              <a:solidFill>
                <a:schemeClr val="bg1"/>
              </a:solidFill>
              <a:latin typeface="Amasis MT Pro Black" panose="020B0604020202020204" pitchFamily="18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schemeClr val="bg1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João Silva</a:t>
            </a:r>
          </a:p>
          <a:p>
            <a:r>
              <a:rPr lang="pt-PT" dirty="0">
                <a:solidFill>
                  <a:schemeClr val="bg1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Lucas Neves</a:t>
            </a:r>
          </a:p>
          <a:p>
            <a:r>
              <a:rPr lang="pt-PT" dirty="0">
                <a:solidFill>
                  <a:schemeClr val="bg1"/>
                </a:solidFill>
                <a:latin typeface="Amasis MT Pro Black" panose="020B0604020202020204" pitchFamily="18" charset="0"/>
                <a:cs typeface="Arial" panose="020B0604020202020204" pitchFamily="34" charset="0"/>
              </a:rPr>
              <a:t>Miguel Bernardo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1BBC2-A04F-4A44-896F-D2D590E08713}"/>
              </a:ext>
            </a:extLst>
          </p:cNvPr>
          <p:cNvSpPr txBox="1"/>
          <p:nvPr/>
        </p:nvSpPr>
        <p:spPr>
          <a:xfrm>
            <a:off x="4205198" y="1113024"/>
            <a:ext cx="57634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Boost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the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iFood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Rocket!!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0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9AB-98CE-4FE3-A0E4-7E6F7C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1559-E84A-4DEB-A8DB-0D90D150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FFAB1-43B4-4570-B3FA-6C8FA480DE11}"/>
              </a:ext>
            </a:extLst>
          </p:cNvPr>
          <p:cNvSpPr/>
          <p:nvPr/>
        </p:nvSpPr>
        <p:spPr>
          <a:xfrm>
            <a:off x="0" y="3009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6CA82-E738-4AEA-90A1-CAF1D02F3560}"/>
              </a:ext>
            </a:extLst>
          </p:cNvPr>
          <p:cNvSpPr txBox="1"/>
          <p:nvPr/>
        </p:nvSpPr>
        <p:spPr>
          <a:xfrm>
            <a:off x="288780" y="240877"/>
            <a:ext cx="97234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Convolutional</a:t>
            </a:r>
            <a:r>
              <a:rPr lang="pt-PT" sz="4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Neural Network - CNN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7" name="Content Placeholder 24" descr="Icon&#10;&#10;Description automatically generated">
            <a:extLst>
              <a:ext uri="{FF2B5EF4-FFF2-40B4-BE49-F238E27FC236}">
                <a16:creationId xmlns:a16="http://schemas.microsoft.com/office/drawing/2014/main" id="{A8B08F2B-FE0B-4064-9F79-C89B2D668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53" y="211346"/>
            <a:ext cx="1419007" cy="1419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1EEC93-9434-4369-B34E-9415AA0C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8" y="1825624"/>
            <a:ext cx="3812285" cy="49587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49F00C-51E1-4369-A9C7-07783C8FA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031" y="4453134"/>
            <a:ext cx="7553521" cy="23312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3E5A3F-68F7-4EA3-A4AE-50202B45A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552" y="1815851"/>
            <a:ext cx="3741236" cy="25516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7FCA33-D215-44A4-B11D-9925ADE88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031" y="1818803"/>
            <a:ext cx="3812285" cy="25456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517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9AB-98CE-4FE3-A0E4-7E6F7C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1559-E84A-4DEB-A8DB-0D90D150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FFAB1-43B4-4570-B3FA-6C8FA480D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40">
            <a:extLst>
              <a:ext uri="{FF2B5EF4-FFF2-40B4-BE49-F238E27FC236}">
                <a16:creationId xmlns:a16="http://schemas.microsoft.com/office/drawing/2014/main" id="{01066314-9F31-4B6E-A29E-0C65FA632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42" y="170261"/>
            <a:ext cx="1801137" cy="122165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2">
            <a:extLst>
              <a:ext uri="{FF2B5EF4-FFF2-40B4-BE49-F238E27FC236}">
                <a16:creationId xmlns:a16="http://schemas.microsoft.com/office/drawing/2014/main" id="{95A42D7F-F7DF-4C45-951F-C6535DC40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0" y="162213"/>
            <a:ext cx="1801160" cy="12237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4">
            <a:extLst>
              <a:ext uri="{FF2B5EF4-FFF2-40B4-BE49-F238E27FC236}">
                <a16:creationId xmlns:a16="http://schemas.microsoft.com/office/drawing/2014/main" id="{E9AC6E84-4580-4453-88E3-08086B9F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24" y="162213"/>
            <a:ext cx="1816018" cy="12136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6">
            <a:extLst>
              <a:ext uri="{FF2B5EF4-FFF2-40B4-BE49-F238E27FC236}">
                <a16:creationId xmlns:a16="http://schemas.microsoft.com/office/drawing/2014/main" id="{743698D6-4EE4-4082-9B4D-97561F0F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207" y="170260"/>
            <a:ext cx="1830634" cy="12136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0A08599-C9FC-407C-9476-5B8C6AAF7381}"/>
              </a:ext>
            </a:extLst>
          </p:cNvPr>
          <p:cNvSpPr/>
          <p:nvPr/>
        </p:nvSpPr>
        <p:spPr>
          <a:xfrm>
            <a:off x="459373" y="162213"/>
            <a:ext cx="3222472" cy="879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1-Soups </a:t>
            </a:r>
            <a:r>
              <a:rPr lang="pt-PT" sz="1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and</a:t>
            </a:r>
            <a:r>
              <a:rPr lang="pt-PT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1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Spicy</a:t>
            </a:r>
            <a:r>
              <a:rPr lang="pt-PT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foods</a:t>
            </a:r>
          </a:p>
          <a:p>
            <a:endParaRPr lang="en-US" dirty="0"/>
          </a:p>
        </p:txBody>
      </p:sp>
      <p:pic>
        <p:nvPicPr>
          <p:cNvPr id="35" name="Picture 16">
            <a:extLst>
              <a:ext uri="{FF2B5EF4-FFF2-40B4-BE49-F238E27FC236}">
                <a16:creationId xmlns:a16="http://schemas.microsoft.com/office/drawing/2014/main" id="{04B5CF66-0264-4F47-89C4-D2D9990C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09" y="1516889"/>
            <a:ext cx="1766954" cy="108983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06D66E8B-5D00-447B-AF7C-3818E411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23" y="1541577"/>
            <a:ext cx="1816018" cy="11109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0">
            <a:extLst>
              <a:ext uri="{FF2B5EF4-FFF2-40B4-BE49-F238E27FC236}">
                <a16:creationId xmlns:a16="http://schemas.microsoft.com/office/drawing/2014/main" id="{5DFB103D-9C04-41F1-8AFB-598E4FCFD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87" y="1511168"/>
            <a:ext cx="1841367" cy="108983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5EE84F1F-F8AC-40B2-BDFC-95094EDB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269" y="1531963"/>
            <a:ext cx="1832331" cy="113016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BD9A7C2-1F28-4EDF-BC34-E09B939500F2}"/>
              </a:ext>
            </a:extLst>
          </p:cNvPr>
          <p:cNvSpPr/>
          <p:nvPr/>
        </p:nvSpPr>
        <p:spPr>
          <a:xfrm>
            <a:off x="471857" y="1518817"/>
            <a:ext cx="3210983" cy="879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2-Deserts </a:t>
            </a:r>
            <a:r>
              <a:rPr lang="pt-PT" sz="1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and</a:t>
            </a:r>
            <a:r>
              <a:rPr lang="pt-PT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Drinks</a:t>
            </a:r>
          </a:p>
          <a:p>
            <a:endParaRPr 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41CE7354-4213-4257-B7E7-21522D8A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11" y="2827868"/>
            <a:ext cx="1766954" cy="108983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2FE4770B-6F10-44B8-8DF1-5F4D184B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22" y="2866837"/>
            <a:ext cx="1836108" cy="105160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03119BC7-C1C0-45DC-BFFB-00C587E3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89" y="2846998"/>
            <a:ext cx="1832331" cy="113016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EAFBBF7D-4CD6-4F50-B054-799C16A0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53" y="2849444"/>
            <a:ext cx="1830634" cy="11109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D9C74DE-B7B5-44D2-9E0B-492DB0A3EB6A}"/>
              </a:ext>
            </a:extLst>
          </p:cNvPr>
          <p:cNvSpPr/>
          <p:nvPr/>
        </p:nvSpPr>
        <p:spPr>
          <a:xfrm>
            <a:off x="483346" y="2827868"/>
            <a:ext cx="3210983" cy="879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3-Baked </a:t>
            </a:r>
            <a:r>
              <a:rPr lang="pt-PT" sz="1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goods</a:t>
            </a:r>
            <a:endParaRPr lang="pt-PT" sz="18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en-US" dirty="0"/>
          </a:p>
        </p:txBody>
      </p:sp>
      <p:pic>
        <p:nvPicPr>
          <p:cNvPr id="49" name="Picture 32">
            <a:extLst>
              <a:ext uri="{FF2B5EF4-FFF2-40B4-BE49-F238E27FC236}">
                <a16:creationId xmlns:a16="http://schemas.microsoft.com/office/drawing/2014/main" id="{2C991BB4-A11C-4C96-8E5D-2F7FDB73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31" y="4136885"/>
            <a:ext cx="1756132" cy="12902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>
            <a:extLst>
              <a:ext uri="{FF2B5EF4-FFF2-40B4-BE49-F238E27FC236}">
                <a16:creationId xmlns:a16="http://schemas.microsoft.com/office/drawing/2014/main" id="{3D1AB630-D3DA-4447-BDC3-853EA2BB4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95" y="4158057"/>
            <a:ext cx="1801160" cy="121993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6">
            <a:extLst>
              <a:ext uri="{FF2B5EF4-FFF2-40B4-BE49-F238E27FC236}">
                <a16:creationId xmlns:a16="http://schemas.microsoft.com/office/drawing/2014/main" id="{35D412E5-6E70-40FB-896C-D07B74541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10" b="19878"/>
          <a:stretch/>
        </p:blipFill>
        <p:spPr bwMode="auto">
          <a:xfrm>
            <a:off x="8099907" y="4173989"/>
            <a:ext cx="1830634" cy="12531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>
            <a:extLst>
              <a:ext uri="{FF2B5EF4-FFF2-40B4-BE49-F238E27FC236}">
                <a16:creationId xmlns:a16="http://schemas.microsoft.com/office/drawing/2014/main" id="{42C45BF2-42F1-4921-8564-3B954D4A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385" y="4173989"/>
            <a:ext cx="1830634" cy="12531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F28131E-9D75-42C0-B5F2-163BE62FB305}"/>
              </a:ext>
            </a:extLst>
          </p:cNvPr>
          <p:cNvSpPr/>
          <p:nvPr/>
        </p:nvSpPr>
        <p:spPr>
          <a:xfrm>
            <a:off x="483346" y="4140551"/>
            <a:ext cx="3210983" cy="879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4-Main </a:t>
            </a:r>
            <a:r>
              <a:rPr lang="pt-PT" sz="1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dishes</a:t>
            </a:r>
            <a:endParaRPr lang="pt-PT" sz="18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en-US" dirty="0"/>
          </a:p>
        </p:txBody>
      </p:sp>
      <p:pic>
        <p:nvPicPr>
          <p:cNvPr id="54" name="Picture 24">
            <a:extLst>
              <a:ext uri="{FF2B5EF4-FFF2-40B4-BE49-F238E27FC236}">
                <a16:creationId xmlns:a16="http://schemas.microsoft.com/office/drawing/2014/main" id="{8F49A9C2-0509-4AC9-85B1-54CA276E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44" y="5579060"/>
            <a:ext cx="1790635" cy="12081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6">
            <a:extLst>
              <a:ext uri="{FF2B5EF4-FFF2-40B4-BE49-F238E27FC236}">
                <a16:creationId xmlns:a16="http://schemas.microsoft.com/office/drawing/2014/main" id="{51F41DC2-5436-41E1-AD8F-0FFF130A0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22" y="5601607"/>
            <a:ext cx="1841368" cy="11587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>
            <a:extLst>
              <a:ext uri="{FF2B5EF4-FFF2-40B4-BE49-F238E27FC236}">
                <a16:creationId xmlns:a16="http://schemas.microsoft.com/office/drawing/2014/main" id="{0772CA5F-E60E-4E62-9EB9-84AA4C43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07" y="5608556"/>
            <a:ext cx="1678034" cy="11653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>
            <a:extLst>
              <a:ext uri="{FF2B5EF4-FFF2-40B4-BE49-F238E27FC236}">
                <a16:creationId xmlns:a16="http://schemas.microsoft.com/office/drawing/2014/main" id="{3A42606E-6355-41D9-9384-510B1F36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937" y="5535498"/>
            <a:ext cx="1852352" cy="12383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DCB34F2-1096-41DD-8DDA-C44133EE9850}"/>
              </a:ext>
            </a:extLst>
          </p:cNvPr>
          <p:cNvSpPr/>
          <p:nvPr/>
        </p:nvSpPr>
        <p:spPr>
          <a:xfrm>
            <a:off x="483346" y="5574824"/>
            <a:ext cx="3210983" cy="879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5-Light </a:t>
            </a:r>
            <a:r>
              <a:rPr lang="pt-PT" sz="1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Meals</a:t>
            </a:r>
            <a:endParaRPr lang="pt-PT" sz="18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7D557-4819-4D55-80E6-5846A39AFEDB}"/>
              </a:ext>
            </a:extLst>
          </p:cNvPr>
          <p:cNvSpPr txBox="1"/>
          <p:nvPr/>
        </p:nvSpPr>
        <p:spPr>
          <a:xfrm>
            <a:off x="448439" y="655744"/>
            <a:ext cx="2756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chemeClr val="bg1"/>
                </a:solidFill>
                <a:effectLst/>
                <a:latin typeface="Whitney"/>
              </a:rPr>
              <a:t> salt, garlic, pepper, clove, onion, butter, tomato, water, parsley, potato</a:t>
            </a:r>
            <a:endParaRPr 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BC3F5D-2BEF-4F69-8BFD-FEB971362BFD}"/>
              </a:ext>
            </a:extLst>
          </p:cNvPr>
          <p:cNvSpPr txBox="1"/>
          <p:nvPr/>
        </p:nvSpPr>
        <p:spPr>
          <a:xfrm>
            <a:off x="427641" y="1989617"/>
            <a:ext cx="3578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Whitney"/>
              </a:rPr>
              <a:t>sugar, butter, salt, water, flour, cream, clove, lemon, garlic, cinnamon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89E6DD-8527-4965-8D24-B39D2A884458}"/>
              </a:ext>
            </a:extLst>
          </p:cNvPr>
          <p:cNvSpPr txBox="1"/>
          <p:nvPr/>
        </p:nvSpPr>
        <p:spPr>
          <a:xfrm>
            <a:off x="459373" y="3327743"/>
            <a:ext cx="3210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Whitney"/>
              </a:rPr>
              <a:t>salt, sugar, butter, flour, pepper, powder, cream, egg, milk, lemon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911570-9C02-403D-A300-A1C9F1776D80}"/>
              </a:ext>
            </a:extLst>
          </p:cNvPr>
          <p:cNvSpPr txBox="1"/>
          <p:nvPr/>
        </p:nvSpPr>
        <p:spPr>
          <a:xfrm>
            <a:off x="427642" y="4602008"/>
            <a:ext cx="3254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Whitney"/>
              </a:rPr>
              <a:t>salt, pepper, butter, onion, garlic, vinegar, wine, lemon, sugar, tomato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21962C-27C8-4D2E-A842-59AD0D799CE6}"/>
              </a:ext>
            </a:extLst>
          </p:cNvPr>
          <p:cNvSpPr txBox="1"/>
          <p:nvPr/>
        </p:nvSpPr>
        <p:spPr>
          <a:xfrm>
            <a:off x="459373" y="6052304"/>
            <a:ext cx="3210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Whitney"/>
              </a:rPr>
              <a:t>sugar, garlic, salt, clove, lime, pepper, water, ginger, </a:t>
            </a:r>
            <a:r>
              <a:rPr lang="en-US" sz="1050" dirty="0" err="1">
                <a:solidFill>
                  <a:schemeClr val="bg1"/>
                </a:solidFill>
                <a:latin typeface="Whitney"/>
              </a:rPr>
              <a:t>chile</a:t>
            </a:r>
            <a:r>
              <a:rPr lang="en-US" sz="1050" dirty="0">
                <a:solidFill>
                  <a:schemeClr val="bg1"/>
                </a:solidFill>
                <a:latin typeface="Whitney"/>
              </a:rPr>
              <a:t>, onion</a:t>
            </a:r>
          </a:p>
        </p:txBody>
      </p:sp>
    </p:spTree>
    <p:extLst>
      <p:ext uri="{BB962C8B-B14F-4D97-AF65-F5344CB8AC3E}">
        <p14:creationId xmlns:p14="http://schemas.microsoft.com/office/powerpoint/2010/main" val="231886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7481-BAAC-4E52-8C13-BEE3EFA1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A14E-4808-4B95-A198-B5C0A1D4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F2775-6816-4A9F-B17E-CCC9B2FE7F88}"/>
              </a:ext>
            </a:extLst>
          </p:cNvPr>
          <p:cNvSpPr/>
          <p:nvPr/>
        </p:nvSpPr>
        <p:spPr>
          <a:xfrm>
            <a:off x="0" y="13567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DEE3C-2ED5-4CFC-9978-A59BB2D0B9C0}"/>
              </a:ext>
            </a:extLst>
          </p:cNvPr>
          <p:cNvSpPr txBox="1"/>
          <p:nvPr/>
        </p:nvSpPr>
        <p:spPr>
          <a:xfrm>
            <a:off x="4553005" y="1250976"/>
            <a:ext cx="64443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Let’s</a:t>
            </a:r>
            <a:r>
              <a:rPr lang="pt-PT" sz="6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6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end</a:t>
            </a:r>
            <a:r>
              <a:rPr lang="pt-PT" sz="6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6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with</a:t>
            </a:r>
            <a:r>
              <a:rPr lang="pt-PT" sz="6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a </a:t>
            </a:r>
            <a:r>
              <a:rPr lang="pt-PT" sz="6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Demonstration</a:t>
            </a:r>
            <a:r>
              <a:rPr lang="pt-PT" sz="6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!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32044-0372-4925-B003-AAE2E2FEB59C}"/>
              </a:ext>
            </a:extLst>
          </p:cNvPr>
          <p:cNvSpPr txBox="1"/>
          <p:nvPr/>
        </p:nvSpPr>
        <p:spPr>
          <a:xfrm>
            <a:off x="5328516" y="2889771"/>
            <a:ext cx="6444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B5400-5D39-4AC6-B234-AD0EB8AEFF80}"/>
              </a:ext>
            </a:extLst>
          </p:cNvPr>
          <p:cNvSpPr txBox="1"/>
          <p:nvPr/>
        </p:nvSpPr>
        <p:spPr>
          <a:xfrm>
            <a:off x="4553005" y="4427408"/>
            <a:ext cx="6444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Thank</a:t>
            </a:r>
            <a:r>
              <a:rPr lang="pt-PT" sz="6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6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you</a:t>
            </a:r>
            <a:r>
              <a:rPr lang="pt-PT" sz="6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6000" b="1" dirty="0">
                <a:solidFill>
                  <a:schemeClr val="bg1"/>
                </a:solidFill>
                <a:latin typeface="Amasis MT Pro Black" panose="02040A04050005020304" pitchFamily="18" charset="0"/>
                <a:sym typeface="Wingdings" panose="05000000000000000000" pitchFamily="2" charset="2"/>
              </a:rPr>
              <a:t></a:t>
            </a:r>
            <a:endParaRPr lang="pt-PT" sz="6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792B92-4EBA-4D28-9FC1-8FC521CC75D4}"/>
              </a:ext>
            </a:extLst>
          </p:cNvPr>
          <p:cNvCxnSpPr/>
          <p:nvPr/>
        </p:nvCxnSpPr>
        <p:spPr>
          <a:xfrm>
            <a:off x="4021395" y="0"/>
            <a:ext cx="0" cy="68715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61BB77-7F18-42BC-A233-C5AD74213F7C}"/>
              </a:ext>
            </a:extLst>
          </p:cNvPr>
          <p:cNvSpPr/>
          <p:nvPr/>
        </p:nvSpPr>
        <p:spPr>
          <a:xfrm>
            <a:off x="-29496" y="1"/>
            <a:ext cx="3500266" cy="6867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2" descr="IFOOD LOGO PNG COM TAGLINE PARA BAIXAR - Imagens Free">
            <a:extLst>
              <a:ext uri="{FF2B5EF4-FFF2-40B4-BE49-F238E27FC236}">
                <a16:creationId xmlns:a16="http://schemas.microsoft.com/office/drawing/2014/main" id="{0484B559-0384-4E6D-AF65-A2BA76F7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"/>
            <a:ext cx="3427464" cy="182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Veja números inéditos de crescimento do iFood - Startupi">
            <a:extLst>
              <a:ext uri="{FF2B5EF4-FFF2-40B4-BE49-F238E27FC236}">
                <a16:creationId xmlns:a16="http://schemas.microsoft.com/office/drawing/2014/main" id="{C3E5796B-A25D-4EC0-BC48-E4904B8E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19250"/>
            <a:ext cx="3427464" cy="154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A57A33-C1CC-4157-98FF-D779C1E7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98" y="2469082"/>
            <a:ext cx="2386867" cy="23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9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9AB-98CE-4FE3-A0E4-7E6F7C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1559-E84A-4DEB-A8DB-0D90D150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FFAB1-43B4-4570-B3FA-6C8FA480DE11}"/>
              </a:ext>
            </a:extLst>
          </p:cNvPr>
          <p:cNvSpPr/>
          <p:nvPr/>
        </p:nvSpPr>
        <p:spPr>
          <a:xfrm>
            <a:off x="0" y="3009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6CA82-E738-4AEA-90A1-CAF1D02F3560}"/>
              </a:ext>
            </a:extLst>
          </p:cNvPr>
          <p:cNvSpPr txBox="1"/>
          <p:nvPr/>
        </p:nvSpPr>
        <p:spPr>
          <a:xfrm>
            <a:off x="371908" y="240877"/>
            <a:ext cx="7531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Sources</a:t>
            </a:r>
            <a:endParaRPr lang="pt-PT" sz="48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99E73655-265D-4A45-B3CA-EF4EE6C9D98E}"/>
              </a:ext>
            </a:extLst>
          </p:cNvPr>
          <p:cNvSpPr txBox="1">
            <a:spLocks/>
          </p:cNvSpPr>
          <p:nvPr/>
        </p:nvSpPr>
        <p:spPr>
          <a:xfrm>
            <a:off x="231947" y="1018575"/>
            <a:ext cx="10515600" cy="52178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dirty="0">
                <a:gradFill>
                  <a:gsLst>
                    <a:gs pos="0">
                      <a:srgbClr val="1F4E79"/>
                    </a:gs>
                    <a:gs pos="50000">
                      <a:srgbClr val="5B9BD5"/>
                    </a:gs>
                    <a:gs pos="100000">
                      <a:srgbClr val="9DC3E6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Dataset do Kaggle : 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https://www.kaggle.com/datasets/pes12017000148/food-ingredients-and-recipe-dataset-with-images</a:t>
            </a:r>
            <a:r>
              <a:rPr lang="en-US" sz="1800" dirty="0"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Stop words: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https://pypi.org/project/stop-words/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Dataset dos ingredients: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563C1"/>
                </a:solidFill>
                <a:effectLst>
                  <a:reflection blurRad="6350" stA="53000" endA="300" endPos="35500" dir="5400000" sy="-90000" algn="bl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http://dominikschmidt.xyz/simplified-recipes-1M/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B3403-F27F-40B3-BB1A-7964A3B1E5DD}"/>
              </a:ext>
            </a:extLst>
          </p:cNvPr>
          <p:cNvSpPr/>
          <p:nvPr/>
        </p:nvSpPr>
        <p:spPr>
          <a:xfrm>
            <a:off x="0" y="3009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F6CCEB-458A-4940-B179-6F1541D285D4}"/>
              </a:ext>
            </a:extLst>
          </p:cNvPr>
          <p:cNvGrpSpPr/>
          <p:nvPr/>
        </p:nvGrpSpPr>
        <p:grpSpPr>
          <a:xfrm>
            <a:off x="766618" y="193964"/>
            <a:ext cx="3371273" cy="6493163"/>
            <a:chOff x="1177564" y="628073"/>
            <a:chExt cx="2669309" cy="428567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74ADD2A-C360-43A4-A248-6CC4FE68C5B4}"/>
                </a:ext>
              </a:extLst>
            </p:cNvPr>
            <p:cNvSpPr/>
            <p:nvPr/>
          </p:nvSpPr>
          <p:spPr>
            <a:xfrm rot="5400000">
              <a:off x="369382" y="1436255"/>
              <a:ext cx="4285673" cy="266930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94C345-0A7C-4B18-BE3E-2208469ECEB1}"/>
                </a:ext>
              </a:extLst>
            </p:cNvPr>
            <p:cNvSpPr/>
            <p:nvPr/>
          </p:nvSpPr>
          <p:spPr>
            <a:xfrm>
              <a:off x="2152072" y="4149578"/>
              <a:ext cx="748145" cy="6465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5FF4CF-EEA6-4280-A308-D54A48A51FE6}"/>
                </a:ext>
              </a:extLst>
            </p:cNvPr>
            <p:cNvSpPr/>
            <p:nvPr/>
          </p:nvSpPr>
          <p:spPr>
            <a:xfrm>
              <a:off x="1653309" y="785091"/>
              <a:ext cx="1717964" cy="2124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4124DF0C-51AD-4A2C-BB59-A09F876A1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1BD4C0-70E0-4E9C-8D45-C6866B7B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06" y="1019347"/>
            <a:ext cx="2809875" cy="430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22340E3-06DD-4256-B335-1B6F7A02284C}"/>
              </a:ext>
            </a:extLst>
          </p:cNvPr>
          <p:cNvGrpSpPr/>
          <p:nvPr/>
        </p:nvGrpSpPr>
        <p:grpSpPr>
          <a:xfrm>
            <a:off x="4410363" y="182418"/>
            <a:ext cx="3371273" cy="6493163"/>
            <a:chOff x="1177564" y="628073"/>
            <a:chExt cx="2669309" cy="428567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653501-F225-4508-9092-612215EA987C}"/>
                </a:ext>
              </a:extLst>
            </p:cNvPr>
            <p:cNvSpPr/>
            <p:nvPr/>
          </p:nvSpPr>
          <p:spPr>
            <a:xfrm rot="5400000">
              <a:off x="369382" y="1436255"/>
              <a:ext cx="4285673" cy="266930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9A3160-3BAC-4F12-A7D5-BC96ED3E95AE}"/>
                </a:ext>
              </a:extLst>
            </p:cNvPr>
            <p:cNvSpPr/>
            <p:nvPr/>
          </p:nvSpPr>
          <p:spPr>
            <a:xfrm>
              <a:off x="2152072" y="4149578"/>
              <a:ext cx="748145" cy="6465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ECD17F7-DABE-40DC-B216-2F502284FD78}"/>
                </a:ext>
              </a:extLst>
            </p:cNvPr>
            <p:cNvSpPr/>
            <p:nvPr/>
          </p:nvSpPr>
          <p:spPr>
            <a:xfrm>
              <a:off x="1653309" y="785091"/>
              <a:ext cx="1717964" cy="2124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E9B2ECD-F2CB-43C4-A545-D662E135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79" y="1019323"/>
            <a:ext cx="2801847" cy="43128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B8C3E-BC29-410C-9B68-C475855727F2}"/>
              </a:ext>
            </a:extLst>
          </p:cNvPr>
          <p:cNvGrpSpPr/>
          <p:nvPr/>
        </p:nvGrpSpPr>
        <p:grpSpPr>
          <a:xfrm>
            <a:off x="8274444" y="193964"/>
            <a:ext cx="3371273" cy="6493163"/>
            <a:chOff x="1177564" y="628073"/>
            <a:chExt cx="2669309" cy="428567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FBAEAB4-4F3F-451F-8F35-EFC6FF9099C5}"/>
                </a:ext>
              </a:extLst>
            </p:cNvPr>
            <p:cNvSpPr/>
            <p:nvPr/>
          </p:nvSpPr>
          <p:spPr>
            <a:xfrm rot="5400000">
              <a:off x="369382" y="1436255"/>
              <a:ext cx="4285673" cy="266930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FFF7155-CBB8-4BDD-A03D-5A7BE48E364C}"/>
                </a:ext>
              </a:extLst>
            </p:cNvPr>
            <p:cNvSpPr/>
            <p:nvPr/>
          </p:nvSpPr>
          <p:spPr>
            <a:xfrm>
              <a:off x="1653309" y="785091"/>
              <a:ext cx="1717964" cy="2124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42AC6E4E-10D4-473C-AA0F-A17030E2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332" y="844684"/>
            <a:ext cx="2823003" cy="5200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07AB55-6154-4746-BA11-9D3FC82EE6AD}"/>
              </a:ext>
            </a:extLst>
          </p:cNvPr>
          <p:cNvSpPr/>
          <p:nvPr/>
        </p:nvSpPr>
        <p:spPr>
          <a:xfrm>
            <a:off x="9529183" y="6229268"/>
            <a:ext cx="1000271" cy="2681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6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B3403-F27F-40B3-BB1A-7964A3B1E5DD}"/>
              </a:ext>
            </a:extLst>
          </p:cNvPr>
          <p:cNvSpPr/>
          <p:nvPr/>
        </p:nvSpPr>
        <p:spPr>
          <a:xfrm>
            <a:off x="0" y="3009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F6CCEB-458A-4940-B179-6F1541D285D4}"/>
              </a:ext>
            </a:extLst>
          </p:cNvPr>
          <p:cNvGrpSpPr/>
          <p:nvPr/>
        </p:nvGrpSpPr>
        <p:grpSpPr>
          <a:xfrm>
            <a:off x="766618" y="193964"/>
            <a:ext cx="3371273" cy="6493163"/>
            <a:chOff x="1177564" y="628073"/>
            <a:chExt cx="2669309" cy="428567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74ADD2A-C360-43A4-A248-6CC4FE68C5B4}"/>
                </a:ext>
              </a:extLst>
            </p:cNvPr>
            <p:cNvSpPr/>
            <p:nvPr/>
          </p:nvSpPr>
          <p:spPr>
            <a:xfrm rot="5400000">
              <a:off x="369382" y="1436255"/>
              <a:ext cx="4285673" cy="266930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5FF4CF-EEA6-4280-A308-D54A48A51FE6}"/>
                </a:ext>
              </a:extLst>
            </p:cNvPr>
            <p:cNvSpPr/>
            <p:nvPr/>
          </p:nvSpPr>
          <p:spPr>
            <a:xfrm>
              <a:off x="1653309" y="785091"/>
              <a:ext cx="1717964" cy="2124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4124DF0C-51AD-4A2C-BB59-A09F876A1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2340E3-06DD-4256-B335-1B6F7A02284C}"/>
              </a:ext>
            </a:extLst>
          </p:cNvPr>
          <p:cNvGrpSpPr/>
          <p:nvPr/>
        </p:nvGrpSpPr>
        <p:grpSpPr>
          <a:xfrm>
            <a:off x="4410363" y="182418"/>
            <a:ext cx="3371273" cy="6493163"/>
            <a:chOff x="1177564" y="628073"/>
            <a:chExt cx="2669309" cy="428567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653501-F225-4508-9092-612215EA987C}"/>
                </a:ext>
              </a:extLst>
            </p:cNvPr>
            <p:cNvSpPr/>
            <p:nvPr/>
          </p:nvSpPr>
          <p:spPr>
            <a:xfrm rot="5400000">
              <a:off x="369382" y="1436255"/>
              <a:ext cx="4285673" cy="266930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ECD17F7-DABE-40DC-B216-2F502284FD78}"/>
                </a:ext>
              </a:extLst>
            </p:cNvPr>
            <p:cNvSpPr/>
            <p:nvPr/>
          </p:nvSpPr>
          <p:spPr>
            <a:xfrm>
              <a:off x="1653309" y="785091"/>
              <a:ext cx="1717964" cy="2124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046D7DA-AD1E-496E-9A33-77C85585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16" y="847354"/>
            <a:ext cx="2657475" cy="539115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C4A03F0A-DA91-4A16-8267-7661E2ABA3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264A8-1756-4AD7-9CA6-CF0BF470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4" y="834066"/>
            <a:ext cx="2495550" cy="544138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5DCD7BF-92ED-4DFB-B7B1-FD300D4F173A}"/>
              </a:ext>
            </a:extLst>
          </p:cNvPr>
          <p:cNvSpPr/>
          <p:nvPr/>
        </p:nvSpPr>
        <p:spPr>
          <a:xfrm>
            <a:off x="902275" y="1848882"/>
            <a:ext cx="3070226" cy="8959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5D0E6A-7A53-42CA-8E88-F9CC8BF914F5}"/>
              </a:ext>
            </a:extLst>
          </p:cNvPr>
          <p:cNvSpPr/>
          <p:nvPr/>
        </p:nvSpPr>
        <p:spPr>
          <a:xfrm rot="5400000">
            <a:off x="3462543" y="2182457"/>
            <a:ext cx="5266907" cy="32110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11F51-75DE-4BEC-91CD-A0AD56F3ACF2}"/>
              </a:ext>
            </a:extLst>
          </p:cNvPr>
          <p:cNvSpPr txBox="1"/>
          <p:nvPr/>
        </p:nvSpPr>
        <p:spPr>
          <a:xfrm>
            <a:off x="7961748" y="2226454"/>
            <a:ext cx="4668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Can </a:t>
            </a:r>
            <a:r>
              <a:rPr lang="pt-PT" sz="36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Joao</a:t>
            </a:r>
            <a:r>
              <a:rPr lang="pt-PT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36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find</a:t>
            </a:r>
            <a:r>
              <a:rPr lang="pt-PT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36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the</a:t>
            </a:r>
            <a:r>
              <a:rPr lang="pt-PT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36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right</a:t>
            </a:r>
            <a:r>
              <a:rPr lang="pt-PT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36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steak</a:t>
            </a:r>
            <a:r>
              <a:rPr lang="pt-PT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?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E430FD1-5DFA-4A57-BCC4-F3EA2FF7C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3733800"/>
            <a:ext cx="2923309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9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7481-BAAC-4E52-8C13-BEE3EFA1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A14E-4808-4B95-A198-B5C0A1D4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F2775-6816-4A9F-B17E-CCC9B2FE7F88}"/>
              </a:ext>
            </a:extLst>
          </p:cNvPr>
          <p:cNvSpPr/>
          <p:nvPr/>
        </p:nvSpPr>
        <p:spPr>
          <a:xfrm>
            <a:off x="0" y="13567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DEE3C-2ED5-4CFC-9978-A59BB2D0B9C0}"/>
              </a:ext>
            </a:extLst>
          </p:cNvPr>
          <p:cNvSpPr txBox="1"/>
          <p:nvPr/>
        </p:nvSpPr>
        <p:spPr>
          <a:xfrm>
            <a:off x="6380188" y="329703"/>
            <a:ext cx="64443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What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if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Joao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could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export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dish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images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to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the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iFood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app ? 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32044-0372-4925-B003-AAE2E2FEB59C}"/>
              </a:ext>
            </a:extLst>
          </p:cNvPr>
          <p:cNvSpPr txBox="1"/>
          <p:nvPr/>
        </p:nvSpPr>
        <p:spPr>
          <a:xfrm>
            <a:off x="5328516" y="2889771"/>
            <a:ext cx="6444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8C200-4861-4973-A73C-A9FE54B48D9B}"/>
              </a:ext>
            </a:extLst>
          </p:cNvPr>
          <p:cNvSpPr txBox="1"/>
          <p:nvPr/>
        </p:nvSpPr>
        <p:spPr>
          <a:xfrm>
            <a:off x="473652" y="2992866"/>
            <a:ext cx="64443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iFood</a:t>
            </a:r>
            <a:r>
              <a:rPr lang="pt-PT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could</a:t>
            </a:r>
            <a:r>
              <a:rPr lang="pt-PT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return</a:t>
            </a:r>
            <a:r>
              <a:rPr lang="pt-PT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:</a:t>
            </a:r>
          </a:p>
          <a:p>
            <a:endParaRPr lang="pt-PT" sz="32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right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restaurant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or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restaurants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that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make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that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dish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; </a:t>
            </a:r>
          </a:p>
          <a:p>
            <a:endParaRPr lang="pt-PT" sz="2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sz="2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recipe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with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ingredientes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on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dish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;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22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74FB7093-A3AF-4652-90C7-1453A1A0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7" y="365125"/>
            <a:ext cx="2720542" cy="2720542"/>
          </a:xfrm>
          <a:prstGeom prst="rect">
            <a:avLst/>
          </a:prstGeom>
        </p:spPr>
      </p:pic>
      <p:pic>
        <p:nvPicPr>
          <p:cNvPr id="6146" name="Picture 2" descr="Fazemos entregas pelo aplicativo... - Galves Supermercado | Facebook">
            <a:extLst>
              <a:ext uri="{FF2B5EF4-FFF2-40B4-BE49-F238E27FC236}">
                <a16:creationId xmlns:a16="http://schemas.microsoft.com/office/drawing/2014/main" id="{20B314B0-22CB-4FE8-8FF4-A5F815F0E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" b="4765"/>
          <a:stretch/>
        </p:blipFill>
        <p:spPr bwMode="auto">
          <a:xfrm>
            <a:off x="7394720" y="5073739"/>
            <a:ext cx="1905000" cy="169839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elivery de Comida e Mercado - iFood">
            <a:extLst>
              <a:ext uri="{FF2B5EF4-FFF2-40B4-BE49-F238E27FC236}">
                <a16:creationId xmlns:a16="http://schemas.microsoft.com/office/drawing/2014/main" id="{C42FEB65-BB22-484D-A7CA-3199B691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79" y="2945968"/>
            <a:ext cx="3714750" cy="1857375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zemos entregas pelo aplicativo... - Galves Supermercado | Facebook">
            <a:extLst>
              <a:ext uri="{FF2B5EF4-FFF2-40B4-BE49-F238E27FC236}">
                <a16:creationId xmlns:a16="http://schemas.microsoft.com/office/drawing/2014/main" id="{59C85AA3-06A0-4E9B-9893-D3FA7E7F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" b="4765"/>
          <a:stretch/>
        </p:blipFill>
        <p:spPr bwMode="auto">
          <a:xfrm>
            <a:off x="9430328" y="5073712"/>
            <a:ext cx="1686501" cy="169839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4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9AB-98CE-4FE3-A0E4-7E6F7C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1559-E84A-4DEB-A8DB-0D90D150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FFAB1-43B4-4570-B3FA-6C8FA480D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6CA82-E738-4AEA-90A1-CAF1D02F3560}"/>
              </a:ext>
            </a:extLst>
          </p:cNvPr>
          <p:cNvSpPr txBox="1"/>
          <p:nvPr/>
        </p:nvSpPr>
        <p:spPr>
          <a:xfrm>
            <a:off x="2147556" y="507630"/>
            <a:ext cx="7531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Our</a:t>
            </a:r>
            <a:r>
              <a:rPr lang="pt-PT" sz="4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hackaton</a:t>
            </a:r>
            <a:r>
              <a:rPr lang="pt-PT" sz="4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solution</a:t>
            </a:r>
            <a:endParaRPr lang="pt-PT" sz="48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24577-B1EC-4939-B7C0-F1000EC8AB81}"/>
              </a:ext>
            </a:extLst>
          </p:cNvPr>
          <p:cNvSpPr txBox="1"/>
          <p:nvPr/>
        </p:nvSpPr>
        <p:spPr>
          <a:xfrm>
            <a:off x="358135" y="5001184"/>
            <a:ext cx="34922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Recipes</a:t>
            </a:r>
            <a:endParaRPr lang="pt-PT" sz="2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Dish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images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1A96C-E6B9-41A1-AF64-1DC60886C96E}"/>
              </a:ext>
            </a:extLst>
          </p:cNvPr>
          <p:cNvSpPr txBox="1"/>
          <p:nvPr/>
        </p:nvSpPr>
        <p:spPr>
          <a:xfrm>
            <a:off x="4824318" y="2091244"/>
            <a:ext cx="20630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LDA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algorithm</a:t>
            </a:r>
            <a:endParaRPr lang="pt-PT" sz="2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E8A3-9E69-4D4A-A3F8-9A21CD253496}"/>
              </a:ext>
            </a:extLst>
          </p:cNvPr>
          <p:cNvSpPr txBox="1"/>
          <p:nvPr/>
        </p:nvSpPr>
        <p:spPr>
          <a:xfrm>
            <a:off x="9322109" y="1958542"/>
            <a:ext cx="23173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Convolutional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neural network</a:t>
            </a:r>
          </a:p>
          <a:p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1" name="Content Placeholder 16" descr="Icon&#10;&#10;Description automatically generated">
            <a:extLst>
              <a:ext uri="{FF2B5EF4-FFF2-40B4-BE49-F238E27FC236}">
                <a16:creationId xmlns:a16="http://schemas.microsoft.com/office/drawing/2014/main" id="{F5257C49-C00F-4E6C-88FD-A4E4C5D0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7" y="2569317"/>
            <a:ext cx="2198973" cy="2198973"/>
          </a:xfrm>
          <a:prstGeom prst="rect">
            <a:avLst/>
          </a:prstGeom>
        </p:spPr>
      </p:pic>
      <p:pic>
        <p:nvPicPr>
          <p:cNvPr id="14" name="Content Placeholder 20" descr="Icon&#10;&#10;Description automatically generated">
            <a:extLst>
              <a:ext uri="{FF2B5EF4-FFF2-40B4-BE49-F238E27FC236}">
                <a16:creationId xmlns:a16="http://schemas.microsoft.com/office/drawing/2014/main" id="{75EFF77E-72E9-4691-AD55-39F42F65A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4" y="2675573"/>
            <a:ext cx="2198973" cy="2198973"/>
          </a:xfrm>
          <a:prstGeom prst="rect">
            <a:avLst/>
          </a:prstGeom>
        </p:spPr>
      </p:pic>
      <p:pic>
        <p:nvPicPr>
          <p:cNvPr id="17" name="Content Placeholder 24" descr="Icon&#10;&#10;Description automatically generated">
            <a:extLst>
              <a:ext uri="{FF2B5EF4-FFF2-40B4-BE49-F238E27FC236}">
                <a16:creationId xmlns:a16="http://schemas.microsoft.com/office/drawing/2014/main" id="{6466A02B-FE9A-42B8-B393-B29F0FA27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364" y="2694045"/>
            <a:ext cx="2198974" cy="2198974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D00E31-9AD2-4620-833A-E4AFD9D7BE1D}"/>
              </a:ext>
            </a:extLst>
          </p:cNvPr>
          <p:cNvSpPr/>
          <p:nvPr/>
        </p:nvSpPr>
        <p:spPr>
          <a:xfrm>
            <a:off x="2817091" y="3131127"/>
            <a:ext cx="1320800" cy="9848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90D6A6-C337-4EA8-AB99-056A745833B7}"/>
              </a:ext>
            </a:extLst>
          </p:cNvPr>
          <p:cNvSpPr/>
          <p:nvPr/>
        </p:nvSpPr>
        <p:spPr>
          <a:xfrm>
            <a:off x="7436229" y="3131126"/>
            <a:ext cx="1320800" cy="9848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DB21C-DB05-40DC-A57C-33E59E8CCD11}"/>
              </a:ext>
            </a:extLst>
          </p:cNvPr>
          <p:cNvSpPr txBox="1"/>
          <p:nvPr/>
        </p:nvSpPr>
        <p:spPr>
          <a:xfrm>
            <a:off x="193252" y="1840923"/>
            <a:ext cx="34922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Datasources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9A859-9C9A-4BD6-BB7C-157325D9E19D}"/>
              </a:ext>
            </a:extLst>
          </p:cNvPr>
          <p:cNvSpPr txBox="1"/>
          <p:nvPr/>
        </p:nvSpPr>
        <p:spPr>
          <a:xfrm>
            <a:off x="4645807" y="5001184"/>
            <a:ext cx="34922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Grouping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ingredients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into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recipe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clusters</a:t>
            </a:r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51BB04-49CD-40FC-9FBB-24DF3E7C2309}"/>
              </a:ext>
            </a:extLst>
          </p:cNvPr>
          <p:cNvSpPr txBox="1"/>
          <p:nvPr/>
        </p:nvSpPr>
        <p:spPr>
          <a:xfrm>
            <a:off x="8884581" y="4986137"/>
            <a:ext cx="349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Uses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recipes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clusters to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classify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dish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images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and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return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the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recipes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9AB-98CE-4FE3-A0E4-7E6F7C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1559-E84A-4DEB-A8DB-0D90D150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FFAB1-43B4-4570-B3FA-6C8FA480DE11}"/>
              </a:ext>
            </a:extLst>
          </p:cNvPr>
          <p:cNvSpPr/>
          <p:nvPr/>
        </p:nvSpPr>
        <p:spPr>
          <a:xfrm>
            <a:off x="0" y="-15652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6CA82-E738-4AEA-90A1-CAF1D02F3560}"/>
              </a:ext>
            </a:extLst>
          </p:cNvPr>
          <p:cNvSpPr txBox="1"/>
          <p:nvPr/>
        </p:nvSpPr>
        <p:spPr>
          <a:xfrm>
            <a:off x="8017" y="-1719"/>
            <a:ext cx="7531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Datasources</a:t>
            </a:r>
            <a:endParaRPr lang="pt-PT" sz="48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1" name="Content Placeholder 16" descr="Icon&#10;&#10;Description automatically generated">
            <a:extLst>
              <a:ext uri="{FF2B5EF4-FFF2-40B4-BE49-F238E27FC236}">
                <a16:creationId xmlns:a16="http://schemas.microsoft.com/office/drawing/2014/main" id="{F5257C49-C00F-4E6C-88FD-A4E4C5D0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72" y="-5565"/>
            <a:ext cx="1315618" cy="1315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53B84-4375-438E-B847-9F00685C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" y="1385633"/>
            <a:ext cx="12192000" cy="16517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DE87CB-2B39-4AA2-A179-FCA9820B9BB1}"/>
              </a:ext>
            </a:extLst>
          </p:cNvPr>
          <p:cNvSpPr txBox="1"/>
          <p:nvPr/>
        </p:nvSpPr>
        <p:spPr>
          <a:xfrm>
            <a:off x="6640" y="770677"/>
            <a:ext cx="47613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Kaggle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Dataset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/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Main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Dataset</a:t>
            </a:r>
            <a:r>
              <a:rPr lang="pt-PT" sz="4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4BF051-CC32-4C5A-A140-7F6DEC0B7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5" y="3531243"/>
            <a:ext cx="3934907" cy="12471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C7EB76-1DCE-44E6-91D7-A5AA872844D8}"/>
              </a:ext>
            </a:extLst>
          </p:cNvPr>
          <p:cNvSpPr txBox="1"/>
          <p:nvPr/>
        </p:nvSpPr>
        <p:spPr>
          <a:xfrm>
            <a:off x="78432" y="3101942"/>
            <a:ext cx="34922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Stop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Words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list</a:t>
            </a:r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75E1A4-CA64-4873-A97F-FF3525D77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348" y="5338976"/>
            <a:ext cx="4583017" cy="15033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51AEF4-5CF9-4E97-B8E0-ED6C0AEB575A}"/>
              </a:ext>
            </a:extLst>
          </p:cNvPr>
          <p:cNvSpPr txBox="1"/>
          <p:nvPr/>
        </p:nvSpPr>
        <p:spPr>
          <a:xfrm>
            <a:off x="8017" y="4933661"/>
            <a:ext cx="34922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Added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recipes</a:t>
            </a:r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FF52E769-641A-479B-8AE9-D8B3782E8B3F}"/>
              </a:ext>
            </a:extLst>
          </p:cNvPr>
          <p:cNvSpPr/>
          <p:nvPr/>
        </p:nvSpPr>
        <p:spPr>
          <a:xfrm>
            <a:off x="8640212" y="3205248"/>
            <a:ext cx="1231640" cy="1166327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15DE1BD1-0800-4C8B-87C7-341AC38980E6}"/>
              </a:ext>
            </a:extLst>
          </p:cNvPr>
          <p:cNvSpPr/>
          <p:nvPr/>
        </p:nvSpPr>
        <p:spPr>
          <a:xfrm>
            <a:off x="4693311" y="3316756"/>
            <a:ext cx="7221879" cy="3212939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20441188-805F-47C1-ACEC-A3C169597AC2}"/>
              </a:ext>
            </a:extLst>
          </p:cNvPr>
          <p:cNvSpPr/>
          <p:nvPr/>
        </p:nvSpPr>
        <p:spPr>
          <a:xfrm>
            <a:off x="4109090" y="3697704"/>
            <a:ext cx="1028907" cy="868674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4A41D3-B368-4F94-81B3-AD781727496C}"/>
              </a:ext>
            </a:extLst>
          </p:cNvPr>
          <p:cNvSpPr/>
          <p:nvPr/>
        </p:nvSpPr>
        <p:spPr>
          <a:xfrm>
            <a:off x="5169156" y="3531243"/>
            <a:ext cx="3352863" cy="12471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318C51-273A-4716-A533-0B931C6B9BD4}"/>
              </a:ext>
            </a:extLst>
          </p:cNvPr>
          <p:cNvSpPr txBox="1"/>
          <p:nvPr/>
        </p:nvSpPr>
        <p:spPr>
          <a:xfrm>
            <a:off x="5169156" y="3555773"/>
            <a:ext cx="34922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Added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extra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words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:</a:t>
            </a:r>
          </a:p>
          <a:p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-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Colours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</a:p>
          <a:p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-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Verbs</a:t>
            </a:r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8" name="Picture 8" descr="iFood libera R$ 8 milhões para ajudar entregadores com combustível -  TecMundo">
            <a:extLst>
              <a:ext uri="{FF2B5EF4-FFF2-40B4-BE49-F238E27FC236}">
                <a16:creationId xmlns:a16="http://schemas.microsoft.com/office/drawing/2014/main" id="{7D5D56B0-AC50-4C42-841F-B5398400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1" y="5719665"/>
            <a:ext cx="2041654" cy="8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BC7AB4-079D-4077-AB24-4A9156D2031B}"/>
              </a:ext>
            </a:extLst>
          </p:cNvPr>
          <p:cNvSpPr txBox="1"/>
          <p:nvPr/>
        </p:nvSpPr>
        <p:spPr>
          <a:xfrm>
            <a:off x="5276879" y="1083129"/>
            <a:ext cx="476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13582 </a:t>
            </a:r>
            <a:r>
              <a:rPr lang="pt-PT" sz="1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dish</a:t>
            </a:r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1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images</a:t>
            </a:r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1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and</a:t>
            </a:r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1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recipes</a:t>
            </a:r>
            <a:endParaRPr lang="pt-PT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58B5E-7A41-491B-8BE9-C1FF3744D6DA}"/>
              </a:ext>
            </a:extLst>
          </p:cNvPr>
          <p:cNvSpPr txBox="1"/>
          <p:nvPr/>
        </p:nvSpPr>
        <p:spPr>
          <a:xfrm>
            <a:off x="5135448" y="3160521"/>
            <a:ext cx="476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1298 stop </a:t>
            </a:r>
            <a:r>
              <a:rPr lang="pt-PT" sz="1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words</a:t>
            </a:r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+ 20 </a:t>
            </a:r>
            <a:r>
              <a:rPr lang="pt-PT" sz="1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added</a:t>
            </a:r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1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words</a:t>
            </a:r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endParaRPr lang="pt-PT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DA3DA-7D09-4A73-AF82-A7AC83E85B75}"/>
              </a:ext>
            </a:extLst>
          </p:cNvPr>
          <p:cNvSpPr txBox="1"/>
          <p:nvPr/>
        </p:nvSpPr>
        <p:spPr>
          <a:xfrm>
            <a:off x="4682294" y="5381111"/>
            <a:ext cx="476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+1M </a:t>
            </a:r>
            <a:r>
              <a:rPr lang="pt-PT" sz="1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recipes</a:t>
            </a:r>
            <a:r>
              <a:rPr lang="pt-PT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to cross </a:t>
            </a:r>
            <a:r>
              <a:rPr lang="pt-PT" sz="1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check</a:t>
            </a:r>
            <a:endParaRPr lang="pt-P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9AB-98CE-4FE3-A0E4-7E6F7C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FFAB1-43B4-4570-B3FA-6C8FA480DE11}"/>
              </a:ext>
            </a:extLst>
          </p:cNvPr>
          <p:cNvSpPr/>
          <p:nvPr/>
        </p:nvSpPr>
        <p:spPr>
          <a:xfrm>
            <a:off x="0" y="3009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9CB65-DBA1-4F4D-BB5A-4A261F555570}"/>
              </a:ext>
            </a:extLst>
          </p:cNvPr>
          <p:cNvSpPr txBox="1"/>
          <p:nvPr/>
        </p:nvSpPr>
        <p:spPr>
          <a:xfrm>
            <a:off x="122530" y="240877"/>
            <a:ext cx="91415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Latent Dirichlet Allocation - LDA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9" name="Content Placeholder 20" descr="Icon&#10;&#10;Description automatically generated">
            <a:extLst>
              <a:ext uri="{FF2B5EF4-FFF2-40B4-BE49-F238E27FC236}">
                <a16:creationId xmlns:a16="http://schemas.microsoft.com/office/drawing/2014/main" id="{7A0E391F-DC57-432D-A1B2-725DD984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22" y="11167"/>
            <a:ext cx="1660066" cy="16600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BEC4A2-82EC-469E-B641-DBDF269F7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455" y="1879588"/>
            <a:ext cx="7432008" cy="42997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FE4FE4D-B4F0-45EA-B24C-E10F0B55DBC6}"/>
              </a:ext>
            </a:extLst>
          </p:cNvPr>
          <p:cNvSpPr/>
          <p:nvPr/>
        </p:nvSpPr>
        <p:spPr>
          <a:xfrm>
            <a:off x="0" y="1869864"/>
            <a:ext cx="3916218" cy="236451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In natural language processing, LDA is a statistical model that is used to classify text in a document to a particular topic.</a:t>
            </a:r>
          </a:p>
          <a:p>
            <a:endParaRPr lang="en-US" sz="1600" i="0" dirty="0">
              <a:solidFill>
                <a:schemeClr val="bg1"/>
              </a:solidFill>
              <a:effectLst/>
              <a:latin typeface="Amasis MT Pro Black" panose="02040A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In this case, it was possible to use the final ingredient list from all recipes and make clusters of categories with it.</a:t>
            </a:r>
            <a:endParaRPr lang="en-US" sz="1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10254" name="Picture 14" descr="Meuri Elle - Pin Location Entregador | iFood">
            <a:extLst>
              <a:ext uri="{FF2B5EF4-FFF2-40B4-BE49-F238E27FC236}">
                <a16:creationId xmlns:a16="http://schemas.microsoft.com/office/drawing/2014/main" id="{4A9640B8-AB82-43FB-B413-77CB7A8E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07" y="4442729"/>
            <a:ext cx="4381670" cy="15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8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9AB-98CE-4FE3-A0E4-7E6F7C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FFAB1-43B4-4570-B3FA-6C8FA480DE11}"/>
              </a:ext>
            </a:extLst>
          </p:cNvPr>
          <p:cNvSpPr/>
          <p:nvPr/>
        </p:nvSpPr>
        <p:spPr>
          <a:xfrm>
            <a:off x="0" y="3009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9CB65-DBA1-4F4D-BB5A-4A261F555570}"/>
              </a:ext>
            </a:extLst>
          </p:cNvPr>
          <p:cNvSpPr txBox="1"/>
          <p:nvPr/>
        </p:nvSpPr>
        <p:spPr>
          <a:xfrm>
            <a:off x="0" y="154206"/>
            <a:ext cx="10656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Latent Dirichlet Allocation - LDA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9" name="Content Placeholder 20" descr="Icon&#10;&#10;Description automatically generated">
            <a:extLst>
              <a:ext uri="{FF2B5EF4-FFF2-40B4-BE49-F238E27FC236}">
                <a16:creationId xmlns:a16="http://schemas.microsoft.com/office/drawing/2014/main" id="{7A0E391F-DC57-432D-A1B2-725DD9848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194" y="8339"/>
            <a:ext cx="1533813" cy="14732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16EEA02-B3EB-47F7-BE01-70D0E00EFFD2}"/>
              </a:ext>
            </a:extLst>
          </p:cNvPr>
          <p:cNvGrpSpPr/>
          <p:nvPr/>
        </p:nvGrpSpPr>
        <p:grpSpPr>
          <a:xfrm>
            <a:off x="7970939" y="1521004"/>
            <a:ext cx="3930679" cy="4824376"/>
            <a:chOff x="8118720" y="1918167"/>
            <a:chExt cx="3930679" cy="482437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35522A-3095-40F2-9127-E415EB21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8720" y="1918167"/>
              <a:ext cx="3930679" cy="322187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E386CF-BAF8-4DAB-BD90-D058569EF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8720" y="5179430"/>
              <a:ext cx="1834052" cy="156311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9517DE-83F1-4953-A40B-CBB32075662A}"/>
              </a:ext>
            </a:extLst>
          </p:cNvPr>
          <p:cNvGrpSpPr/>
          <p:nvPr/>
        </p:nvGrpSpPr>
        <p:grpSpPr>
          <a:xfrm>
            <a:off x="151837" y="1521004"/>
            <a:ext cx="7570817" cy="5004485"/>
            <a:chOff x="151837" y="1918167"/>
            <a:chExt cx="7570817" cy="500448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6BE83D4-1A89-4B7F-B545-A4F35B70C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837" y="1918167"/>
              <a:ext cx="7570817" cy="3251224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383A335-B15C-4436-B121-5A28D477C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837" y="5204693"/>
              <a:ext cx="4143072" cy="1717959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</p:pic>
      </p:grpSp>
      <p:pic>
        <p:nvPicPr>
          <p:cNvPr id="12292" name="Picture 4" descr="logo-client-ifood : Blog idwall">
            <a:extLst>
              <a:ext uri="{FF2B5EF4-FFF2-40B4-BE49-F238E27FC236}">
                <a16:creationId xmlns:a16="http://schemas.microsoft.com/office/drawing/2014/main" id="{8B703910-EF81-4F80-AD1F-CF5CBC5B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44" y="4710211"/>
            <a:ext cx="3810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logo-client-ifood : Blog idwall">
            <a:extLst>
              <a:ext uri="{FF2B5EF4-FFF2-40B4-BE49-F238E27FC236}">
                <a16:creationId xmlns:a16="http://schemas.microsoft.com/office/drawing/2014/main" id="{1F62545E-3FC7-4C24-9C74-1723FD18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62" y="4745325"/>
            <a:ext cx="3327036" cy="17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52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F9AB-98CE-4FE3-A0E4-7E6F7C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1559-E84A-4DEB-A8DB-0D90D150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FFAB1-43B4-4570-B3FA-6C8FA480D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6CA82-E738-4AEA-90A1-CAF1D02F3560}"/>
              </a:ext>
            </a:extLst>
          </p:cNvPr>
          <p:cNvSpPr txBox="1"/>
          <p:nvPr/>
        </p:nvSpPr>
        <p:spPr>
          <a:xfrm>
            <a:off x="96607" y="201548"/>
            <a:ext cx="753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Unsupervised</a:t>
            </a:r>
            <a:r>
              <a:rPr lang="pt-PT" sz="4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48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Labeling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7" name="Content Placeholder 24" descr="Icon&#10;&#10;Description automatically generated">
            <a:extLst>
              <a:ext uri="{FF2B5EF4-FFF2-40B4-BE49-F238E27FC236}">
                <a16:creationId xmlns:a16="http://schemas.microsoft.com/office/drawing/2014/main" id="{A8B08F2B-FE0B-4064-9F79-C89B2D668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24" y="21815"/>
            <a:ext cx="1160669" cy="1160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6727E-2BAE-4470-A08F-510EA3345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67" y="3680610"/>
            <a:ext cx="4330622" cy="2496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22AC6D-915B-4465-B038-199CD9118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873" y="1825625"/>
            <a:ext cx="5077728" cy="118543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AA7BED-3181-41A1-8B38-C441D0A0E5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71" b="2517"/>
          <a:stretch/>
        </p:blipFill>
        <p:spPr>
          <a:xfrm>
            <a:off x="7495165" y="4396671"/>
            <a:ext cx="3005687" cy="20434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7F5A1-8B75-4A9F-AE5F-CF0FD22624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558" b="35346"/>
          <a:stretch/>
        </p:blipFill>
        <p:spPr>
          <a:xfrm>
            <a:off x="3611622" y="2097706"/>
            <a:ext cx="2570595" cy="1448955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0D97EFCF-2232-494D-8DBF-7DEC95C98E81}"/>
              </a:ext>
            </a:extLst>
          </p:cNvPr>
          <p:cNvSpPr/>
          <p:nvPr/>
        </p:nvSpPr>
        <p:spPr>
          <a:xfrm>
            <a:off x="6263147" y="2021195"/>
            <a:ext cx="529750" cy="4290705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E3CFF-9E20-4E66-8AA8-4062B7B5B976}"/>
              </a:ext>
            </a:extLst>
          </p:cNvPr>
          <p:cNvSpPr txBox="1"/>
          <p:nvPr/>
        </p:nvSpPr>
        <p:spPr>
          <a:xfrm>
            <a:off x="53967" y="1525777"/>
            <a:ext cx="34922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Original </a:t>
            </a:r>
            <a:r>
              <a:rPr lang="pt-PT" sz="2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Dataset</a:t>
            </a:r>
            <a:endParaRPr lang="pt-PT" sz="24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43452B-9538-457C-A1AD-A7A290A55CD6}"/>
              </a:ext>
            </a:extLst>
          </p:cNvPr>
          <p:cNvCxnSpPr/>
          <p:nvPr/>
        </p:nvCxnSpPr>
        <p:spPr>
          <a:xfrm>
            <a:off x="7631097" y="2937248"/>
            <a:ext cx="216309" cy="13042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54A514-31E3-4CF2-8154-B60A854C6813}"/>
              </a:ext>
            </a:extLst>
          </p:cNvPr>
          <p:cNvSpPr txBox="1"/>
          <p:nvPr/>
        </p:nvSpPr>
        <p:spPr>
          <a:xfrm>
            <a:off x="8237991" y="3298424"/>
            <a:ext cx="34922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Using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LDA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labeling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to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train</a:t>
            </a:r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CNN</a:t>
            </a:r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AB2F94-1DBB-4A5E-965F-F1E2FB93609F}"/>
              </a:ext>
            </a:extLst>
          </p:cNvPr>
          <p:cNvSpPr/>
          <p:nvPr/>
        </p:nvSpPr>
        <p:spPr>
          <a:xfrm>
            <a:off x="6929357" y="1814935"/>
            <a:ext cx="1210493" cy="121551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C1CD6B-8CC1-4D21-9852-04A4F8003E79}"/>
              </a:ext>
            </a:extLst>
          </p:cNvPr>
          <p:cNvSpPr txBox="1"/>
          <p:nvPr/>
        </p:nvSpPr>
        <p:spPr>
          <a:xfrm>
            <a:off x="8415155" y="6389828"/>
            <a:ext cx="34922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Example</a:t>
            </a:r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F0B7E1-1C72-428A-B6D0-4F5D19A8225B}"/>
              </a:ext>
            </a:extLst>
          </p:cNvPr>
          <p:cNvSpPr txBox="1"/>
          <p:nvPr/>
        </p:nvSpPr>
        <p:spPr>
          <a:xfrm>
            <a:off x="160931" y="2015888"/>
            <a:ext cx="34922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13582 -&gt; 12700 </a:t>
            </a:r>
            <a:r>
              <a:rPr lang="pt-PT" sz="20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images</a:t>
            </a:r>
            <a:endParaRPr lang="pt-PT" sz="40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D60B89-2EF3-4B49-A896-893143644F5C}"/>
              </a:ext>
            </a:extLst>
          </p:cNvPr>
          <p:cNvSpPr txBox="1"/>
          <p:nvPr/>
        </p:nvSpPr>
        <p:spPr>
          <a:xfrm>
            <a:off x="7013696" y="1395349"/>
            <a:ext cx="489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3280   2120   1420   3430   2450</a:t>
            </a:r>
            <a:endParaRPr lang="pt-PT" sz="44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ACB02-243A-46C2-8E50-AD44921165B5}"/>
              </a:ext>
            </a:extLst>
          </p:cNvPr>
          <p:cNvSpPr txBox="1"/>
          <p:nvPr/>
        </p:nvSpPr>
        <p:spPr>
          <a:xfrm>
            <a:off x="7028873" y="1008803"/>
            <a:ext cx="3492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Image</a:t>
            </a:r>
            <a:r>
              <a:rPr lang="pt-PT" sz="2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  <a:r>
              <a:rPr lang="pt-PT" sz="2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split</a:t>
            </a:r>
            <a:r>
              <a:rPr lang="pt-PT" sz="2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to </a:t>
            </a:r>
            <a:r>
              <a:rPr lang="pt-PT" sz="2400" b="1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train</a:t>
            </a:r>
            <a:endParaRPr lang="pt-PT" sz="44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8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Widescreen</PresentationFormat>
  <Paragraphs>103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Amasis MT Pro Black</vt:lpstr>
      <vt:lpstr>Arial</vt:lpstr>
      <vt:lpstr>Calibri</vt:lpstr>
      <vt:lpstr>Calibri Light</vt:lpstr>
      <vt:lpstr>Comic Sans MS</vt:lpstr>
      <vt:lpstr>Whitney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Reis das Neves</dc:creator>
  <cp:lastModifiedBy>Lucas Reis das Neves</cp:lastModifiedBy>
  <cp:revision>47</cp:revision>
  <dcterms:created xsi:type="dcterms:W3CDTF">2022-03-25T13:47:55Z</dcterms:created>
  <dcterms:modified xsi:type="dcterms:W3CDTF">2022-03-27T11:34:20Z</dcterms:modified>
</cp:coreProperties>
</file>