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9144000" cy="6858000"/>
  <p:embeddedFontLst>
    <p:embeddedFont>
      <p:font typeface="Roboto Thin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Amatic SC"/>
      <p:regular r:id="rId30"/>
      <p:bold r:id="rId31"/>
    </p:embeddedFon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haz8h2zMvcPRBIGIi92bWtMolX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-regular.fntdata"/><Relationship Id="rId13" Type="http://schemas.openxmlformats.org/officeDocument/2006/relationships/slide" Target="slides/slide8.xml"/><Relationship Id="rId18" Type="http://schemas.openxmlformats.org/officeDocument/2006/relationships/font" Target="fonts/RobotoThin-regular.fntdata"/><Relationship Id="rId39" Type="http://schemas.openxmlformats.org/officeDocument/2006/relationships/customXml" Target="../customXml/item3.xml"/><Relationship Id="rId21" Type="http://schemas.openxmlformats.org/officeDocument/2006/relationships/font" Target="fonts/RobotoThin-boldItalic.fntdata"/><Relationship Id="rId34" Type="http://schemas.openxmlformats.org/officeDocument/2006/relationships/font" Target="fonts/QuattrocentoSans-italic.fntdata"/><Relationship Id="rId25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33" Type="http://schemas.openxmlformats.org/officeDocument/2006/relationships/font" Target="fonts/QuattrocentoSans-bold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customXml" Target="../customXml/item2.xml"/><Relationship Id="rId20" Type="http://schemas.openxmlformats.org/officeDocument/2006/relationships/font" Target="fonts/RobotoThin-italic.fntdata"/><Relationship Id="rId2" Type="http://schemas.openxmlformats.org/officeDocument/2006/relationships/viewProps" Target="viewProps.xml"/><Relationship Id="rId2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24" Type="http://schemas.openxmlformats.org/officeDocument/2006/relationships/font" Target="fonts/RobotoMedium-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QuattrocentoSans-regular.fntdata"/><Relationship Id="rId37" Type="http://schemas.openxmlformats.org/officeDocument/2006/relationships/customXml" Target="../customXml/item1.xml"/><Relationship Id="rId23" Type="http://schemas.openxmlformats.org/officeDocument/2006/relationships/font" Target="fonts/RobotoMedium-bold.fntdata"/><Relationship Id="rId28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customschemas.google.com/relationships/presentationmetadata" Target="metadata"/><Relationship Id="rId31" Type="http://schemas.openxmlformats.org/officeDocument/2006/relationships/font" Target="fonts/AmaticSC-bold.fntdata"/><Relationship Id="rId10" Type="http://schemas.openxmlformats.org/officeDocument/2006/relationships/slide" Target="slides/slide5.xml"/><Relationship Id="rId19" Type="http://schemas.openxmlformats.org/officeDocument/2006/relationships/font" Target="fonts/RobotoThin-bold.fntdata"/><Relationship Id="rId22" Type="http://schemas.openxmlformats.org/officeDocument/2006/relationships/font" Target="fonts/RobotoMedium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oboto-bold.fntdata"/><Relationship Id="rId30" Type="http://schemas.openxmlformats.org/officeDocument/2006/relationships/font" Target="fonts/AmaticSC-regular.fntdata"/><Relationship Id="rId35" Type="http://schemas.openxmlformats.org/officeDocument/2006/relationships/font" Target="fonts/QuattrocentoSans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8791316cb_0_2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28791316cb_0_2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a291d70b1_0_49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a291d70b1_0_49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a291d70b1_0_50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a291d70b1_0_50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a291d70b1_0_50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a291d70b1_0_50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709bf235c_0_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e709bf235c_0_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7c93dae46_0_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e7c93dae46_0_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96c03d9eb_0_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e96c03d9eb_0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96c03d9eb_0_1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96c03d9eb_0_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96c03d9eb_0_2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96c03d9eb_0_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7c93dae46_0_2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e7c93dae46_0_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a291d70b1_0_46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a291d70b1_0_4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8791316cb_0_16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28791316cb_0_16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28791316cb_0_1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8791316cb_0_18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g128791316cb_0_1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8791316cb_0_18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128791316cb_0_186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g128791316cb_0_186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g128791316cb_0_186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128791316cb_0_1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791316cb_0_19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g128791316cb_0_1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791316cb_0_19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g128791316cb_0_19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128791316cb_0_19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791316cb_0_1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8791316cb_0_201"/>
          <p:cNvSpPr txBox="1"/>
          <p:nvPr>
            <p:ph type="title"/>
          </p:nvPr>
        </p:nvSpPr>
        <p:spPr>
          <a:xfrm>
            <a:off x="2234311" y="313435"/>
            <a:ext cx="4675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28791316cb_0_201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128791316cb_0_201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128791316cb_0_201"/>
          <p:cNvSpPr txBox="1"/>
          <p:nvPr>
            <p:ph idx="12" type="sldNum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28791316cb_0_206"/>
          <p:cNvSpPr txBox="1"/>
          <p:nvPr>
            <p:ph type="title"/>
          </p:nvPr>
        </p:nvSpPr>
        <p:spPr>
          <a:xfrm>
            <a:off x="2234311" y="313435"/>
            <a:ext cx="4675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128791316cb_0_206"/>
          <p:cNvSpPr txBox="1"/>
          <p:nvPr>
            <p:ph idx="1" type="body"/>
          </p:nvPr>
        </p:nvSpPr>
        <p:spPr>
          <a:xfrm>
            <a:off x="152780" y="1127252"/>
            <a:ext cx="88383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28791316cb_0_206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128791316cb_0_206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28791316cb_0_206"/>
          <p:cNvSpPr txBox="1"/>
          <p:nvPr>
            <p:ph idx="12" type="sldNum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8791316cb_0_212"/>
          <p:cNvSpPr txBox="1"/>
          <p:nvPr>
            <p:ph type="ctrTitle"/>
          </p:nvPr>
        </p:nvSpPr>
        <p:spPr>
          <a:xfrm>
            <a:off x="1164336" y="313435"/>
            <a:ext cx="6815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28791316cb_0_212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128791316cb_0_212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128791316cb_0_212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128791316cb_0_212"/>
          <p:cNvSpPr txBox="1"/>
          <p:nvPr>
            <p:ph idx="12" type="sldNum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28791316cb_0_16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g128791316cb_0_1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28791316cb_0_1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g128791316cb_0_1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g128791316cb_0_1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8791316cb_0_1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g128791316cb_0_17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g128791316cb_0_17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128791316cb_0_1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8791316cb_0_1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g128791316cb_0_1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8791316cb_0_17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g128791316cb_0_17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g128791316cb_0_1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8791316cb_0_1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28791316cb_0_1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28791316cb_0_1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4oxjaQCJRaA&amp;ab_channel=C%C3%B3digoFonteTV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pachefriends.org/pt_br/index.html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getcomposer.org/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nodejs.org/en" TargetMode="External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PcHbyGVoqZk&amp;t=354s&amp;ab_channel=Refatorando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791316cb_0_218"/>
          <p:cNvSpPr txBox="1"/>
          <p:nvPr>
            <p:ph type="ctrTitle"/>
          </p:nvPr>
        </p:nvSpPr>
        <p:spPr>
          <a:xfrm>
            <a:off x="800100" y="969650"/>
            <a:ext cx="7543800" cy="18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Laravel</a:t>
            </a:r>
            <a:endParaRPr b="1" sz="1200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" name="Google Shape;72;g128791316cb_0_218"/>
          <p:cNvSpPr txBox="1"/>
          <p:nvPr/>
        </p:nvSpPr>
        <p:spPr>
          <a:xfrm>
            <a:off x="3275700" y="3176504"/>
            <a:ext cx="2592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Professor: Pedro Henrique</a:t>
            </a:r>
            <a:endParaRPr b="1" i="0" sz="2400" u="none" cap="none" strike="noStrik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3" name="Google Shape;73;g128791316cb_0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500" y="4299638"/>
            <a:ext cx="3152967" cy="18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8791316cb_0_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50" y="4134575"/>
            <a:ext cx="2096034" cy="21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a291d70b1_0_495"/>
          <p:cNvSpPr txBox="1"/>
          <p:nvPr>
            <p:ph type="title"/>
          </p:nvPr>
        </p:nvSpPr>
        <p:spPr>
          <a:xfrm>
            <a:off x="310500" y="563075"/>
            <a:ext cx="852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CONTROLLERS</a:t>
            </a:r>
            <a:endParaRPr sz="3800"/>
          </a:p>
        </p:txBody>
      </p:sp>
      <p:sp>
        <p:nvSpPr>
          <p:cNvPr id="156" name="Google Shape;156;g1ea291d70b1_0_495"/>
          <p:cNvSpPr txBox="1"/>
          <p:nvPr/>
        </p:nvSpPr>
        <p:spPr>
          <a:xfrm>
            <a:off x="1961050" y="3970900"/>
            <a:ext cx="504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php artisan make:controller </a:t>
            </a:r>
            <a:r>
              <a:rPr lang="en-US" sz="2100">
                <a:solidFill>
                  <a:schemeClr val="dk1"/>
                </a:solidFill>
                <a:highlight>
                  <a:srgbClr val="FF0000"/>
                </a:highlight>
              </a:rPr>
              <a:t>nome</a:t>
            </a:r>
            <a:r>
              <a:rPr lang="en-US" sz="1900">
                <a:highlight>
                  <a:srgbClr val="FF0000"/>
                </a:highlight>
              </a:rPr>
              <a:t>Controller</a:t>
            </a:r>
            <a:endParaRPr sz="1900">
              <a:highlight>
                <a:srgbClr val="FF0000"/>
              </a:highlight>
            </a:endParaRPr>
          </a:p>
        </p:txBody>
      </p:sp>
      <p:sp>
        <p:nvSpPr>
          <p:cNvPr id="157" name="Google Shape;157;g1ea291d70b1_0_495"/>
          <p:cNvSpPr txBox="1"/>
          <p:nvPr/>
        </p:nvSpPr>
        <p:spPr>
          <a:xfrm>
            <a:off x="267750" y="1731000"/>
            <a:ext cx="8608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Os controladores são responsáveis ​​por processar as solicitações feitas à sua aplicação e retornar uma resposta.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58" name="Google Shape;158;g1ea291d70b1_0_495"/>
          <p:cNvSpPr txBox="1"/>
          <p:nvPr>
            <p:ph type="title"/>
          </p:nvPr>
        </p:nvSpPr>
        <p:spPr>
          <a:xfrm>
            <a:off x="136075" y="146675"/>
            <a:ext cx="13257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9900"/>
                </a:highlight>
              </a:rPr>
              <a:t>Aula 03</a:t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a291d70b1_0_502"/>
          <p:cNvSpPr txBox="1"/>
          <p:nvPr>
            <p:ph type="title"/>
          </p:nvPr>
        </p:nvSpPr>
        <p:spPr>
          <a:xfrm>
            <a:off x="310500" y="563075"/>
            <a:ext cx="852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MIGRATIONS</a:t>
            </a:r>
            <a:endParaRPr sz="3800"/>
          </a:p>
        </p:txBody>
      </p:sp>
      <p:sp>
        <p:nvSpPr>
          <p:cNvPr id="164" name="Google Shape;164;g1ea291d70b1_0_502"/>
          <p:cNvSpPr txBox="1"/>
          <p:nvPr/>
        </p:nvSpPr>
        <p:spPr>
          <a:xfrm>
            <a:off x="1472400" y="4572000"/>
            <a:ext cx="619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Criar Banco de Dados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Configurar o Banco diretório Env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php artisan make:migration </a:t>
            </a:r>
            <a:r>
              <a:rPr lang="en-US" sz="2100">
                <a:highlight>
                  <a:srgbClr val="FF0000"/>
                </a:highlight>
              </a:rPr>
              <a:t>nomedamigration</a:t>
            </a:r>
            <a:endParaRPr sz="2100">
              <a:highlight>
                <a:srgbClr val="FF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highlight>
                  <a:schemeClr val="lt1"/>
                </a:highlight>
              </a:rPr>
              <a:t>php artisan migrate</a:t>
            </a:r>
            <a:endParaRPr sz="2100">
              <a:highlight>
                <a:schemeClr val="lt1"/>
              </a:highlight>
            </a:endParaRPr>
          </a:p>
        </p:txBody>
      </p:sp>
      <p:sp>
        <p:nvSpPr>
          <p:cNvPr id="165" name="Google Shape;165;g1ea291d70b1_0_502"/>
          <p:cNvSpPr txBox="1"/>
          <p:nvPr/>
        </p:nvSpPr>
        <p:spPr>
          <a:xfrm>
            <a:off x="267750" y="1322675"/>
            <a:ext cx="8608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As migrações permitem criar e modificar facilmente as tabelas em seu banco de dados. Eles garantem que a mesma estrutura de banco de dados exista em todos os lugares em que seu aplicativo for executado.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As migrações são como o controle de versão do seu banco de dados, permitindo que sua equipe defina e compartilhe a definição do esquema do banco de dados do aplicativo.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a291d70b1_0_509"/>
          <p:cNvSpPr txBox="1"/>
          <p:nvPr>
            <p:ph type="title"/>
          </p:nvPr>
        </p:nvSpPr>
        <p:spPr>
          <a:xfrm>
            <a:off x="310500" y="486875"/>
            <a:ext cx="852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</a:t>
            </a:r>
            <a:endParaRPr sz="3900"/>
          </a:p>
        </p:txBody>
      </p:sp>
      <p:sp>
        <p:nvSpPr>
          <p:cNvPr id="171" name="Google Shape;171;g1ea291d70b1_0_509"/>
          <p:cNvSpPr txBox="1"/>
          <p:nvPr/>
        </p:nvSpPr>
        <p:spPr>
          <a:xfrm>
            <a:off x="1779900" y="5143100"/>
            <a:ext cx="5584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highlight>
                  <a:schemeClr val="lt1"/>
                </a:highlight>
              </a:rPr>
              <a:t>php artisan make:model </a:t>
            </a:r>
            <a:r>
              <a:rPr lang="en-US" sz="2100">
                <a:highlight>
                  <a:srgbClr val="FF0000"/>
                </a:highlight>
              </a:rPr>
              <a:t>nomeModel</a:t>
            </a:r>
            <a:endParaRPr sz="2100">
              <a:highlight>
                <a:srgbClr val="FF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highlight>
                  <a:schemeClr val="lt1"/>
                </a:highlight>
              </a:rPr>
              <a:t>Sempre no Singular</a:t>
            </a:r>
            <a:endParaRPr sz="21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chemeClr val="lt1"/>
              </a:highlight>
            </a:endParaRPr>
          </a:p>
        </p:txBody>
      </p:sp>
      <p:sp>
        <p:nvSpPr>
          <p:cNvPr id="172" name="Google Shape;172;g1ea291d70b1_0_509"/>
          <p:cNvSpPr txBox="1"/>
          <p:nvPr/>
        </p:nvSpPr>
        <p:spPr>
          <a:xfrm>
            <a:off x="310500" y="1246475"/>
            <a:ext cx="86085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Os modelos fornecem uma interface poderosa e agradável para você interagir com as tabelas do seu banco de dados.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 Laravel inclui o Eloquent, um mapeador objeto-relacional (ORM) que torna agradável a interação com seu banco de dados. Ao usar o Eloquent, cada tabela do banco de dados possui um "Modelo" correspondente que é usado para interagir com aquela tabela. Além de recuperar registros da tabela do banco de dados, os modelos do Eloquent também permitem inserir, atualizar e excluir registros da tabela.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0" l="36475" r="0" t="0"/>
          <a:stretch/>
        </p:blipFill>
        <p:spPr>
          <a:xfrm>
            <a:off x="3435293" y="2368413"/>
            <a:ext cx="2057063" cy="32861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>
            <p:ph type="title"/>
          </p:nvPr>
        </p:nvSpPr>
        <p:spPr>
          <a:xfrm>
            <a:off x="202325" y="446375"/>
            <a:ext cx="852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sz="3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QUE É </a:t>
            </a:r>
            <a:r>
              <a:rPr lang="en-US" sz="3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LARAVEL</a:t>
            </a:r>
            <a:r>
              <a:rPr lang="en-US" sz="3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endParaRPr sz="3800"/>
          </a:p>
        </p:txBody>
      </p:sp>
      <p:sp>
        <p:nvSpPr>
          <p:cNvPr id="81" name="Google Shape;81;p1"/>
          <p:cNvSpPr txBox="1"/>
          <p:nvPr>
            <p:ph type="title"/>
          </p:nvPr>
        </p:nvSpPr>
        <p:spPr>
          <a:xfrm>
            <a:off x="218950" y="6238250"/>
            <a:ext cx="13257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9900"/>
                </a:highlight>
              </a:rPr>
              <a:t>Aula 01</a:t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709bf235c_0_6"/>
          <p:cNvSpPr txBox="1"/>
          <p:nvPr>
            <p:ph type="title"/>
          </p:nvPr>
        </p:nvSpPr>
        <p:spPr>
          <a:xfrm>
            <a:off x="1077001" y="346375"/>
            <a:ext cx="69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DEFINIÇÃO</a:t>
            </a:r>
            <a:endParaRPr/>
          </a:p>
        </p:txBody>
      </p:sp>
      <p:sp>
        <p:nvSpPr>
          <p:cNvPr id="87" name="Google Shape;87;g1e709bf235c_0_6"/>
          <p:cNvSpPr txBox="1"/>
          <p:nvPr/>
        </p:nvSpPr>
        <p:spPr>
          <a:xfrm>
            <a:off x="130200" y="1116225"/>
            <a:ext cx="8771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500"/>
              <a:t>Laravel é um framework de aplicação web com sintaxe expressiva e elegante. Um framework web fornece uma estrutura e um ponto de partida para a criação de seu aplicativo, permitindo que você se concentre na criação de algo incrível focando mais na lógica do negócia enquanto os  detalhes ficam por conta do framework.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1e709bf235c_0_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5300" y="3904226"/>
            <a:ext cx="2000900" cy="2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7c93dae46_0_5"/>
          <p:cNvSpPr txBox="1"/>
          <p:nvPr>
            <p:ph type="title"/>
          </p:nvPr>
        </p:nvSpPr>
        <p:spPr>
          <a:xfrm>
            <a:off x="1077001" y="251475"/>
            <a:ext cx="69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u="sng"/>
              <a:t>Instalação</a:t>
            </a:r>
            <a:endParaRPr sz="4000" u="sng"/>
          </a:p>
        </p:txBody>
      </p:sp>
      <p:pic>
        <p:nvPicPr>
          <p:cNvPr id="94" name="Google Shape;94;g1e7c93dae46_0_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50" y="1678050"/>
            <a:ext cx="2953700" cy="16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e7c93dae46_0_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7025" y="1304938"/>
            <a:ext cx="2195925" cy="26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e7c93dae46_0_5"/>
          <p:cNvSpPr txBox="1"/>
          <p:nvPr/>
        </p:nvSpPr>
        <p:spPr>
          <a:xfrm>
            <a:off x="230975" y="4708200"/>
            <a:ext cx="8563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composer create-project laravel/laravel example-app</a:t>
            </a:r>
            <a:endParaRPr b="1"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php artisan serve</a:t>
            </a:r>
            <a:endParaRPr b="1" sz="2500"/>
          </a:p>
        </p:txBody>
      </p:sp>
      <p:pic>
        <p:nvPicPr>
          <p:cNvPr id="97" name="Google Shape;97;g1e7c93dae46_0_5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7438" y="2020310"/>
            <a:ext cx="1920525" cy="1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96c03d9eb_0_7"/>
          <p:cNvSpPr txBox="1"/>
          <p:nvPr>
            <p:ph type="title"/>
          </p:nvPr>
        </p:nvSpPr>
        <p:spPr>
          <a:xfrm>
            <a:off x="1077001" y="65925"/>
            <a:ext cx="69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ESTRUTURA DE PASTAS LARAVEL</a:t>
            </a:r>
            <a:endParaRPr/>
          </a:p>
        </p:txBody>
      </p:sp>
      <p:pic>
        <p:nvPicPr>
          <p:cNvPr id="103" name="Google Shape;103;g1e96c03d9e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650" y="558525"/>
            <a:ext cx="4786726" cy="61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96c03d9eb_0_19"/>
          <p:cNvSpPr txBox="1"/>
          <p:nvPr/>
        </p:nvSpPr>
        <p:spPr>
          <a:xfrm>
            <a:off x="157650" y="69950"/>
            <a:ext cx="8828700" cy="6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app</a:t>
            </a:r>
            <a:r>
              <a:rPr lang="en-US" sz="1100"/>
              <a:t>: A pasta "app" contém a lógica principal do seu aplicativo. Você encontrará os modelos (model), controladores (controllers), políticas (policies), middlewares e outros componentes do aplicativo aqui.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bootstrap:</a:t>
            </a:r>
            <a:r>
              <a:rPr lang="en-US" sz="1100"/>
              <a:t> Esta pasta contém o código de inicialização do aplicativo e é onde o Laravel carrega seus principais arquivos de inicialização.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config:</a:t>
            </a:r>
            <a:r>
              <a:rPr lang="en-US" sz="1100"/>
              <a:t> Aqui, você encontrará todos os arquivos de configuração do aplicativo. Isso inclui configurações de banco de dados, configurações de serviços, configurações de aplicativos e muito mais.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database:</a:t>
            </a:r>
            <a:r>
              <a:rPr lang="en-US" sz="1100"/>
              <a:t> Esta pasta é usada para armazenar migrações de banco de dados, sementes (seeds) e outros arquivos relacionados ao banco de dados.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public:</a:t>
            </a:r>
            <a:r>
              <a:rPr lang="en-US" sz="1100"/>
              <a:t> A pasta "public" contém todos os arquivos acessíveis publicamente, como imagens, folhas de estilo (CSS), JavaScript e outros ativos. Este é o único diretório acessível diretamente pelo navegador.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resources: </a:t>
            </a:r>
            <a:r>
              <a:rPr lang="en-US" sz="1100"/>
              <a:t>Aqui, você armazenará recursos que não são diretamente acessíveis pelo navegador, como arquivos de visualização (views), arquivos de tradução, ativos pré-processados (Sass, LESS, etc.) e arquivos Crus (Raw).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routes: </a:t>
            </a:r>
            <a:r>
              <a:rPr lang="en-US" sz="1100"/>
              <a:t>A pasta "routes" contém os arquivos de definição de rotas do seu aplicativo, que determinam como as solicitações HTTP são tratadas pelo aplicativo.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storage: </a:t>
            </a:r>
            <a:r>
              <a:rPr lang="en-US" sz="1100"/>
              <a:t>Esta pasta é usada para armazenar arquivos gerados dinamicamente, como logs, arquivos de sessão, caches e outros dados que o aplicativo precisa armazenar temporariamente.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tests:</a:t>
            </a:r>
            <a:r>
              <a:rPr lang="en-US" sz="1100"/>
              <a:t> Aqui você pode escrever testes automatizados para o seu aplicativo. O Laravel incentiva práticas de desenvolvimento orientadas a testes (TDD).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vendor: </a:t>
            </a:r>
            <a:r>
              <a:rPr lang="en-US" sz="1100"/>
              <a:t>O Laravel utiliza o Composer para gerenciar suas dependências. As bibliotecas e pacotes de terceiros são instalados nesta pasta.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.env:</a:t>
            </a:r>
            <a:r>
              <a:rPr lang="en-US" sz="1100"/>
              <a:t> Este arquivo contém as variáveis de ambiente do seu aplicativo, como configurações de banco de dados, segredos de aplicativos, etc. Ele deve ser configurado para corresponder ao ambiente em que o aplicativo está sendo executado.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.env.example</a:t>
            </a:r>
            <a:r>
              <a:rPr lang="en-US" sz="1100"/>
              <a:t>: Este é um modelo do arquivo .env que inclui as configurações esperadas. É útil para fornecer aos desenvolvedores uma referência das variáveis de ambiente necessárias.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.gitignore:</a:t>
            </a:r>
            <a:r>
              <a:rPr lang="en-US" sz="1100"/>
              <a:t> Este arquivo lista os arquivos e pastas que não devem ser rastreados pelo sistema de controle de versão Git.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composer.json: </a:t>
            </a:r>
            <a:r>
              <a:rPr lang="en-US" sz="1100"/>
              <a:t>O arquivo "composer.json" contém as dependências e as configurações do Composer para o seu projeto.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README.md: </a:t>
            </a:r>
            <a:r>
              <a:rPr lang="en-US" sz="1100"/>
              <a:t>Um arquivo de documentação que fornece informações sobre o projeto.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96c03d9eb_0_24"/>
          <p:cNvSpPr txBox="1"/>
          <p:nvPr>
            <p:ph type="title"/>
          </p:nvPr>
        </p:nvSpPr>
        <p:spPr>
          <a:xfrm>
            <a:off x="310500" y="563075"/>
            <a:ext cx="852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PADRÃO MVC</a:t>
            </a:r>
            <a:endParaRPr sz="3800"/>
          </a:p>
        </p:txBody>
      </p:sp>
      <p:sp>
        <p:nvSpPr>
          <p:cNvPr id="114" name="Google Shape;114;g1e96c03d9eb_0_24"/>
          <p:cNvSpPr txBox="1"/>
          <p:nvPr>
            <p:ph type="title"/>
          </p:nvPr>
        </p:nvSpPr>
        <p:spPr>
          <a:xfrm>
            <a:off x="136075" y="146675"/>
            <a:ext cx="13257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9900"/>
                </a:highlight>
              </a:rPr>
              <a:t>Aula 02</a:t>
            </a:r>
            <a:endParaRPr>
              <a:highlight>
                <a:srgbClr val="FF9900"/>
              </a:highlight>
            </a:endParaRPr>
          </a:p>
        </p:txBody>
      </p:sp>
      <p:grpSp>
        <p:nvGrpSpPr>
          <p:cNvPr id="115" name="Google Shape;115;g1e96c03d9eb_0_24"/>
          <p:cNvGrpSpPr/>
          <p:nvPr/>
        </p:nvGrpSpPr>
        <p:grpSpPr>
          <a:xfrm>
            <a:off x="310557" y="4526952"/>
            <a:ext cx="8522883" cy="1364799"/>
            <a:chOff x="1593000" y="2322568"/>
            <a:chExt cx="5957975" cy="643500"/>
          </a:xfrm>
        </p:grpSpPr>
        <p:sp>
          <p:nvSpPr>
            <p:cNvPr id="116" name="Google Shape;116;g1e96c03d9eb_0_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e96c03d9eb_0_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e96c03d9eb_0_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e96c03d9eb_0_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CONTROLLER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g1e96c03d9eb_0_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e96c03d9eb_0_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g1e96c03d9eb_0_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b="1" lang="en-US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CONTROLA O FLUXO DA APLICAÇÃO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g1e96c03d9eb_0_24"/>
          <p:cNvGrpSpPr/>
          <p:nvPr/>
        </p:nvGrpSpPr>
        <p:grpSpPr>
          <a:xfrm>
            <a:off x="310557" y="3137550"/>
            <a:ext cx="8522883" cy="1364799"/>
            <a:chOff x="1593000" y="2322568"/>
            <a:chExt cx="5957975" cy="643500"/>
          </a:xfrm>
        </p:grpSpPr>
        <p:sp>
          <p:nvSpPr>
            <p:cNvPr id="124" name="Google Shape;124;g1e96c03d9eb_0_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1e96c03d9eb_0_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1e96c03d9eb_0_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1e96c03d9eb_0_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MODEL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g1e96c03d9eb_0_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g1e96c03d9eb_0_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Google Shape;130;g1e96c03d9eb_0_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b="1" lang="en-US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CORAÇÃO DA APLICAÇÃO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b="1" lang="en-US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ENTIDADES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b="1" lang="en-US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CAMADA DE ACESSO À DADOS</a:t>
              </a:r>
              <a:r>
                <a:rPr b="1" lang="en-US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g1e96c03d9eb_0_24"/>
          <p:cNvGrpSpPr/>
          <p:nvPr/>
        </p:nvGrpSpPr>
        <p:grpSpPr>
          <a:xfrm>
            <a:off x="310557" y="1748128"/>
            <a:ext cx="8522883" cy="1364799"/>
            <a:chOff x="1593000" y="2322568"/>
            <a:chExt cx="5957975" cy="643500"/>
          </a:xfrm>
        </p:grpSpPr>
        <p:sp>
          <p:nvSpPr>
            <p:cNvPr id="132" name="Google Shape;132;g1e96c03d9eb_0_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g1e96c03d9eb_0_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1e96c03d9eb_0_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1e96c03d9eb_0_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VIEW	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g1e96c03d9eb_0_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1e96c03d9eb_0_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8" name="Google Shape;138;g1e96c03d9eb_0_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b="1" lang="en-US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RENDEZIRA A APLICAÇÃO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b="1" lang="en-US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JAVASCRIPT, HTML, CSS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b="1" lang="en-US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TEMPLATE ENGINE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1e7c93dae4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26" y="901500"/>
            <a:ext cx="8649575" cy="44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a291d70b1_0_466"/>
          <p:cNvSpPr txBox="1"/>
          <p:nvPr>
            <p:ph type="title"/>
          </p:nvPr>
        </p:nvSpPr>
        <p:spPr>
          <a:xfrm>
            <a:off x="310500" y="563075"/>
            <a:ext cx="852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ROTAS</a:t>
            </a:r>
            <a:endParaRPr sz="3800"/>
          </a:p>
        </p:txBody>
      </p:sp>
      <p:sp>
        <p:nvSpPr>
          <p:cNvPr id="149" name="Google Shape;149;g1ea291d70b1_0_466"/>
          <p:cNvSpPr txBox="1"/>
          <p:nvPr/>
        </p:nvSpPr>
        <p:spPr>
          <a:xfrm>
            <a:off x="310500" y="1492425"/>
            <a:ext cx="83952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As</a:t>
            </a:r>
            <a:r>
              <a:rPr lang="en-US" sz="2500"/>
              <a:t> </a:t>
            </a:r>
            <a:r>
              <a:rPr lang="en-US" sz="2500"/>
              <a:t>"</a:t>
            </a:r>
            <a:r>
              <a:rPr lang="en-US" sz="2500"/>
              <a:t>rotas" referem-se a uma parte fundamental do sistema de roteamento da aplicação. Rotas são definidas no arquivo routes/web.php ou routes/api.php e são usadas para direcionar as solicitações HTTP para os controladores apropriados ou funções de retorno de chamada, que então executam a lógica da aplicação e retornam uma resposta ao cliente.</a:t>
            </a:r>
            <a:endParaRPr sz="2500"/>
          </a:p>
        </p:txBody>
      </p:sp>
      <p:pic>
        <p:nvPicPr>
          <p:cNvPr id="150" name="Google Shape;150;g1ea291d70b1_0_46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8338" y="4850350"/>
            <a:ext cx="1447325" cy="1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5055330805784293D57594DEC27F9D" ma:contentTypeVersion="9" ma:contentTypeDescription="Crie um novo documento." ma:contentTypeScope="" ma:versionID="eca96675616a91372f71f24367926bb5">
  <xsd:schema xmlns:xsd="http://www.w3.org/2001/XMLSchema" xmlns:xs="http://www.w3.org/2001/XMLSchema" xmlns:p="http://schemas.microsoft.com/office/2006/metadata/properties" xmlns:ns2="b9edae20-e4ca-4b56-8d94-287fe4c2fa3d" xmlns:ns3="65a0b5f0-7535-4fd8-aee2-00269e81b3d1" targetNamespace="http://schemas.microsoft.com/office/2006/metadata/properties" ma:root="true" ma:fieldsID="9fb3daca7850de8375fa1f3e0d303ed2" ns2:_="" ns3:_="">
    <xsd:import namespace="b9edae20-e4ca-4b56-8d94-287fe4c2fa3d"/>
    <xsd:import namespace="65a0b5f0-7535-4fd8-aee2-00269e81b3d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dae20-e4ca-4b56-8d94-287fe4c2fa3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1f58d819-f7dc-45ed-b2d2-efa967ebb1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0b5f0-7535-4fd8-aee2-00269e81b3d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9f2ad33-8909-4b62-b7c2-e66536760c76}" ma:internalName="TaxCatchAll" ma:showField="CatchAllData" ma:web="65a0b5f0-7535-4fd8-aee2-00269e81b3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a0b5f0-7535-4fd8-aee2-00269e81b3d1" xsi:nil="true"/>
    <lcf76f155ced4ddcb4097134ff3c332f xmlns="b9edae20-e4ca-4b56-8d94-287fe4c2fa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7AC06C-B45C-45F8-B5DD-CBA2E6ACF745}"/>
</file>

<file path=customXml/itemProps2.xml><?xml version="1.0" encoding="utf-8"?>
<ds:datastoreItem xmlns:ds="http://schemas.openxmlformats.org/officeDocument/2006/customXml" ds:itemID="{1666E4BD-A183-431B-B455-7A45F3873E31}"/>
</file>

<file path=customXml/itemProps3.xml><?xml version="1.0" encoding="utf-8"?>
<ds:datastoreItem xmlns:ds="http://schemas.openxmlformats.org/officeDocument/2006/customXml" ds:itemID="{F92BDFF5-3636-4F15-8727-DF37D9C424B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anabarbara</dc:creator>
  <dcterms:created xsi:type="dcterms:W3CDTF">2022-05-12T13:24:59Z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2019-08-02T00:00:00Z</vt:filetime>
  </property>
  <property fmtid="{D5CDD505-2E9C-101B-9397-08002B2CF9AE}" pid="3" name="Creator">
    <vt:lpwstr>Microsoft PowerPoint - Aula 1 - Potencia Eletrica e Unidades Eletricas</vt:lpwstr>
  </property>
  <property fmtid="{D5CDD505-2E9C-101B-9397-08002B2CF9AE}" pid="4" name="LastSaved">
    <vt:filetime>2019-08-02T00:00:00Z</vt:filetime>
  </property>
  <property fmtid="{D5CDD505-2E9C-101B-9397-08002B2CF9AE}" pid="5" name="ContentTypeId">
    <vt:lpwstr>0x0101001C5055330805784293D57594DEC27F9D</vt:lpwstr>
  </property>
</Properties>
</file>