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162"/>
    <a:srgbClr val="439B67"/>
    <a:srgbClr val="C7EFCF"/>
    <a:srgbClr val="3A6845"/>
    <a:srgbClr val="093B16"/>
    <a:srgbClr val="3C2A08"/>
    <a:srgbClr val="B5E5BE"/>
    <a:srgbClr val="FA90B6"/>
    <a:srgbClr val="EB3560"/>
    <a:srgbClr val="F97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6E79-7A0C-4491-4D32-E4B503A3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D9CE9D-9BD2-1B5D-663B-A95CE703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4E609-FA29-D45A-C14E-8C240787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AEDF0-564C-A792-7F58-384BE27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4F2BB-C326-16D4-6CE9-00AC3C4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3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0831E-5804-BBA2-1822-5FF52898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4D3B5F-4987-7BF3-2AF1-A915E3B75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102DF-6168-6DF9-BBEE-9DC378EC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99DA6-993E-211C-7813-07DBFC01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A3F48-B591-26AD-115B-28EC2E40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7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365356-26C1-25F4-B4D8-3231CF358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A68CD3-4F99-AFF2-34A7-67403DBD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F7750-B280-A6A7-7DBF-F45A678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FC0AF-0848-DE5A-2D01-DE5AFA33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2A9E3-85C1-39A1-E1A5-8A6F78D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DEE8E-EEA8-6CED-CCF6-4705111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4176A-0E5D-A995-BDBB-5E696614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2FAD0-100F-C0B6-64EB-7FBF544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488FA-C81D-BF0F-1D45-54887A84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622E5-A8AD-19F7-E7E3-FBF6E52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6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DE504-7503-AB20-6465-7FDF0DF5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270184-984C-1CF0-FD81-E7F2BC8B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2F35D-D874-393A-10EB-9141FAEF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68A93-4E97-70F7-B7A3-F1BC45D4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C5229-C91C-16A0-3652-2EDE4218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60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0D9F4-18A4-2419-389E-9C02824B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4E267-CB7A-CC9C-1D62-56E61EDD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CD18C-031D-AF69-643A-FC5ACA27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3985B5-FC7C-F1E0-2AE9-6FB2DAE7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26875-C1C7-B334-81F2-F6E7787A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7F8B3-01B3-75E5-E18C-48071086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C205-024B-EBD6-07E4-2F74CB16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4A010-20C8-AC46-A5EC-6A4A61C4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81BB84-D1FA-8F43-669B-6F5BD893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FBAFC-ADC2-E96D-AED1-DD4C0603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D479AC-3C6D-EE9D-61FB-664B47CA8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1D2FD-652F-BE52-0942-7BB80B9C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D99E57-BF96-41D1-3D9F-8E9408C0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E41D81-45C2-3906-11D4-23433EE2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D1EAC-0F19-9E2E-A69A-00AB2C5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36C17-C607-3722-A50D-124BAFDA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C5A3A3-DF30-D236-5DBE-7FACF49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CFA2E7-E1EE-4D2A-749A-A827D42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B41A83-DF4E-67AC-A184-E61C3E0F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72F7AE-4F5E-F027-C8AF-9B96F12B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C3F99F-AE7F-EB14-86D4-DEE60117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2733-7D77-C2B0-71D0-5726C8D2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A3768-A11C-3368-D2C2-83665580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84B4B9-3253-22F7-6858-A0464CA7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1107A-5FFD-6F41-B99A-38ABFD4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8DC78-FD6E-50B8-9426-A6387B83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60AFE-2471-CAC2-DB74-A78AC681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01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F58C-4EFA-0259-47AA-88E63747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7DAC47-F577-1045-4CA2-CE942C4BB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23A771-D744-B2FF-9509-AF97956A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FBD2B3-B3EE-4217-320E-F88AB974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28E2-8CD1-0DD0-5096-B27A1340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68897E-22EC-809F-C4D6-DB8AE0BB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56B2D1-5BB2-1870-16FE-63CB90F5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2DF7D-D3F8-26C5-0A4F-7CE4125B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E60B0-3D9F-28AF-CC24-726600186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82DA-12D5-4C03-B8CB-97B552C3722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3486E-F7E0-5190-3A92-3AA5E8FF3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9710D-B4A8-3D92-2541-1CB36F8AD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80EE-728C-4DBE-8DCA-7D8F941FB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68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090D717-E283-246B-98FF-7257AFB3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46" y="41945"/>
            <a:ext cx="6663798" cy="67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75195B-4286-6F54-713B-8875B4B9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" y="41945"/>
            <a:ext cx="5612235" cy="6786694"/>
          </a:xfrm>
          <a:prstGeom prst="rect">
            <a:avLst/>
          </a:prstGeom>
          <a:solidFill>
            <a:srgbClr val="FA90B6"/>
          </a:solidFill>
          <a:ln w="76200">
            <a:solidFill>
              <a:srgbClr val="439B6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7FB23A1-1749-8351-0A36-CF0A8A45B74F}"/>
              </a:ext>
            </a:extLst>
          </p:cNvPr>
          <p:cNvSpPr/>
          <p:nvPr/>
        </p:nvSpPr>
        <p:spPr>
          <a:xfrm>
            <a:off x="5742408" y="0"/>
            <a:ext cx="6449592" cy="6858000"/>
          </a:xfrm>
          <a:prstGeom prst="rect">
            <a:avLst/>
          </a:prstGeom>
          <a:solidFill>
            <a:srgbClr val="92D050">
              <a:alpha val="92000"/>
            </a:srgbClr>
          </a:solidFill>
          <a:ln w="76200">
            <a:solidFill>
              <a:srgbClr val="439B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11FFD4-FE5B-0660-51F6-976B808D56DD}"/>
              </a:ext>
            </a:extLst>
          </p:cNvPr>
          <p:cNvSpPr txBox="1"/>
          <p:nvPr/>
        </p:nvSpPr>
        <p:spPr>
          <a:xfrm>
            <a:off x="5591263" y="2157500"/>
            <a:ext cx="6655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IGDT" panose="00000400000000000000" pitchFamily="2" charset="2"/>
              </a:rPr>
              <a:t>METODOLOGIA </a:t>
            </a:r>
            <a:r>
              <a:rPr lang="pt-BR" sz="60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AIGDT" panose="00000400000000000000" pitchFamily="2" charset="2"/>
              </a:rPr>
              <a:t>S</a:t>
            </a:r>
            <a:r>
              <a:rPr lang="pt-BR" sz="6000" dirty="0">
                <a:latin typeface="AIGDT" panose="00000400000000000000" pitchFamily="2" charset="2"/>
              </a:rPr>
              <a:t>.</a:t>
            </a:r>
            <a:r>
              <a:rPr lang="pt-BR" sz="60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AIGDT" panose="00000400000000000000" pitchFamily="2" charset="2"/>
              </a:rPr>
              <a:t>C</a:t>
            </a:r>
            <a:r>
              <a:rPr lang="pt-BR" sz="6000" dirty="0">
                <a:latin typeface="AIGDT" panose="00000400000000000000" pitchFamily="2" charset="2"/>
              </a:rPr>
              <a:t>.</a:t>
            </a:r>
            <a:r>
              <a:rPr lang="pt-BR" sz="60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IGDT" panose="00000400000000000000" pitchFamily="2" charset="2"/>
              </a:rPr>
              <a:t>R</a:t>
            </a:r>
            <a:r>
              <a:rPr lang="pt-BR" sz="6000" dirty="0">
                <a:latin typeface="AIGDT" panose="00000400000000000000" pitchFamily="2" charset="2"/>
              </a:rPr>
              <a:t>.</a:t>
            </a:r>
            <a:r>
              <a:rPr lang="pt-BR" sz="60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IGDT" panose="00000400000000000000" pitchFamily="2" charset="2"/>
              </a:rPr>
              <a:t>U</a:t>
            </a:r>
            <a:r>
              <a:rPr lang="pt-BR" sz="6000" dirty="0">
                <a:latin typeface="AIGDT" panose="00000400000000000000" pitchFamily="2" charset="2"/>
              </a:rPr>
              <a:t>.</a:t>
            </a:r>
            <a:r>
              <a:rPr lang="pt-BR" sz="60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IGDT" panose="00000400000000000000" pitchFamily="2" charset="2"/>
              </a:rPr>
              <a:t>M</a:t>
            </a:r>
          </a:p>
        </p:txBody>
      </p:sp>
      <p:pic>
        <p:nvPicPr>
          <p:cNvPr id="1028" name="Picture 4" descr="Scrum - ícones de hora e data grátis">
            <a:extLst>
              <a:ext uri="{FF2B5EF4-FFF2-40B4-BE49-F238E27FC236}">
                <a16:creationId xmlns:a16="http://schemas.microsoft.com/office/drawing/2014/main" id="{3BD3688E-40D9-3951-2A48-C91516C4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3" y="688596"/>
            <a:ext cx="4876800" cy="4876800"/>
          </a:xfrm>
          <a:prstGeom prst="rect">
            <a:avLst/>
          </a:prstGeom>
          <a:noFill/>
          <a:effectLst>
            <a:glow rad="25400">
              <a:schemeClr val="bg1">
                <a:alpha val="40000"/>
              </a:schemeClr>
            </a:glow>
            <a:outerShdw blurRad="101600" dir="576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FD68DD-8791-661E-52E6-3E9A0A68E4F9}"/>
              </a:ext>
            </a:extLst>
          </p:cNvPr>
          <p:cNvSpPr txBox="1"/>
          <p:nvPr/>
        </p:nvSpPr>
        <p:spPr>
          <a:xfrm>
            <a:off x="6096000" y="6436918"/>
            <a:ext cx="6655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28162"/>
                </a:solidFill>
                <a:latin typeface="Bahnschrift" panose="020B0502040204020203" pitchFamily="34" charset="0"/>
              </a:rPr>
              <a:t>JOÃO PEDRO N.DOS SANTOS – TECNICO SENAI</a:t>
            </a:r>
          </a:p>
        </p:txBody>
      </p:sp>
    </p:spTree>
    <p:extLst>
      <p:ext uri="{BB962C8B-B14F-4D97-AF65-F5344CB8AC3E}">
        <p14:creationId xmlns:p14="http://schemas.microsoft.com/office/powerpoint/2010/main" val="285555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293746E-F414-F183-7B45-68F9F93F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30" y="1211281"/>
            <a:ext cx="5240357" cy="524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37449E-6FA8-3BE8-0A50-6844C5223994}"/>
              </a:ext>
            </a:extLst>
          </p:cNvPr>
          <p:cNvSpPr txBox="1"/>
          <p:nvPr/>
        </p:nvSpPr>
        <p:spPr>
          <a:xfrm>
            <a:off x="132202" y="2782669"/>
            <a:ext cx="771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Bahnschrift" panose="020B0502040204020203" pitchFamily="34" charset="0"/>
              </a:rPr>
              <a:t>E FOI ISSO ESSE FOI O TRABALHO❤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C89A53F-0950-F994-8CFD-E6A54CC9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1" y="3639028"/>
            <a:ext cx="2182430" cy="27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40655EC-000B-4B4A-3F3D-D6A9F187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92" y="4268153"/>
            <a:ext cx="2097320" cy="20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5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93B16"/>
                </a:solidFill>
                <a:latin typeface="Bahnschrift" panose="020B0502040204020203" pitchFamily="34" charset="0"/>
              </a:rPr>
              <a:t>OQUE É SCRUM?</a:t>
            </a:r>
          </a:p>
        </p:txBody>
      </p:sp>
    </p:spTree>
    <p:extLst>
      <p:ext uri="{BB962C8B-B14F-4D97-AF65-F5344CB8AC3E}">
        <p14:creationId xmlns:p14="http://schemas.microsoft.com/office/powerpoint/2010/main" val="39940831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É uma solução de gerenciamento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que as equipes usam 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para auto organização e trabalho 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em direção a algum objetivo. 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Tendo o Principal objetivo a entrega eficiente de projetos.</a:t>
            </a:r>
          </a:p>
        </p:txBody>
      </p:sp>
      <p:pic>
        <p:nvPicPr>
          <p:cNvPr id="3074" name="Picture 2" descr="Eficiência - ícones de hora e data grátis">
            <a:extLst>
              <a:ext uri="{FF2B5EF4-FFF2-40B4-BE49-F238E27FC236}">
                <a16:creationId xmlns:a16="http://schemas.microsoft.com/office/drawing/2014/main" id="{8B137A38-2DDA-6281-39D5-2DE8D879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A684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125" y="606243"/>
            <a:ext cx="3068800" cy="30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04280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93B16"/>
                </a:solidFill>
                <a:latin typeface="Bahnschrift" panose="020B0502040204020203" pitchFamily="34" charset="0"/>
              </a:rPr>
              <a:t>Mas afinal, Quais são os Papeis e quem participa e suas Responsabilidades?</a:t>
            </a:r>
          </a:p>
        </p:txBody>
      </p:sp>
    </p:spTree>
    <p:extLst>
      <p:ext uri="{BB962C8B-B14F-4D97-AF65-F5344CB8AC3E}">
        <p14:creationId xmlns:p14="http://schemas.microsoft.com/office/powerpoint/2010/main" val="8749580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Praticamente, ele é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O Dono do Produto como o nome diz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(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Product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Owner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). Sendo o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Responsavel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 por ter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O Produto e Contactar a Equipe com Pedido de clientes, 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Sendo um grande colaborador da equipe.</a:t>
            </a:r>
          </a:p>
        </p:txBody>
      </p:sp>
      <p:pic>
        <p:nvPicPr>
          <p:cNvPr id="4098" name="Picture 2" descr="Ícone de Esticando a silhueta masculina">
            <a:extLst>
              <a:ext uri="{FF2B5EF4-FFF2-40B4-BE49-F238E27FC236}">
                <a16:creationId xmlns:a16="http://schemas.microsoft.com/office/drawing/2014/main" id="{82791A8C-00F2-1B8D-610E-756A22EE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A684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299" y="92889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403627-B5CA-7FC3-820D-9778C761C03D}"/>
              </a:ext>
            </a:extLst>
          </p:cNvPr>
          <p:cNvSpPr txBox="1"/>
          <p:nvPr/>
        </p:nvSpPr>
        <p:spPr>
          <a:xfrm>
            <a:off x="6591300" y="221005"/>
            <a:ext cx="582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3B16"/>
                </a:solidFill>
                <a:latin typeface="Bahnschrift" panose="020B0502040204020203" pitchFamily="34" charset="0"/>
              </a:rPr>
              <a:t>PRODUCT</a:t>
            </a:r>
            <a:r>
              <a:rPr lang="pt-BR" sz="2800" dirty="0"/>
              <a:t>  </a:t>
            </a:r>
            <a:r>
              <a:rPr lang="pt-BR" sz="4000" dirty="0">
                <a:solidFill>
                  <a:srgbClr val="093B16"/>
                </a:solidFill>
                <a:latin typeface="Bahnschrift" panose="020B0502040204020203" pitchFamily="34" charset="0"/>
              </a:rPr>
              <a:t>OWNER(P.O)</a:t>
            </a:r>
          </a:p>
        </p:txBody>
      </p:sp>
    </p:spTree>
    <p:extLst>
      <p:ext uri="{BB962C8B-B14F-4D97-AF65-F5344CB8AC3E}">
        <p14:creationId xmlns:p14="http://schemas.microsoft.com/office/powerpoint/2010/main" val="3763808081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O Lider da equipe como um Todo, Sendo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Responsável por Gerenciar a equipe Orientar sobre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Melhores praticas e Ideias, e ele que faz a Ponte </a:t>
            </a:r>
          </a:p>
          <a:p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Entre o Time de Desenvolvedores e o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Product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owner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403627-B5CA-7FC3-820D-9778C761C03D}"/>
              </a:ext>
            </a:extLst>
          </p:cNvPr>
          <p:cNvSpPr txBox="1"/>
          <p:nvPr/>
        </p:nvSpPr>
        <p:spPr>
          <a:xfrm>
            <a:off x="159974" y="197221"/>
            <a:ext cx="582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3B16"/>
                </a:solidFill>
                <a:latin typeface="Bahnschrift" panose="020B0502040204020203" pitchFamily="34" charset="0"/>
              </a:rPr>
              <a:t>SCRUM MASTER (S.M)</a:t>
            </a:r>
          </a:p>
        </p:txBody>
      </p:sp>
      <p:pic>
        <p:nvPicPr>
          <p:cNvPr id="5122" name="Picture 2" descr="SVG &gt; equipe empresários grupo gravata - Imagem e ícone grátis do SVG. |  SVG Silh">
            <a:extLst>
              <a:ext uri="{FF2B5EF4-FFF2-40B4-BE49-F238E27FC236}">
                <a16:creationId xmlns:a16="http://schemas.microsoft.com/office/drawing/2014/main" id="{07A22D33-F43A-A88E-BC13-E29A28DEA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3A684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1" b="98429" l="42676" r="62305">
                        <a14:foregroundMark x1="52930" y1="3857" x2="52539" y2="16571"/>
                        <a14:foregroundMark x1="52539" y1="16571" x2="55566" y2="23857"/>
                        <a14:foregroundMark x1="55566" y1="23857" x2="56934" y2="32286"/>
                        <a14:foregroundMark x1="56934" y1="32286" x2="60938" y2="20000"/>
                        <a14:foregroundMark x1="60938" y1="20000" x2="62012" y2="27714"/>
                        <a14:foregroundMark x1="62012" y1="27714" x2="57031" y2="82286"/>
                        <a14:foregroundMark x1="55957" y1="79143" x2="55273" y2="91571"/>
                        <a14:foregroundMark x1="55273" y1="91571" x2="56250" y2="98571"/>
                        <a14:foregroundMark x1="49219" y1="98714" x2="45508" y2="25143"/>
                        <a14:foregroundMark x1="45508" y1="25143" x2="50098" y2="17429"/>
                        <a14:foregroundMark x1="50098" y1="17429" x2="51465" y2="2143"/>
                        <a14:foregroundMark x1="51465" y1="2143" x2="51660" y2="1714"/>
                        <a14:foregroundMark x1="61914" y1="22429" x2="61328" y2="44286"/>
                        <a14:foregroundMark x1="62109" y1="33714" x2="62305" y2="45714"/>
                        <a14:backgroundMark x1="61328" y1="89000" x2="64063" y2="87857"/>
                        <a14:backgroundMark x1="41699" y1="49571" x2="39746" y2="38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22" r="37500"/>
          <a:stretch/>
        </p:blipFill>
        <p:spPr bwMode="auto">
          <a:xfrm>
            <a:off x="9568112" y="441690"/>
            <a:ext cx="1812312" cy="56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53930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A Equipe Responsável por, 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Aprimorar, Incrementar e Desenvolver melhor o 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Produto dado pelo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Product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owner</a:t>
            </a:r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 e eles</a:t>
            </a:r>
          </a:p>
          <a:p>
            <a:pPr algn="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Mesmos o Executam.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403627-B5CA-7FC3-820D-9778C761C03D}"/>
              </a:ext>
            </a:extLst>
          </p:cNvPr>
          <p:cNvSpPr txBox="1"/>
          <p:nvPr/>
        </p:nvSpPr>
        <p:spPr>
          <a:xfrm>
            <a:off x="5176664" y="201595"/>
            <a:ext cx="7424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3B16"/>
                </a:solidFill>
                <a:latin typeface="Bahnschrift" panose="020B0502040204020203" pitchFamily="34" charset="0"/>
              </a:rPr>
              <a:t>TIME DE DESENVOLVEDORES</a:t>
            </a:r>
          </a:p>
        </p:txBody>
      </p:sp>
      <p:pic>
        <p:nvPicPr>
          <p:cNvPr id="6148" name="Picture 4" descr="Silhueta Pessoas Homem - Gráfico vetorial grátis no Pixabay - Pixabay">
            <a:extLst>
              <a:ext uri="{FF2B5EF4-FFF2-40B4-BE49-F238E27FC236}">
                <a16:creationId xmlns:a16="http://schemas.microsoft.com/office/drawing/2014/main" id="{993698C7-6086-2C84-A508-E3D78DE8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9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60" y="479802"/>
            <a:ext cx="2795446" cy="559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2A7CEAEF-B527-46B3-3BF2-83CFB3D42EDD}"/>
              </a:ext>
            </a:extLst>
          </p:cNvPr>
          <p:cNvSpPr/>
          <p:nvPr/>
        </p:nvSpPr>
        <p:spPr>
          <a:xfrm>
            <a:off x="934228" y="691195"/>
            <a:ext cx="146203" cy="328604"/>
          </a:xfrm>
          <a:prstGeom prst="ellipse">
            <a:avLst/>
          </a:prstGeom>
          <a:solidFill>
            <a:srgbClr val="C7E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0" name="Picture 6" descr="Homem Pessoa Silhueta - Gráfico vetorial grátis no Pixabay - Pixabay">
            <a:extLst>
              <a:ext uri="{FF2B5EF4-FFF2-40B4-BE49-F238E27FC236}">
                <a16:creationId xmlns:a16="http://schemas.microsoft.com/office/drawing/2014/main" id="{DC245044-DE15-963F-5F48-A6F1A130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2" y="245412"/>
            <a:ext cx="2912641" cy="582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7121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93B16"/>
                </a:solidFill>
                <a:latin typeface="Bahnschrift" panose="020B0502040204020203" pitchFamily="34" charset="0"/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28173731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380C8D7D-C7E2-A318-A045-F6DF5677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4A8456A-ECA4-7D12-7F1B-6945E6C5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7DB35273-A08B-F20E-582C-E084EC3E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AFF24C3-7F8D-2C98-C5B3-8375AC47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7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932D15F6-5C8D-99AB-76ED-3C69318F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D37B2D3-D89B-A389-CFAA-BD3B8988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-15430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FBA7A3B8-A13C-25B7-A0B9-C8945449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1E9DFAE9-B82B-8601-89D3-E89150A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83F5FD5-607F-0D50-E1B6-3AF012F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029CAAD2-D14F-6460-3842-DE71ACF4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DCC7B7C-547E-8047-3D4E-E83683B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3FC9CAA-CF00-42BE-CC4E-BDD4B1F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-154130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C60F7FEC-4826-7AC3-CAB1-C0A9C740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0576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626AA002-FF2E-C48A-61E4-D0BFB56B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253801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eart Aesthetic Fabric, Wallpaper and Home Decor | Spoonflower">
            <a:extLst>
              <a:ext uri="{FF2B5EF4-FFF2-40B4-BE49-F238E27FC236}">
                <a16:creationId xmlns:a16="http://schemas.microsoft.com/office/drawing/2014/main" id="{426908AA-6B1A-D4A6-E9F1-32024930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-1532553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1BF284-D413-107B-6D3D-D05E3EE13B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EFCF">
              <a:alpha val="9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Praticamente pode ser aplicada para Desenvolver </a:t>
            </a:r>
          </a:p>
          <a:p>
            <a:pPr algn="ct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Projetos Grandes e Complexos com o </a:t>
            </a:r>
            <a:r>
              <a:rPr lang="pt-BR" sz="2800" dirty="0" err="1">
                <a:solidFill>
                  <a:srgbClr val="093B16"/>
                </a:solidFill>
                <a:latin typeface="Bahnschrift" panose="020B0502040204020203" pitchFamily="34" charset="0"/>
              </a:rPr>
              <a:t>Minimo</a:t>
            </a:r>
            <a:endParaRPr lang="pt-BR" sz="2800" dirty="0">
              <a:solidFill>
                <a:srgbClr val="093B16"/>
              </a:solidFill>
              <a:latin typeface="Bahnschrift" panose="020B0502040204020203" pitchFamily="34" charset="0"/>
            </a:endParaRPr>
          </a:p>
          <a:p>
            <a:pPr algn="ctr"/>
            <a:r>
              <a:rPr lang="pt-BR" sz="2800" dirty="0">
                <a:solidFill>
                  <a:srgbClr val="093B16"/>
                </a:solidFill>
                <a:latin typeface="Bahnschrift" panose="020B0502040204020203" pitchFamily="34" charset="0"/>
              </a:rPr>
              <a:t>De Tempo e Recursos Possível.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403627-B5CA-7FC3-820D-9778C761C03D}"/>
              </a:ext>
            </a:extLst>
          </p:cNvPr>
          <p:cNvSpPr txBox="1"/>
          <p:nvPr/>
        </p:nvSpPr>
        <p:spPr>
          <a:xfrm>
            <a:off x="4855799" y="475945"/>
            <a:ext cx="582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3B16"/>
                </a:solidFill>
                <a:latin typeface="Bahnschrift" panose="020B0502040204020203" pitchFamily="34" charset="0"/>
              </a:rPr>
              <a:t>Aplicação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D56BAA-9104-D237-6F4F-4C63B617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71" y="-5737608"/>
            <a:ext cx="5240357" cy="524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45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212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AIGDT</vt:lpstr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2024-03-20T17:24:12Z</dcterms:created>
  <dcterms:modified xsi:type="dcterms:W3CDTF">2024-03-20T18:59:05Z</dcterms:modified>
</cp:coreProperties>
</file>