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  <p:sldId id="268" r:id="rId10"/>
    <p:sldId id="264" r:id="rId11"/>
    <p:sldId id="265" r:id="rId12"/>
    <p:sldId id="267" r:id="rId13"/>
    <p:sldId id="266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EBADB2F-892D-F94A-9808-67603F876E1A}" name="JOAO PEDRO GOMES DA SILVA" initials="JPGDS" userId="S::201902140028@alunos.estacio.br::50ea5806-1b85-4af3-a769-0a578c16d48e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DF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31" autoAdjust="0"/>
    <p:restoredTop sz="94157" autoAdjust="0"/>
  </p:normalViewPr>
  <p:slideViewPr>
    <p:cSldViewPr snapToGrid="0">
      <p:cViewPr varScale="1">
        <p:scale>
          <a:sx n="112" d="100"/>
          <a:sy n="112" d="100"/>
        </p:scale>
        <p:origin x="300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8/10/relationships/authors" Target="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3900-DACA-487A-937E-6B5C9442EC51}" type="datetimeFigureOut">
              <a:rPr lang="pt-BR" smtClean="0"/>
              <a:t>02/06/2023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D77F8-9D83-4591-A2D9-4CE63BABCF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8986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3900-DACA-487A-937E-6B5C9442EC51}" type="datetimeFigureOut">
              <a:rPr lang="pt-BR" smtClean="0"/>
              <a:t>02/06/2023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D77F8-9D83-4591-A2D9-4CE63BABCF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2615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3900-DACA-487A-937E-6B5C9442EC51}" type="datetimeFigureOut">
              <a:rPr lang="pt-BR" smtClean="0"/>
              <a:t>02/06/2023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D77F8-9D83-4591-A2D9-4CE63BABCFC7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036967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3900-DACA-487A-937E-6B5C9442EC51}" type="datetimeFigureOut">
              <a:rPr lang="pt-BR" smtClean="0"/>
              <a:t>02/06/2023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D77F8-9D83-4591-A2D9-4CE63BABCF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19620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3900-DACA-487A-937E-6B5C9442EC51}" type="datetimeFigureOut">
              <a:rPr lang="pt-BR" smtClean="0"/>
              <a:t>02/06/2023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D77F8-9D83-4591-A2D9-4CE63BABCFC7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126053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3900-DACA-487A-937E-6B5C9442EC51}" type="datetimeFigureOut">
              <a:rPr lang="pt-BR" smtClean="0"/>
              <a:t>02/06/2023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D77F8-9D83-4591-A2D9-4CE63BABCF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56674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3900-DACA-487A-937E-6B5C9442EC51}" type="datetimeFigureOut">
              <a:rPr lang="pt-BR" smtClean="0"/>
              <a:t>02/06/2023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D77F8-9D83-4591-A2D9-4CE63BABCF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6029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3900-DACA-487A-937E-6B5C9442EC51}" type="datetimeFigureOut">
              <a:rPr lang="pt-BR" smtClean="0"/>
              <a:t>02/06/2023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D77F8-9D83-4591-A2D9-4CE63BABCF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6529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3900-DACA-487A-937E-6B5C9442EC51}" type="datetimeFigureOut">
              <a:rPr lang="pt-BR" smtClean="0"/>
              <a:t>02/06/2023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D77F8-9D83-4591-A2D9-4CE63BABCF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1710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3900-DACA-487A-937E-6B5C9442EC51}" type="datetimeFigureOut">
              <a:rPr lang="pt-BR" smtClean="0"/>
              <a:t>02/06/2023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D77F8-9D83-4591-A2D9-4CE63BABCF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3248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3900-DACA-487A-937E-6B5C9442EC51}" type="datetimeFigureOut">
              <a:rPr lang="pt-BR" smtClean="0"/>
              <a:t>02/06/2023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D77F8-9D83-4591-A2D9-4CE63BABCF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922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3900-DACA-487A-937E-6B5C9442EC51}" type="datetimeFigureOut">
              <a:rPr lang="pt-BR" smtClean="0"/>
              <a:t>02/06/2023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D77F8-9D83-4591-A2D9-4CE63BABCF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9376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3900-DACA-487A-937E-6B5C9442EC51}" type="datetimeFigureOut">
              <a:rPr lang="pt-BR" smtClean="0"/>
              <a:t>02/06/2023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D77F8-9D83-4591-A2D9-4CE63BABCF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5179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3900-DACA-487A-937E-6B5C9442EC51}" type="datetimeFigureOut">
              <a:rPr lang="pt-BR" smtClean="0"/>
              <a:t>02/06/2023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D77F8-9D83-4591-A2D9-4CE63BABCF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7475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3900-DACA-487A-937E-6B5C9442EC51}" type="datetimeFigureOut">
              <a:rPr lang="pt-BR" smtClean="0"/>
              <a:t>02/06/2023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D77F8-9D83-4591-A2D9-4CE63BABCF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0364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D77F8-9D83-4591-A2D9-4CE63BABCFC7}" type="slidenum">
              <a:rPr lang="pt-BR" smtClean="0"/>
              <a:t>‹nº›</a:t>
            </a:fld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3900-DACA-487A-937E-6B5C9442EC51}" type="datetimeFigureOut">
              <a:rPr lang="pt-BR" smtClean="0"/>
              <a:t>02/06/2023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883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833900-DACA-487A-937E-6B5C9442EC51}" type="datetimeFigureOut">
              <a:rPr lang="pt-BR" smtClean="0"/>
              <a:t>02/06/2023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85D77F8-9D83-4591-A2D9-4CE63BABCF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3696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  <p:sldLayoutId id="2147483778" r:id="rId13"/>
    <p:sldLayoutId id="2147483779" r:id="rId14"/>
    <p:sldLayoutId id="2147483780" r:id="rId15"/>
    <p:sldLayoutId id="214748378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O que ver em Boston - Civitatis">
            <a:extLst>
              <a:ext uri="{FF2B5EF4-FFF2-40B4-BE49-F238E27FC236}">
                <a16:creationId xmlns:a16="http://schemas.microsoft.com/office/drawing/2014/main" id="{1E54BD18-D329-A81C-E7A3-76ACA8CC5C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33"/>
          <a:stretch/>
        </p:blipFill>
        <p:spPr bwMode="auto">
          <a:xfrm>
            <a:off x="21" y="0"/>
            <a:ext cx="12191938" cy="6858000"/>
          </a:xfrm>
          <a:prstGeom prst="rect">
            <a:avLst/>
          </a:prstGeom>
          <a:gradFill>
            <a:gsLst>
              <a:gs pos="0">
                <a:srgbClr val="CFEDD4"/>
              </a:gs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softEdge rad="112500"/>
          </a:effec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F547E3DC-C312-C866-BB80-F054A1F8D068}"/>
              </a:ext>
            </a:extLst>
          </p:cNvPr>
          <p:cNvSpPr txBox="1"/>
          <p:nvPr/>
        </p:nvSpPr>
        <p:spPr>
          <a:xfrm>
            <a:off x="643466" y="643467"/>
            <a:ext cx="5452529" cy="90323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BOSTON AIRBNB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5200" b="1" dirty="0">
              <a:latin typeface="+mj-lt"/>
              <a:ea typeface="+mj-ea"/>
              <a:cs typeface="+mj-cs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39088C0-0772-4123-2995-CD818F4A9B49}"/>
              </a:ext>
            </a:extLst>
          </p:cNvPr>
          <p:cNvSpPr txBox="1"/>
          <p:nvPr/>
        </p:nvSpPr>
        <p:spPr>
          <a:xfrm>
            <a:off x="3985591" y="685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EACC3D71-E54A-BFD6-ABDA-580E9C473A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3041" y="5381634"/>
            <a:ext cx="1828959" cy="1476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972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Boston HD wallpaper | Pxfuel">
            <a:extLst>
              <a:ext uri="{FF2B5EF4-FFF2-40B4-BE49-F238E27FC236}">
                <a16:creationId xmlns:a16="http://schemas.microsoft.com/office/drawing/2014/main" id="{40227840-9665-1925-0114-35A7EC1E9D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00"/>
          <a:stretch/>
        </p:blipFill>
        <p:spPr bwMode="auto">
          <a:xfrm>
            <a:off x="1" y="10"/>
            <a:ext cx="1219199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m 8" descr="Gráfico, Gráfico de linhas&#10;&#10;Descrição gerada automaticamente">
            <a:extLst>
              <a:ext uri="{FF2B5EF4-FFF2-40B4-BE49-F238E27FC236}">
                <a16:creationId xmlns:a16="http://schemas.microsoft.com/office/drawing/2014/main" id="{6DB5CFD2-E5FF-D9B8-8C7C-0650C02FF5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4165"/>
            <a:ext cx="8326877" cy="4301067"/>
          </a:xfrm>
          <a:prstGeom prst="rect">
            <a:avLst/>
          </a:prstGeom>
        </p:spPr>
      </p:pic>
      <p:sp>
        <p:nvSpPr>
          <p:cNvPr id="21" name="CaixaDeTexto 20">
            <a:extLst>
              <a:ext uri="{FF2B5EF4-FFF2-40B4-BE49-F238E27FC236}">
                <a16:creationId xmlns:a16="http://schemas.microsoft.com/office/drawing/2014/main" id="{BB211D30-5C57-2D2E-7CB4-3E46E8055B6D}"/>
              </a:ext>
            </a:extLst>
          </p:cNvPr>
          <p:cNvSpPr txBox="1"/>
          <p:nvPr/>
        </p:nvSpPr>
        <p:spPr>
          <a:xfrm>
            <a:off x="231656" y="4840880"/>
            <a:ext cx="103354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Ao analisar o gráfico acima e descartar alguns outliers, podemos observar que os bairros de Back Bay, South End e Fenway/Kenmore em Boston, se destacam pelo número significativo de propriedades em relação ao preço médio. Essas áreas apresentam uma relação mais favorável entre a quantidade de propriedades disponíveis e o valor médio de aluguel, em comparação com outras regiões da cidade.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E0EF4A7-55AB-7417-1F3F-67D270FE2089}"/>
              </a:ext>
            </a:extLst>
          </p:cNvPr>
          <p:cNvSpPr txBox="1"/>
          <p:nvPr/>
        </p:nvSpPr>
        <p:spPr>
          <a:xfrm>
            <a:off x="0" y="-25638"/>
            <a:ext cx="66848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u="sng" dirty="0">
                <a:solidFill>
                  <a:schemeClr val="accent2">
                    <a:lumMod val="75000"/>
                  </a:schemeClr>
                </a:solidFill>
              </a:rPr>
              <a:t>Relação propriedades por preço médio</a:t>
            </a:r>
          </a:p>
        </p:txBody>
      </p:sp>
    </p:spTree>
    <p:extLst>
      <p:ext uri="{BB962C8B-B14F-4D97-AF65-F5344CB8AC3E}">
        <p14:creationId xmlns:p14="http://schemas.microsoft.com/office/powerpoint/2010/main" val="462923533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" descr="Boston HD wallpaper | Pxfuel">
            <a:extLst>
              <a:ext uri="{FF2B5EF4-FFF2-40B4-BE49-F238E27FC236}">
                <a16:creationId xmlns:a16="http://schemas.microsoft.com/office/drawing/2014/main" id="{A027FBA7-987F-0EB6-E091-6EAAB187E2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00"/>
          <a:stretch/>
        </p:blipFill>
        <p:spPr bwMode="auto">
          <a:xfrm>
            <a:off x="1" y="10"/>
            <a:ext cx="1219199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E7776FCA-655C-B559-C2B2-578E9AAC99D7}"/>
              </a:ext>
            </a:extLst>
          </p:cNvPr>
          <p:cNvSpPr txBox="1"/>
          <p:nvPr/>
        </p:nvSpPr>
        <p:spPr>
          <a:xfrm>
            <a:off x="-4233" y="0"/>
            <a:ext cx="72770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1" u="sng" dirty="0">
                <a:solidFill>
                  <a:schemeClr val="accent2">
                    <a:lumMod val="75000"/>
                  </a:schemeClr>
                </a:solidFill>
              </a:rPr>
              <a:t>Taxa de ocupação média anual por bairros</a:t>
            </a:r>
            <a:endParaRPr lang="pt-BR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866F3B4-8683-5EDF-592B-668EF5D7F153}"/>
              </a:ext>
            </a:extLst>
          </p:cNvPr>
          <p:cNvSpPr txBox="1"/>
          <p:nvPr/>
        </p:nvSpPr>
        <p:spPr>
          <a:xfrm>
            <a:off x="7023371" y="1215957"/>
            <a:ext cx="41187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Vizualizando a taxa por bairros, podemos concluir, que mesmo com taxas de ocupação altas em bairros como West End, Roxbury e Rosindale, implica que a quantidade de </a:t>
            </a:r>
          </a:p>
          <a:p>
            <a:r>
              <a:rPr lang="pt-BR" dirty="0"/>
              <a:t>propriedades não influencia na taxa de ocupação. </a:t>
            </a:r>
          </a:p>
        </p:txBody>
      </p:sp>
      <p:pic>
        <p:nvPicPr>
          <p:cNvPr id="24" name="Imagem 23" descr="Gráfico, Histograma&#10;&#10;Descrição gerada automaticamente">
            <a:extLst>
              <a:ext uri="{FF2B5EF4-FFF2-40B4-BE49-F238E27FC236}">
                <a16:creationId xmlns:a16="http://schemas.microsoft.com/office/drawing/2014/main" id="{CDC08C44-78EE-C72C-03D2-558E0E344D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23220"/>
            <a:ext cx="7023370" cy="4105275"/>
          </a:xfrm>
          <a:prstGeom prst="rect">
            <a:avLst/>
          </a:prstGeom>
        </p:spPr>
      </p:pic>
      <p:sp>
        <p:nvSpPr>
          <p:cNvPr id="28" name="CaixaDeTexto 27">
            <a:extLst>
              <a:ext uri="{FF2B5EF4-FFF2-40B4-BE49-F238E27FC236}">
                <a16:creationId xmlns:a16="http://schemas.microsoft.com/office/drawing/2014/main" id="{99D68528-2CF7-8E28-7FE6-627B6052B7C2}"/>
              </a:ext>
            </a:extLst>
          </p:cNvPr>
          <p:cNvSpPr txBox="1"/>
          <p:nvPr/>
        </p:nvSpPr>
        <p:spPr>
          <a:xfrm>
            <a:off x="247828" y="4626380"/>
            <a:ext cx="112156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Mas também devemos destacar que, bairros com mais propriedades como Back Bay, South End </a:t>
            </a:r>
          </a:p>
          <a:p>
            <a:r>
              <a:rPr lang="pt-BR" dirty="0"/>
              <a:t>e Fenway/Kenmore, que possuem um maior número de propriedades, apresentam boas taxas </a:t>
            </a:r>
          </a:p>
          <a:p>
            <a:r>
              <a:rPr lang="pt-BR" dirty="0"/>
              <a:t>de ocupação em relação à sua quantidade de imóveis.</a:t>
            </a:r>
          </a:p>
          <a:p>
            <a:r>
              <a:rPr lang="pt-BR" dirty="0"/>
              <a:t>Além disso, outros fatores a serem considerados são a proximidade desses bairros com </a:t>
            </a:r>
          </a:p>
          <a:p>
            <a:r>
              <a:rPr lang="pt-BR" dirty="0"/>
              <a:t>muitas propriedades em relação ao centro de Boston, em comparação com bairros como</a:t>
            </a:r>
          </a:p>
          <a:p>
            <a:r>
              <a:rPr lang="pt-BR" dirty="0"/>
              <a:t>West End, Roxbury e Rosindale, mencionados anteriormente, que estão localizados a </a:t>
            </a:r>
          </a:p>
          <a:p>
            <a:r>
              <a:rPr lang="pt-BR" dirty="0"/>
              <a:t>uma distância maior do centro.</a:t>
            </a:r>
          </a:p>
        </p:txBody>
      </p:sp>
    </p:spTree>
    <p:extLst>
      <p:ext uri="{BB962C8B-B14F-4D97-AF65-F5344CB8AC3E}">
        <p14:creationId xmlns:p14="http://schemas.microsoft.com/office/powerpoint/2010/main" val="3730370163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Boston HD wallpaper | Pxfuel">
            <a:extLst>
              <a:ext uri="{FF2B5EF4-FFF2-40B4-BE49-F238E27FC236}">
                <a16:creationId xmlns:a16="http://schemas.microsoft.com/office/drawing/2014/main" id="{C0FCE5CA-42E5-CB05-44DB-A860AB1D33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00"/>
          <a:stretch/>
        </p:blipFill>
        <p:spPr bwMode="auto">
          <a:xfrm>
            <a:off x="1" y="10"/>
            <a:ext cx="1219199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4DD282E-3985-E180-06AD-5F0AB53E3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96668" cy="683664"/>
          </a:xfrm>
        </p:spPr>
        <p:txBody>
          <a:bodyPr>
            <a:normAutofit/>
          </a:bodyPr>
          <a:lstStyle/>
          <a:p>
            <a:r>
              <a:rPr lang="pt-BR" sz="2800" b="1" u="sng" dirty="0">
                <a:solidFill>
                  <a:schemeClr val="accent2">
                    <a:lumMod val="75000"/>
                  </a:schemeClr>
                </a:solidFill>
              </a:rPr>
              <a:t>Temperatura em Boston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B4165D3-8E31-1A63-426D-884153ED123A}"/>
              </a:ext>
            </a:extLst>
          </p:cNvPr>
          <p:cNvSpPr txBox="1"/>
          <p:nvPr/>
        </p:nvSpPr>
        <p:spPr>
          <a:xfrm>
            <a:off x="0" y="1123950"/>
            <a:ext cx="99437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Uma questão que tem que ser destacada também, é sobre a questão do clima em Boston, em </a:t>
            </a:r>
          </a:p>
          <a:p>
            <a:r>
              <a:rPr lang="pt-BR" dirty="0"/>
              <a:t>questão do ano todo, e levar em conta a sazonalidade, para ter uma maior assertividade nas</a:t>
            </a:r>
          </a:p>
          <a:p>
            <a:r>
              <a:rPr lang="pt-BR" dirty="0"/>
              <a:t>recomendações.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AFAC6A7-B206-7DD2-A851-2697086738AA}"/>
              </a:ext>
            </a:extLst>
          </p:cNvPr>
          <p:cNvSpPr txBox="1"/>
          <p:nvPr/>
        </p:nvSpPr>
        <p:spPr>
          <a:xfrm>
            <a:off x="0" y="2563952"/>
            <a:ext cx="622458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accent2">
                    <a:lumMod val="75000"/>
                  </a:schemeClr>
                </a:solidFill>
              </a:rPr>
              <a:t>Primavera: ocorre entre março e maio. </a:t>
            </a:r>
          </a:p>
          <a:p>
            <a:endParaRPr lang="pt-BR" sz="2000" dirty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accent2">
                    <a:lumMod val="75000"/>
                  </a:schemeClr>
                </a:solidFill>
              </a:rPr>
              <a:t>Verão: ocorre entre junho e agosto. </a:t>
            </a:r>
          </a:p>
          <a:p>
            <a:endParaRPr lang="pt-BR" sz="2000" dirty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accent2">
                    <a:lumMod val="75000"/>
                  </a:schemeClr>
                </a:solidFill>
              </a:rPr>
              <a:t>Outono: ocorre entre setembro e novembro.</a:t>
            </a:r>
          </a:p>
          <a:p>
            <a:r>
              <a:rPr lang="pt-BR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accent2">
                    <a:lumMod val="75000"/>
                  </a:schemeClr>
                </a:solidFill>
              </a:rPr>
              <a:t>Inverno: ocorre entre dezembro e fevereiro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19B8674-EF97-EE49-4849-8CB4D06B458E}"/>
              </a:ext>
            </a:extLst>
          </p:cNvPr>
          <p:cNvSpPr txBox="1"/>
          <p:nvPr/>
        </p:nvSpPr>
        <p:spPr>
          <a:xfrm>
            <a:off x="0" y="5541227"/>
            <a:ext cx="116830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Podemos pontuar que as temporadas de maior procura em casas de temporada, são nos meses</a:t>
            </a:r>
          </a:p>
          <a:p>
            <a:r>
              <a:rPr lang="pt-BR" sz="2000" dirty="0"/>
              <a:t>entre o verão e o outono, devido à temperatura geralmente mais agradável nesses períodos do ano.</a:t>
            </a:r>
          </a:p>
        </p:txBody>
      </p:sp>
      <p:pic>
        <p:nvPicPr>
          <p:cNvPr id="1030" name="Picture 6" descr="10 Coisas para Fazer em Boston em Julho - Hellotickets">
            <a:extLst>
              <a:ext uri="{FF2B5EF4-FFF2-40B4-BE49-F238E27FC236}">
                <a16:creationId xmlns:a16="http://schemas.microsoft.com/office/drawing/2014/main" id="{84C86ED5-659C-E401-580D-76061B5CA9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7217" y="1807603"/>
            <a:ext cx="6734782" cy="3679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274902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Boston HD wallpaper | Pxfuel">
            <a:extLst>
              <a:ext uri="{FF2B5EF4-FFF2-40B4-BE49-F238E27FC236}">
                <a16:creationId xmlns:a16="http://schemas.microsoft.com/office/drawing/2014/main" id="{FAFD3698-BCA9-181C-36D8-7535AB7310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00"/>
          <a:stretch/>
        </p:blipFill>
        <p:spPr bwMode="auto">
          <a:xfrm>
            <a:off x="1" y="10"/>
            <a:ext cx="1219199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B7FBCFD-B077-16A1-B095-3AA739D44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620490" cy="598206"/>
          </a:xfrm>
        </p:spPr>
        <p:txBody>
          <a:bodyPr>
            <a:normAutofit fontScale="90000"/>
          </a:bodyPr>
          <a:lstStyle/>
          <a:p>
            <a:r>
              <a:rPr lang="pt-BR" sz="3100" b="1" u="sng" dirty="0">
                <a:solidFill>
                  <a:schemeClr val="accent2">
                    <a:lumMod val="75000"/>
                  </a:schemeClr>
                </a:solidFill>
              </a:rPr>
              <a:t>Sazonalidade</a:t>
            </a:r>
            <a:br>
              <a:rPr lang="pt-BR" dirty="0">
                <a:solidFill>
                  <a:schemeClr val="accent2">
                    <a:lumMod val="75000"/>
                  </a:schemeClr>
                </a:solidFill>
              </a:rPr>
            </a:br>
            <a:endParaRPr lang="pt-BR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2" name="Imagem 11" descr="Gráfico, Gráfico de barras&#10;&#10;Descrição gerada automaticamente">
            <a:extLst>
              <a:ext uri="{FF2B5EF4-FFF2-40B4-BE49-F238E27FC236}">
                <a16:creationId xmlns:a16="http://schemas.microsoft.com/office/drawing/2014/main" id="{560F1BAC-F517-B0BA-C079-1DCF274448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03919"/>
            <a:ext cx="7475931" cy="4337628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BD060754-AF6B-6838-C183-5D14BF12C668}"/>
              </a:ext>
            </a:extLst>
          </p:cNvPr>
          <p:cNvSpPr txBox="1"/>
          <p:nvPr/>
        </p:nvSpPr>
        <p:spPr>
          <a:xfrm>
            <a:off x="0" y="905692"/>
            <a:ext cx="1134958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O gráfico abaixo apresenta a variação trimestral da taxa de ocupação e do retorno financeiro na cidade</a:t>
            </a:r>
          </a:p>
          <a:p>
            <a:r>
              <a:rPr lang="pt-BR" dirty="0"/>
              <a:t>de Boston. É importante ressaltar que o 3</a:t>
            </a:r>
            <a:r>
              <a:rPr lang="pt-BR" b="1" i="0" dirty="0">
                <a:solidFill>
                  <a:srgbClr val="000000"/>
                </a:solidFill>
                <a:effectLst/>
                <a:latin typeface="Trebuchet MS (Corpo)"/>
              </a:rPr>
              <a:t>º</a:t>
            </a:r>
            <a:r>
              <a:rPr lang="pt-BR" dirty="0"/>
              <a:t> trimestre se destaca, apresentando a melhor relação entre </a:t>
            </a:r>
          </a:p>
          <a:p>
            <a:r>
              <a:rPr lang="pt-BR" dirty="0"/>
              <a:t>taxa de ocupação e retorno financeiro. Esse trimestre compreende os meses de julho, agosto e setembro,</a:t>
            </a:r>
          </a:p>
          <a:p>
            <a:r>
              <a:rPr lang="pt-BR" dirty="0"/>
              <a:t>que são considerados meses de verão e alta temporada em Boston, quando a região recebe o maior número</a:t>
            </a:r>
          </a:p>
          <a:p>
            <a:r>
              <a:rPr lang="pt-BR" dirty="0"/>
              <a:t>de turistas.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75691D73-B6F2-8578-1746-11707B0A05A7}"/>
              </a:ext>
            </a:extLst>
          </p:cNvPr>
          <p:cNvSpPr txBox="1"/>
          <p:nvPr/>
        </p:nvSpPr>
        <p:spPr>
          <a:xfrm>
            <a:off x="7475931" y="3164460"/>
            <a:ext cx="462447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  <a:p>
            <a:r>
              <a:rPr lang="pt-BR" dirty="0"/>
              <a:t>No entanto, é importante mencionar que o </a:t>
            </a:r>
            <a:r>
              <a:rPr lang="pt-BR" dirty="0">
                <a:solidFill>
                  <a:srgbClr val="000000"/>
                </a:solidFill>
                <a:latin typeface="Trebuchet MS" panose="020B0603020202020204" pitchFamily="34" charset="0"/>
              </a:rPr>
              <a:t>2</a:t>
            </a:r>
            <a:r>
              <a:rPr lang="pt-BR" sz="1800" b="1" i="0" kern="1200" dirty="0">
                <a:solidFill>
                  <a:srgbClr val="000000"/>
                </a:solidFill>
                <a:effectLst/>
                <a:latin typeface="Trebuchet MS (Corpo)"/>
                <a:ea typeface="+mn-ea"/>
                <a:cs typeface="+mn-cs"/>
              </a:rPr>
              <a:t>º</a:t>
            </a:r>
            <a:r>
              <a:rPr lang="pt-BR" dirty="0"/>
              <a:t> trimestre, embora apresente uma taxa de ocupação satisfatória, registra um retorno financeiro significativamente menor em comparação com o </a:t>
            </a:r>
            <a:r>
              <a:rPr lang="pt-BR" sz="1800" kern="120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+mn-ea"/>
                <a:cs typeface="+mn-cs"/>
              </a:rPr>
              <a:t>3</a:t>
            </a:r>
            <a:r>
              <a:rPr lang="pt-BR" sz="1800" b="1" i="0" kern="1200" dirty="0">
                <a:solidFill>
                  <a:srgbClr val="000000"/>
                </a:solidFill>
                <a:effectLst/>
                <a:latin typeface="Trebuchet MS (Corpo)"/>
                <a:ea typeface="+mn-ea"/>
                <a:cs typeface="+mn-cs"/>
              </a:rPr>
              <a:t>º</a:t>
            </a:r>
            <a:r>
              <a:rPr lang="pt-BR" dirty="0"/>
              <a:t> trimestre.</a:t>
            </a:r>
          </a:p>
          <a:p>
            <a:r>
              <a:rPr lang="pt-BR" dirty="0"/>
              <a:t>Isso acontece pela questão do clima, ainda</a:t>
            </a:r>
          </a:p>
          <a:p>
            <a:r>
              <a:rPr lang="pt-BR" dirty="0"/>
              <a:t>não estar tão interessante para os turistas</a:t>
            </a:r>
          </a:p>
          <a:p>
            <a:r>
              <a:rPr lang="pt-BR" dirty="0"/>
              <a:t>que visitam Boston.</a:t>
            </a:r>
          </a:p>
        </p:txBody>
      </p:sp>
    </p:spTree>
    <p:extLst>
      <p:ext uri="{BB962C8B-B14F-4D97-AF65-F5344CB8AC3E}">
        <p14:creationId xmlns:p14="http://schemas.microsoft.com/office/powerpoint/2010/main" val="3940432973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60">
            <a:extLst>
              <a:ext uri="{FF2B5EF4-FFF2-40B4-BE49-F238E27FC236}">
                <a16:creationId xmlns:a16="http://schemas.microsoft.com/office/drawing/2014/main" id="{A5AFB369-4673-4727-A7CD-D86AFE0AE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62" name="Freeform 14">
              <a:extLst>
                <a:ext uri="{FF2B5EF4-FFF2-40B4-BE49-F238E27FC236}">
                  <a16:creationId xmlns:a16="http://schemas.microsoft.com/office/drawing/2014/main" id="{50709826-4D6B-4A97-8DB3-5DA166626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47263F58-6EE6-45B3-9BF2-C0BD5D30A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5197CE03-EB81-4718-BEA1-C2D488961E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23">
              <a:extLst>
                <a:ext uri="{FF2B5EF4-FFF2-40B4-BE49-F238E27FC236}">
                  <a16:creationId xmlns:a16="http://schemas.microsoft.com/office/drawing/2014/main" id="{A3451629-72D6-4E33-A99A-40FAF7445D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6" name="Rectangle 25">
              <a:extLst>
                <a:ext uri="{FF2B5EF4-FFF2-40B4-BE49-F238E27FC236}">
                  <a16:creationId xmlns:a16="http://schemas.microsoft.com/office/drawing/2014/main" id="{E04F0FD4-BCD5-4435-A6B5-A2E69303B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7" name="Isosceles Triangle 66">
              <a:extLst>
                <a:ext uri="{FF2B5EF4-FFF2-40B4-BE49-F238E27FC236}">
                  <a16:creationId xmlns:a16="http://schemas.microsoft.com/office/drawing/2014/main" id="{DE110F09-1C81-4E73-B5E9-D857CD879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8" name="Rectangle 27">
              <a:extLst>
                <a:ext uri="{FF2B5EF4-FFF2-40B4-BE49-F238E27FC236}">
                  <a16:creationId xmlns:a16="http://schemas.microsoft.com/office/drawing/2014/main" id="{273A9C01-06BD-4E8E-8BBF-2E2A9ECF4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9" name="Rectangle 28">
              <a:extLst>
                <a:ext uri="{FF2B5EF4-FFF2-40B4-BE49-F238E27FC236}">
                  <a16:creationId xmlns:a16="http://schemas.microsoft.com/office/drawing/2014/main" id="{B206C9B2-27BE-4B6F-A4D0-485FBBEB5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0" name="Rectangle 29">
              <a:extLst>
                <a:ext uri="{FF2B5EF4-FFF2-40B4-BE49-F238E27FC236}">
                  <a16:creationId xmlns:a16="http://schemas.microsoft.com/office/drawing/2014/main" id="{2E7D673E-0C5C-4F2B-B46E-3E9286B9E8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1" name="Isosceles Triangle 70">
              <a:extLst>
                <a:ext uri="{FF2B5EF4-FFF2-40B4-BE49-F238E27FC236}">
                  <a16:creationId xmlns:a16="http://schemas.microsoft.com/office/drawing/2014/main" id="{F0F78B34-9B26-4CA9-B8F0-B9638730F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5" name="Picture 2" descr="Boston HD wallpaper | Pxfuel">
            <a:extLst>
              <a:ext uri="{FF2B5EF4-FFF2-40B4-BE49-F238E27FC236}">
                <a16:creationId xmlns:a16="http://schemas.microsoft.com/office/drawing/2014/main" id="{371158D1-D9E2-6FE2-E6E2-D740C59F9E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1" t="18182"/>
          <a:stretch/>
        </p:blipFill>
        <p:spPr bwMode="auto">
          <a:xfrm>
            <a:off x="1" y="10"/>
            <a:ext cx="1219199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Isosceles Triangle 72">
            <a:extLst>
              <a:ext uri="{FF2B5EF4-FFF2-40B4-BE49-F238E27FC236}">
                <a16:creationId xmlns:a16="http://schemas.microsoft.com/office/drawing/2014/main" id="{0FF9F10B-8764-4B6C-9EBC-4FBE9AC1AC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7" name="Parallelogram 74">
            <a:extLst>
              <a:ext uri="{FF2B5EF4-FFF2-40B4-BE49-F238E27FC236}">
                <a16:creationId xmlns:a16="http://schemas.microsoft.com/office/drawing/2014/main" id="{4DC5F81A-AB66-427C-B973-546BE1B7E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84541" y="0"/>
            <a:ext cx="7315200" cy="6858000"/>
          </a:xfrm>
          <a:prstGeom prst="parallelogram">
            <a:avLst>
              <a:gd name="adj" fmla="val 14937"/>
            </a:avLst>
          </a:prstGeom>
          <a:solidFill>
            <a:schemeClr val="bg1"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Connector 76">
            <a:extLst>
              <a:ext uri="{FF2B5EF4-FFF2-40B4-BE49-F238E27FC236}">
                <a16:creationId xmlns:a16="http://schemas.microsoft.com/office/drawing/2014/main" id="{2146C810-9BC7-4BEB-A44C-B70C5B3DC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78">
            <a:extLst>
              <a:ext uri="{FF2B5EF4-FFF2-40B4-BE49-F238E27FC236}">
                <a16:creationId xmlns:a16="http://schemas.microsoft.com/office/drawing/2014/main" id="{F5ADF6C1-FC3E-4CEF-ACAA-1E533A927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Rectangle 23">
            <a:extLst>
              <a:ext uri="{FF2B5EF4-FFF2-40B4-BE49-F238E27FC236}">
                <a16:creationId xmlns:a16="http://schemas.microsoft.com/office/drawing/2014/main" id="{BE11B7D3-FC4D-4157-827F-D418D4AF3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1" name="Rectangle 25">
            <a:extLst>
              <a:ext uri="{FF2B5EF4-FFF2-40B4-BE49-F238E27FC236}">
                <a16:creationId xmlns:a16="http://schemas.microsoft.com/office/drawing/2014/main" id="{F9CA2FB3-69C5-4A17-880A-34C260DF3C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2" name="Isosceles Triangle 84">
            <a:extLst>
              <a:ext uri="{FF2B5EF4-FFF2-40B4-BE49-F238E27FC236}">
                <a16:creationId xmlns:a16="http://schemas.microsoft.com/office/drawing/2014/main" id="{A3B42260-CA72-429A-AEFF-A2778C7BC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DAA6665-1DD8-07C6-EA96-E46D1E04C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4697" y="1707240"/>
            <a:ext cx="4569803" cy="459831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dirty="0"/>
              <a:t>Conclusões</a:t>
            </a:r>
            <a:br>
              <a:rPr lang="en-US" sz="6600" dirty="0"/>
            </a:br>
            <a:r>
              <a:rPr lang="en-US" sz="6600" dirty="0"/>
              <a:t>finais</a:t>
            </a:r>
            <a:r>
              <a:rPr lang="en-US" sz="5400" dirty="0"/>
              <a:t> </a:t>
            </a:r>
            <a:br>
              <a:rPr lang="en-US" sz="5400" dirty="0"/>
            </a:br>
            <a:br>
              <a:rPr lang="en-US" sz="5400" dirty="0"/>
            </a:br>
            <a:endParaRPr lang="en-US" sz="5400" dirty="0"/>
          </a:p>
        </p:txBody>
      </p:sp>
      <p:sp>
        <p:nvSpPr>
          <p:cNvPr id="103" name="Rectangle 27">
            <a:extLst>
              <a:ext uri="{FF2B5EF4-FFF2-40B4-BE49-F238E27FC236}">
                <a16:creationId xmlns:a16="http://schemas.microsoft.com/office/drawing/2014/main" id="{C29C3C96-CB51-440C-B12F-E880D7386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" name="Rectangle 28">
            <a:extLst>
              <a:ext uri="{FF2B5EF4-FFF2-40B4-BE49-F238E27FC236}">
                <a16:creationId xmlns:a16="http://schemas.microsoft.com/office/drawing/2014/main" id="{17070EE5-FA55-4C41-AD18-785E5F023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5" name="Rectangle 29">
            <a:extLst>
              <a:ext uri="{FF2B5EF4-FFF2-40B4-BE49-F238E27FC236}">
                <a16:creationId xmlns:a16="http://schemas.microsoft.com/office/drawing/2014/main" id="{726DD974-2DC0-457D-B797-BFB5EB6F4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6" name="Isosceles Triangle 92">
            <a:extLst>
              <a:ext uri="{FF2B5EF4-FFF2-40B4-BE49-F238E27FC236}">
                <a16:creationId xmlns:a16="http://schemas.microsoft.com/office/drawing/2014/main" id="{EF9AFB1C-D978-4634-9E2D-78B7F70F52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B2A25343-690B-DA53-7885-03DE77FAD0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3041" y="5381634"/>
            <a:ext cx="1828959" cy="1476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404773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" descr="Boston HD wallpaper | Pxfuel">
            <a:extLst>
              <a:ext uri="{FF2B5EF4-FFF2-40B4-BE49-F238E27FC236}">
                <a16:creationId xmlns:a16="http://schemas.microsoft.com/office/drawing/2014/main" id="{3AA063AD-BAF2-4D58-4847-21405C6394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00"/>
          <a:stretch/>
        </p:blipFill>
        <p:spPr bwMode="auto">
          <a:xfrm>
            <a:off x="1" y="10"/>
            <a:ext cx="1219199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BF4B8DB-B9F4-5604-6896-FC8CE439E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>
            <a:normAutofit/>
          </a:bodyPr>
          <a:lstStyle/>
          <a:p>
            <a:r>
              <a:rPr lang="pt-BR" sz="2800" u="sng" dirty="0">
                <a:solidFill>
                  <a:schemeClr val="accent2">
                    <a:lumMod val="75000"/>
                  </a:schemeClr>
                </a:solidFill>
              </a:rPr>
              <a:t>Sugestões para investimentos.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D14A985-DEBE-6881-5E8B-046F7B695B41}"/>
              </a:ext>
            </a:extLst>
          </p:cNvPr>
          <p:cNvSpPr txBox="1"/>
          <p:nvPr/>
        </p:nvSpPr>
        <p:spPr>
          <a:xfrm>
            <a:off x="0" y="771525"/>
            <a:ext cx="8563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Boston é um ótimo lugar para fazer investimentos para casas de alta temporada.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402675C-3934-C7C2-0213-D9E1BC21EACC}"/>
              </a:ext>
            </a:extLst>
          </p:cNvPr>
          <p:cNvSpPr txBox="1"/>
          <p:nvPr/>
        </p:nvSpPr>
        <p:spPr>
          <a:xfrm>
            <a:off x="0" y="1406435"/>
            <a:ext cx="1138722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u="sng" dirty="0"/>
              <a:t>Apartamento inteiro:</a:t>
            </a:r>
            <a:r>
              <a:rPr lang="pt-BR" dirty="0"/>
              <a:t> Ao analisar os dados, fica evidente que a prioridade dos clientes está em alugar </a:t>
            </a:r>
          </a:p>
          <a:p>
            <a:r>
              <a:rPr lang="pt-BR" dirty="0"/>
              <a:t>propriedades inteiras, especialmente aquelas com 1 ou 2 quartos. Entre essas opções, as propriedades </a:t>
            </a:r>
          </a:p>
          <a:p>
            <a:r>
              <a:rPr lang="pt-BR" dirty="0"/>
              <a:t>com 2 quartos são as mais procuradas, apresentando a taxa de ocupação mais alta e um retorno financeiro </a:t>
            </a:r>
          </a:p>
          <a:p>
            <a:r>
              <a:rPr lang="pt-BR" dirty="0"/>
              <a:t>melhor, se comparado as propriedades com 3 quartos, que apesar de serem na mesma região não alcançam </a:t>
            </a:r>
          </a:p>
          <a:p>
            <a:r>
              <a:rPr lang="pt-BR" dirty="0"/>
              <a:t>o mesmo nível de demanda. 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848B719-81A0-CD53-EC1C-B514FD210252}"/>
              </a:ext>
            </a:extLst>
          </p:cNvPr>
          <p:cNvSpPr txBox="1"/>
          <p:nvPr/>
        </p:nvSpPr>
        <p:spPr>
          <a:xfrm>
            <a:off x="0" y="3259693"/>
            <a:ext cx="119553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u="sng" dirty="0"/>
              <a:t>Melhores bairros para investimentos:</a:t>
            </a:r>
            <a:r>
              <a:rPr lang="pt-BR" dirty="0"/>
              <a:t> Com relação aos melhores bairros para investimentos, se destacam</a:t>
            </a:r>
          </a:p>
          <a:p>
            <a:r>
              <a:rPr lang="pt-BR" dirty="0"/>
              <a:t>três bairros, Back Bay, South End e Fenway/Kenmore, que além de possuírem uma taxa de ocupação interessante</a:t>
            </a:r>
          </a:p>
          <a:p>
            <a:r>
              <a:rPr lang="pt-BR" dirty="0"/>
              <a:t>em relação ao numero de propriedades, também são muito procurados, por estarem a poucos minutos do</a:t>
            </a:r>
          </a:p>
          <a:p>
            <a:r>
              <a:rPr lang="pt-BR" dirty="0"/>
              <a:t>grande centro de Boston.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3D064D9B-54D9-8D4F-AC8B-AE2000CB6A36}"/>
              </a:ext>
            </a:extLst>
          </p:cNvPr>
          <p:cNvSpPr txBox="1"/>
          <p:nvPr/>
        </p:nvSpPr>
        <p:spPr>
          <a:xfrm>
            <a:off x="0" y="4989900"/>
            <a:ext cx="121206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u="sng" dirty="0"/>
              <a:t>Sazonalidade :</a:t>
            </a:r>
            <a:r>
              <a:rPr lang="pt-BR" dirty="0"/>
              <a:t> Podemos ressaltar que os meses que abrangem o final do verão e o início do outono, de agosto</a:t>
            </a:r>
          </a:p>
          <a:p>
            <a:r>
              <a:rPr lang="pt-BR" dirty="0"/>
              <a:t>a outubro, destacam-se como os melhores períodos para investimentos, levando em consideração a sazonalidade. </a:t>
            </a:r>
          </a:p>
          <a:p>
            <a:r>
              <a:rPr lang="pt-BR" dirty="0"/>
              <a:t>Esses meses apresentam as melhores taxas de ocupação e maiores retornos financeiros.</a:t>
            </a:r>
          </a:p>
        </p:txBody>
      </p:sp>
    </p:spTree>
    <p:extLst>
      <p:ext uri="{BB962C8B-B14F-4D97-AF65-F5344CB8AC3E}">
        <p14:creationId xmlns:p14="http://schemas.microsoft.com/office/powerpoint/2010/main" val="3329773782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7AC479-EBFF-22FC-5D09-B7B7B05D2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9562" y="609600"/>
            <a:ext cx="6424440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u="sng"/>
              <a:t>Conclusão final</a:t>
            </a:r>
            <a:endParaRPr lang="en-US" b="1" u="sng" dirty="0"/>
          </a:p>
        </p:txBody>
      </p:sp>
      <p:pic>
        <p:nvPicPr>
          <p:cNvPr id="7" name="Picture 6" descr="Casas em um vilarejo">
            <a:extLst>
              <a:ext uri="{FF2B5EF4-FFF2-40B4-BE49-F238E27FC236}">
                <a16:creationId xmlns:a16="http://schemas.microsoft.com/office/drawing/2014/main" id="{5F3963FC-D7F4-02DA-54E3-0329962716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124" r="36018" b="-2"/>
          <a:stretch/>
        </p:blipFill>
        <p:spPr>
          <a:xfrm>
            <a:off x="20" y="10"/>
            <a:ext cx="2734036" cy="6867719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</p:spPr>
      </p:pic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ECD25CC7-FC66-488C-8D61-0FE7ECF16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2475344-5CE7-28FA-3CA8-602E17F0C479}"/>
              </a:ext>
            </a:extLst>
          </p:cNvPr>
          <p:cNvSpPr txBox="1"/>
          <p:nvPr/>
        </p:nvSpPr>
        <p:spPr>
          <a:xfrm>
            <a:off x="2249486" y="2072814"/>
            <a:ext cx="81518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Com base nos estudos e nos dados, chegamos à conclusão de que as melhores opções de investimento são apartamentos inteiros com 2 quartos, localizados nas áreas de Back Bay, South End e Fenway/Kenmore, pois são os bairros que possuem alto fluxo de visitantes, o que aumenta significativamente a demanda por acomodações. Contando com o conjunto desses fatores, 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obtemos uma grande probabilidade de conseguir uma excelente taxa de ocupação, e consequentemente 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um retorno financeiro satisfatório.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0BD55BE-B104-0269-EA8A-665EA9CBBD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3041" y="5381634"/>
            <a:ext cx="1828959" cy="1476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413012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9C8DF9D9-2103-12EE-62E0-82D7B595C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9137" y="0"/>
            <a:ext cx="5715000" cy="6886664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1113124E-C194-DDC6-469F-B621D8FF18C3}"/>
              </a:ext>
            </a:extLst>
          </p:cNvPr>
          <p:cNvSpPr txBox="1"/>
          <p:nvPr/>
        </p:nvSpPr>
        <p:spPr>
          <a:xfrm>
            <a:off x="1193768" y="1245050"/>
            <a:ext cx="342593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Analise de investimentos em</a:t>
            </a:r>
            <a:br>
              <a:rPr lang="pt-BR" dirty="0"/>
            </a:br>
            <a:r>
              <a:rPr lang="pt-BR" dirty="0"/>
              <a:t>imóveis do airbnb na cidade de</a:t>
            </a:r>
          </a:p>
          <a:p>
            <a:r>
              <a:rPr lang="pt-BR" dirty="0"/>
              <a:t>              </a:t>
            </a:r>
            <a:r>
              <a:rPr lang="pt-BR" sz="2800" b="1" dirty="0">
                <a:solidFill>
                  <a:schemeClr val="accent2">
                    <a:lumMod val="75000"/>
                  </a:schemeClr>
                </a:solidFill>
              </a:rPr>
              <a:t>BOSTON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9B8E418-2DCB-A2DE-AB67-42A0CDD471D0}"/>
              </a:ext>
            </a:extLst>
          </p:cNvPr>
          <p:cNvSpPr txBox="1"/>
          <p:nvPr/>
        </p:nvSpPr>
        <p:spPr>
          <a:xfrm>
            <a:off x="1623373" y="3146963"/>
            <a:ext cx="2650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chemeClr val="accent2">
                    <a:lumMod val="75000"/>
                  </a:schemeClr>
                </a:solidFill>
              </a:rPr>
              <a:t>Objetivo da análise </a:t>
            </a:r>
            <a:r>
              <a:rPr lang="pt-BR" b="1" dirty="0"/>
              <a:t>: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BA95E76-8597-EB2C-10DE-7A89977C762E}"/>
              </a:ext>
            </a:extLst>
          </p:cNvPr>
          <p:cNvSpPr txBox="1"/>
          <p:nvPr/>
        </p:nvSpPr>
        <p:spPr>
          <a:xfrm>
            <a:off x="782927" y="3944547"/>
            <a:ext cx="49199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Apresentar uma análise de dados que destaca</a:t>
            </a:r>
            <a:br>
              <a:rPr lang="pt-BR" dirty="0"/>
            </a:br>
            <a:r>
              <a:rPr lang="pt-BR" dirty="0"/>
              <a:t>os imóveis com os melhores desempenhos</a:t>
            </a:r>
            <a:br>
              <a:rPr lang="pt-BR" dirty="0"/>
            </a:br>
            <a:r>
              <a:rPr lang="pt-BR" dirty="0"/>
              <a:t>e retornos financeiros, na região de Boston,</a:t>
            </a:r>
          </a:p>
          <a:p>
            <a:r>
              <a:rPr lang="pt-BR" b="0" i="0" dirty="0">
                <a:effectLst/>
                <a:latin typeface="arial" panose="020B0604020202020204" pitchFamily="34" charset="0"/>
              </a:rPr>
              <a:t>Massachusetts, nos Estados Unidos.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05892035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D491C4-2179-43E2-BBA4-5F3C1CD2E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966953" cy="1040860"/>
          </a:xfrm>
        </p:spPr>
        <p:txBody>
          <a:bodyPr>
            <a:normAutofit/>
          </a:bodyPr>
          <a:lstStyle/>
          <a:p>
            <a:r>
              <a:rPr lang="pt-BR" sz="4000" b="1" dirty="0">
                <a:solidFill>
                  <a:schemeClr val="accent2">
                    <a:lumMod val="75000"/>
                  </a:schemeClr>
                </a:solidFill>
              </a:rPr>
              <a:t>Dados ultilizados para a analise: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95B8453-2887-E51C-788D-8715A326CAA7}"/>
              </a:ext>
            </a:extLst>
          </p:cNvPr>
          <p:cNvSpPr txBox="1"/>
          <p:nvPr/>
        </p:nvSpPr>
        <p:spPr>
          <a:xfrm>
            <a:off x="0" y="1186774"/>
            <a:ext cx="5896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Análise feita com base em três arquivos: 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1811CE1-D4E4-D761-92B8-1B428E96F1DE}"/>
              </a:ext>
            </a:extLst>
          </p:cNvPr>
          <p:cNvSpPr txBox="1"/>
          <p:nvPr/>
        </p:nvSpPr>
        <p:spPr>
          <a:xfrm>
            <a:off x="729574" y="2120630"/>
            <a:ext cx="93871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Calendar.csv : Contém dados, datas, preços e id de identificação( 2016 a 2017).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dirty="0"/>
          </a:p>
          <a:p>
            <a:endParaRPr lang="pt-B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Listings.csv : Conta com conjuntos de dados de informações das propriedades, ID, nome anúncio, localização, preço, quantidade quartos, avaliações e etc.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Reviews.csv : Possui dados referentes as revisões dos usuários para com as propriedades do airbnb.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67799865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4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5" name="Isosceles Triangle 84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6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7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9" name="Isosceles Triangle 88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0" name="Isosceles Triangle 89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4" name="Imagem 3">
            <a:extLst>
              <a:ext uri="{FF2B5EF4-FFF2-40B4-BE49-F238E27FC236}">
                <a16:creationId xmlns:a16="http://schemas.microsoft.com/office/drawing/2014/main" id="{F804E742-89E7-FEA8-D56B-9E3B5DE97D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91" t="12344" b="11048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92" name="Isosceles Triangle 91">
            <a:extLst>
              <a:ext uri="{FF2B5EF4-FFF2-40B4-BE49-F238E27FC236}">
                <a16:creationId xmlns:a16="http://schemas.microsoft.com/office/drawing/2014/main" id="{3559A5F2-8BE0-4998-A1E4-1B145465A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4" name="Parallelogram 93">
            <a:extLst>
              <a:ext uri="{FF2B5EF4-FFF2-40B4-BE49-F238E27FC236}">
                <a16:creationId xmlns:a16="http://schemas.microsoft.com/office/drawing/2014/main" id="{3A6596D4-D53C-424F-9F16-CC8686C079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84541" y="0"/>
            <a:ext cx="7315200" cy="6858000"/>
          </a:xfrm>
          <a:prstGeom prst="parallelogram">
            <a:avLst>
              <a:gd name="adj" fmla="val 14937"/>
            </a:avLst>
          </a:prstGeom>
          <a:solidFill>
            <a:schemeClr val="tx1">
              <a:alpha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81BB890B-70D4-42FE-A599-6AEF1A42D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3842D646-B58C-43C8-8152-01BC782B72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Rectangle 23">
            <a:extLst>
              <a:ext uri="{FF2B5EF4-FFF2-40B4-BE49-F238E27FC236}">
                <a16:creationId xmlns:a16="http://schemas.microsoft.com/office/drawing/2014/main" id="{9772CABD-4211-42AA-B349-D4002E52F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2" name="Rectangle 25">
            <a:extLst>
              <a:ext uri="{FF2B5EF4-FFF2-40B4-BE49-F238E27FC236}">
                <a16:creationId xmlns:a16="http://schemas.microsoft.com/office/drawing/2014/main" id="{BBD91630-4DBA-4294-8016-FEB5C3B0C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" name="Isosceles Triangle 103">
            <a:extLst>
              <a:ext uri="{FF2B5EF4-FFF2-40B4-BE49-F238E27FC236}">
                <a16:creationId xmlns:a16="http://schemas.microsoft.com/office/drawing/2014/main" id="{E67D1587-504D-41BC-9D48-B61257BFB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F6B93DE-A026-EC4B-3C5C-684AC6B0D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4200" y="1678665"/>
            <a:ext cx="4569803" cy="23691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Boston Background</a:t>
            </a:r>
          </a:p>
        </p:txBody>
      </p:sp>
      <p:sp>
        <p:nvSpPr>
          <p:cNvPr id="106" name="Rectangle 27">
            <a:extLst>
              <a:ext uri="{FF2B5EF4-FFF2-40B4-BE49-F238E27FC236}">
                <a16:creationId xmlns:a16="http://schemas.microsoft.com/office/drawing/2014/main" id="{8765DD1A-F044-4DE7-8A9B-7C30DC85A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8" name="Rectangle 28">
            <a:extLst>
              <a:ext uri="{FF2B5EF4-FFF2-40B4-BE49-F238E27FC236}">
                <a16:creationId xmlns:a16="http://schemas.microsoft.com/office/drawing/2014/main" id="{2FE2170D-72D6-48A8-8E9A-BFF3BF03D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0" name="Rectangle 29">
            <a:extLst>
              <a:ext uri="{FF2B5EF4-FFF2-40B4-BE49-F238E27FC236}">
                <a16:creationId xmlns:a16="http://schemas.microsoft.com/office/drawing/2014/main" id="{01D19436-094D-463D-AFEA-870FDBD03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2" name="Isosceles Triangle 111">
            <a:extLst>
              <a:ext uri="{FF2B5EF4-FFF2-40B4-BE49-F238E27FC236}">
                <a16:creationId xmlns:a16="http://schemas.microsoft.com/office/drawing/2014/main" id="{9A2DE6E0-967C-4C58-8558-EC08F1138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1E81BA1-533E-A86B-5D9E-DDABC07E2E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3041" y="5381634"/>
            <a:ext cx="1828959" cy="1476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509778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8BE94C4E-D95F-318C-45B2-795836105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600" y="3877443"/>
            <a:ext cx="6629400" cy="302895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215B758-C657-A076-6905-204509A2B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4215"/>
            <a:ext cx="1955800" cy="1320800"/>
          </a:xfrm>
        </p:spPr>
        <p:txBody>
          <a:bodyPr/>
          <a:lstStyle/>
          <a:p>
            <a:r>
              <a:rPr lang="pt-BR" sz="2800" b="1" u="sng" dirty="0">
                <a:solidFill>
                  <a:schemeClr val="accent2">
                    <a:lumMod val="75000"/>
                  </a:schemeClr>
                </a:solidFill>
              </a:rPr>
              <a:t>Turismo</a:t>
            </a:r>
            <a:r>
              <a:rPr lang="pt-BR" b="1" u="sng" dirty="0">
                <a:solidFill>
                  <a:schemeClr val="accent2">
                    <a:lumMod val="75000"/>
                  </a:schemeClr>
                </a:solidFill>
              </a:rPr>
              <a:t>:</a:t>
            </a:r>
            <a:r>
              <a:rPr lang="pt-BR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981F84C-2E73-0F81-5CBF-7244290F995D}"/>
              </a:ext>
            </a:extLst>
          </p:cNvPr>
          <p:cNvSpPr txBox="1"/>
          <p:nvPr/>
        </p:nvSpPr>
        <p:spPr>
          <a:xfrm>
            <a:off x="42453" y="714610"/>
            <a:ext cx="497283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323"/>
                </a:solidFill>
                <a:effectLst/>
                <a:latin typeface="Trebuchet MS (Corpo)"/>
              </a:rPr>
              <a:t>Freedom Trail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323"/>
                </a:solidFill>
                <a:effectLst/>
                <a:latin typeface="Trebuchet MS (Corpo)"/>
              </a:rPr>
              <a:t>Charles River Esplanade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323"/>
                </a:solidFill>
                <a:effectLst/>
                <a:latin typeface="Trebuchet MS (Corpo)"/>
              </a:rPr>
              <a:t>Fenway Park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323"/>
                </a:solidFill>
                <a:effectLst/>
                <a:latin typeface="Trebuchet MS (Corpo)"/>
              </a:rPr>
              <a:t>Museum of Fine Arts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323"/>
                </a:solidFill>
                <a:effectLst/>
                <a:latin typeface="Trebuchet MS (Corpo)"/>
              </a:rPr>
              <a:t>Boston Common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323"/>
                </a:solidFill>
                <a:effectLst/>
                <a:latin typeface="Trebuchet MS (Corpo)"/>
              </a:rPr>
              <a:t>Boston Tea Party Ships and Museums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323"/>
                </a:solidFill>
                <a:effectLst/>
                <a:latin typeface="Trebuchet MS (Corpo)"/>
              </a:rPr>
              <a:t>The New England Holocaust Memorial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323"/>
                </a:solidFill>
                <a:effectLst/>
                <a:latin typeface="Trebuchet MS (Corpo)"/>
              </a:rPr>
              <a:t>Harvard University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323"/>
                </a:solidFill>
                <a:effectLst/>
                <a:latin typeface="Trebuchet MS (Corpo)"/>
              </a:rPr>
              <a:t>Boston Public Garden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323"/>
                </a:solidFill>
                <a:latin typeface="Trebuchet MS (Corpo)"/>
              </a:rPr>
              <a:t>Nacional Teams</a:t>
            </a:r>
          </a:p>
          <a:p>
            <a:pPr algn="l"/>
            <a:r>
              <a:rPr lang="en-US" dirty="0">
                <a:solidFill>
                  <a:srgbClr val="242323"/>
                </a:solidFill>
                <a:latin typeface="Nunito" panose="020B0604020202020204" pitchFamily="2" charset="0"/>
              </a:rPr>
              <a:t>     - New England Patriots(Futebol americano)</a:t>
            </a:r>
          </a:p>
          <a:p>
            <a:pPr algn="l"/>
            <a:r>
              <a:rPr lang="en-US" b="0" i="0" dirty="0">
                <a:solidFill>
                  <a:srgbClr val="242323"/>
                </a:solidFill>
                <a:effectLst/>
                <a:latin typeface="Nunito" panose="020B0604020202020204" pitchFamily="2" charset="0"/>
              </a:rPr>
              <a:t>     - </a:t>
            </a:r>
            <a:r>
              <a:rPr lang="en-US" dirty="0">
                <a:solidFill>
                  <a:srgbClr val="242323"/>
                </a:solidFill>
                <a:latin typeface="Nunito" panose="020B0604020202020204" pitchFamily="2" charset="0"/>
              </a:rPr>
              <a:t>B</a:t>
            </a:r>
            <a:r>
              <a:rPr lang="en-US" b="0" i="0" dirty="0">
                <a:solidFill>
                  <a:srgbClr val="242323"/>
                </a:solidFill>
                <a:effectLst/>
                <a:latin typeface="Nunito" panose="020B0604020202020204" pitchFamily="2" charset="0"/>
              </a:rPr>
              <a:t>oston Bruins(Hóquei)</a:t>
            </a:r>
          </a:p>
          <a:p>
            <a:pPr algn="l"/>
            <a:r>
              <a:rPr lang="en-US" b="0" i="0" dirty="0">
                <a:solidFill>
                  <a:srgbClr val="242323"/>
                </a:solidFill>
                <a:effectLst/>
                <a:latin typeface="Nunito" panose="020B0604020202020204" pitchFamily="2" charset="0"/>
              </a:rPr>
              <a:t>     - Boston Celtics(Basquete)</a:t>
            </a:r>
          </a:p>
          <a:p>
            <a:pPr algn="l"/>
            <a:r>
              <a:rPr lang="en-US" dirty="0">
                <a:solidFill>
                  <a:srgbClr val="242323"/>
                </a:solidFill>
                <a:latin typeface="Nunito" panose="020B0604020202020204" pitchFamily="2" charset="0"/>
              </a:rPr>
              <a:t>     - </a:t>
            </a:r>
            <a:r>
              <a:rPr lang="pt-BR" dirty="0">
                <a:latin typeface="Nunito" pitchFamily="2" charset="0"/>
              </a:rPr>
              <a:t>Boston Red Sox(beisebol)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71DA0F6-7FDE-383A-ED4C-1BFF3780020A}"/>
              </a:ext>
            </a:extLst>
          </p:cNvPr>
          <p:cNvSpPr txBox="1"/>
          <p:nvPr/>
        </p:nvSpPr>
        <p:spPr>
          <a:xfrm>
            <a:off x="5420177" y="257426"/>
            <a:ext cx="245533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u="sng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Curiosidades:</a:t>
            </a:r>
          </a:p>
          <a:p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6DD93E2-97D6-B4AC-6316-F95161457023}"/>
              </a:ext>
            </a:extLst>
          </p:cNvPr>
          <p:cNvSpPr txBox="1"/>
          <p:nvPr/>
        </p:nvSpPr>
        <p:spPr>
          <a:xfrm>
            <a:off x="5420177" y="784615"/>
            <a:ext cx="592822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Além de ser uma das cidades mais antigas</a:t>
            </a:r>
          </a:p>
          <a:p>
            <a:r>
              <a:rPr lang="pt-BR" dirty="0"/>
              <a:t>Dos Estados Unidos, Boston foi fundada em</a:t>
            </a:r>
          </a:p>
          <a:p>
            <a:r>
              <a:rPr lang="pt-BR" dirty="0"/>
              <a:t>1630 e possui uma população de 654 776 (2021).</a:t>
            </a:r>
          </a:p>
          <a:p>
            <a:endParaRPr lang="pt-BR" dirty="0"/>
          </a:p>
          <a:p>
            <a:r>
              <a:rPr lang="pt-BR" dirty="0"/>
              <a:t>A cidade as vezes chamada de “cidade dos </a:t>
            </a:r>
          </a:p>
          <a:p>
            <a:r>
              <a:rPr lang="pt-BR" dirty="0"/>
              <a:t>bairros”, complementa seu território com 23</a:t>
            </a:r>
          </a:p>
          <a:p>
            <a:r>
              <a:rPr lang="pt-BR" dirty="0"/>
              <a:t>bairros, além de ser conhecida por pontos turísticos</a:t>
            </a:r>
          </a:p>
          <a:p>
            <a:r>
              <a:rPr lang="pt-BR" dirty="0"/>
              <a:t>muito famosos e históricos, também possui vasta</a:t>
            </a:r>
          </a:p>
          <a:p>
            <a:r>
              <a:rPr lang="pt-BR" dirty="0"/>
              <a:t>gastronomia, muitos comércios e um nível de educação</a:t>
            </a:r>
          </a:p>
          <a:p>
            <a:r>
              <a:rPr lang="pt-BR" dirty="0"/>
              <a:t>de alta qualidade.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0648997E-067A-334A-632E-0127C167F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5733" y="-31351"/>
            <a:ext cx="1456267" cy="1476366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22831B85-3DBB-1A1C-B8ED-C54E5987B91C}"/>
              </a:ext>
            </a:extLst>
          </p:cNvPr>
          <p:cNvSpPr txBox="1"/>
          <p:nvPr/>
        </p:nvSpPr>
        <p:spPr>
          <a:xfrm>
            <a:off x="0" y="4905991"/>
            <a:ext cx="61637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1" u="sng" dirty="0">
                <a:solidFill>
                  <a:schemeClr val="accent2">
                    <a:lumMod val="75000"/>
                  </a:schemeClr>
                </a:solidFill>
              </a:rPr>
              <a:t>Economia:</a:t>
            </a:r>
            <a:r>
              <a:rPr lang="pt-BR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endParaRPr lang="pt-BR" b="1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63E4095-D438-4C91-E29F-0BC044E306F2}"/>
              </a:ext>
            </a:extLst>
          </p:cNvPr>
          <p:cNvSpPr txBox="1"/>
          <p:nvPr/>
        </p:nvSpPr>
        <p:spPr>
          <a:xfrm>
            <a:off x="250894" y="5422603"/>
            <a:ext cx="491679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 economia de Boston é baseada em diversos </a:t>
            </a:r>
          </a:p>
          <a:p>
            <a:r>
              <a:rPr lang="pt-BR" dirty="0"/>
              <a:t>fatores, alguns como, setores financeiros,</a:t>
            </a:r>
          </a:p>
          <a:p>
            <a:r>
              <a:rPr lang="pt-BR" dirty="0"/>
              <a:t>setores industriais, educação, turismo e alta</a:t>
            </a:r>
          </a:p>
          <a:p>
            <a:r>
              <a:rPr lang="pt-BR" dirty="0"/>
              <a:t>tecnologia.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9360338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roup 101">
            <a:extLst>
              <a:ext uri="{FF2B5EF4-FFF2-40B4-BE49-F238E27FC236}">
                <a16:creationId xmlns:a16="http://schemas.microsoft.com/office/drawing/2014/main" id="{76582886-877C-4AEC-A77F-8055EB9A0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33" name="Freeform 14">
              <a:extLst>
                <a:ext uri="{FF2B5EF4-FFF2-40B4-BE49-F238E27FC236}">
                  <a16:creationId xmlns:a16="http://schemas.microsoft.com/office/drawing/2014/main" id="{171A838D-27EA-485C-9A80-DCE624AB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9059F313-A1BB-425E-9626-2BD43CAC64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19ABF76A-A1AE-44BB-9ECB-D55D2FE29B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Rectangle 23">
              <a:extLst>
                <a:ext uri="{FF2B5EF4-FFF2-40B4-BE49-F238E27FC236}">
                  <a16:creationId xmlns:a16="http://schemas.microsoft.com/office/drawing/2014/main" id="{5B6D2EC4-82D3-43B8-82D6-028CB43456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7" name="Rectangle 25">
              <a:extLst>
                <a:ext uri="{FF2B5EF4-FFF2-40B4-BE49-F238E27FC236}">
                  <a16:creationId xmlns:a16="http://schemas.microsoft.com/office/drawing/2014/main" id="{520034CE-71F9-4E0F-94D8-99335CB85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8" name="Isosceles Triangle 107">
              <a:extLst>
                <a:ext uri="{FF2B5EF4-FFF2-40B4-BE49-F238E27FC236}">
                  <a16:creationId xmlns:a16="http://schemas.microsoft.com/office/drawing/2014/main" id="{1926C6C0-16F7-4CDC-B481-2D19B2F3BF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9" name="Rectangle 27">
              <a:extLst>
                <a:ext uri="{FF2B5EF4-FFF2-40B4-BE49-F238E27FC236}">
                  <a16:creationId xmlns:a16="http://schemas.microsoft.com/office/drawing/2014/main" id="{042CE423-CE6E-4EE9-91F2-3E40EFB40A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0" name="Rectangle 28">
              <a:extLst>
                <a:ext uri="{FF2B5EF4-FFF2-40B4-BE49-F238E27FC236}">
                  <a16:creationId xmlns:a16="http://schemas.microsoft.com/office/drawing/2014/main" id="{699BB4BD-31D7-434C-A6DB-E2CF3ACF60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1" name="Rectangle 29">
              <a:extLst>
                <a:ext uri="{FF2B5EF4-FFF2-40B4-BE49-F238E27FC236}">
                  <a16:creationId xmlns:a16="http://schemas.microsoft.com/office/drawing/2014/main" id="{23D406B8-656A-4D8B-91D0-BF4202C86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2" name="Isosceles Triangle 111">
              <a:extLst>
                <a:ext uri="{FF2B5EF4-FFF2-40B4-BE49-F238E27FC236}">
                  <a16:creationId xmlns:a16="http://schemas.microsoft.com/office/drawing/2014/main" id="{83F4BFB6-D6B8-446C-8E17-3D54DCA9F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14" name="Rectangle 113">
            <a:extLst>
              <a:ext uri="{FF2B5EF4-FFF2-40B4-BE49-F238E27FC236}">
                <a16:creationId xmlns:a16="http://schemas.microsoft.com/office/drawing/2014/main" id="{0ADFFC45-3DC9-4433-926F-043E879D9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Galeria de Fotos | Boston Boston Estados Unidos América do Norte">
            <a:extLst>
              <a:ext uri="{FF2B5EF4-FFF2-40B4-BE49-F238E27FC236}">
                <a16:creationId xmlns:a16="http://schemas.microsoft.com/office/drawing/2014/main" id="{F3782F69-8B96-4352-7F55-8CE52B80FD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6" y="0"/>
            <a:ext cx="6864379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6" name="Group 115">
            <a:extLst>
              <a:ext uri="{FF2B5EF4-FFF2-40B4-BE49-F238E27FC236}">
                <a16:creationId xmlns:a16="http://schemas.microsoft.com/office/drawing/2014/main" id="{B5F26A87-0610-435F-AA13-BD658385C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67230" y="-8468"/>
            <a:ext cx="4763558" cy="6866467"/>
            <a:chOff x="67175" y="-8467"/>
            <a:chExt cx="4763558" cy="6866467"/>
          </a:xfrm>
        </p:grpSpPr>
        <p:cxnSp>
          <p:nvCxnSpPr>
            <p:cNvPr id="134" name="Straight Connector 116">
              <a:extLst>
                <a:ext uri="{FF2B5EF4-FFF2-40B4-BE49-F238E27FC236}">
                  <a16:creationId xmlns:a16="http://schemas.microsoft.com/office/drawing/2014/main" id="{E6321436-5AAD-4FB6-BB0D-316D4540E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448300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94B0BD33-3D46-4F43-947A-825DFEF61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7175" y="3681413"/>
              <a:ext cx="4763558" cy="3176587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Rectangle 23">
              <a:extLst>
                <a:ext uri="{FF2B5EF4-FFF2-40B4-BE49-F238E27FC236}">
                  <a16:creationId xmlns:a16="http://schemas.microsoft.com/office/drawing/2014/main" id="{92E26C27-E1F5-47DC-9F83-469D196C5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58764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0" name="Rectangle 25">
              <a:extLst>
                <a:ext uri="{FF2B5EF4-FFF2-40B4-BE49-F238E27FC236}">
                  <a16:creationId xmlns:a16="http://schemas.microsoft.com/office/drawing/2014/main" id="{95F944E7-2B4E-4AE2-B4DB-846FF8AE0B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0730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6" name="Isosceles Triangle 120">
              <a:extLst>
                <a:ext uri="{FF2B5EF4-FFF2-40B4-BE49-F238E27FC236}">
                  <a16:creationId xmlns:a16="http://schemas.microsoft.com/office/drawing/2014/main" id="{FF14952D-390F-46CC-B302-73DDD9C41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9621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2" name="Rectangle 27">
              <a:extLst>
                <a:ext uri="{FF2B5EF4-FFF2-40B4-BE49-F238E27FC236}">
                  <a16:creationId xmlns:a16="http://schemas.microsoft.com/office/drawing/2014/main" id="{867CDE55-B22A-40D0-882A-9452919EE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11788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7" name="Isosceles Triangle 122">
              <a:extLst>
                <a:ext uri="{FF2B5EF4-FFF2-40B4-BE49-F238E27FC236}">
                  <a16:creationId xmlns:a16="http://schemas.microsoft.com/office/drawing/2014/main" id="{8C409231-C942-4808-B529-DAC32A7DB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48954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5C4F010B-6B8E-69F7-4598-BE13396013DF}"/>
              </a:ext>
            </a:extLst>
          </p:cNvPr>
          <p:cNvSpPr txBox="1"/>
          <p:nvPr/>
        </p:nvSpPr>
        <p:spPr>
          <a:xfrm>
            <a:off x="650132" y="127000"/>
            <a:ext cx="5096060" cy="3553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BOSTON</a:t>
            </a:r>
            <a:r>
              <a:rPr lang="en-US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5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AIRBNB</a:t>
            </a:r>
            <a:r>
              <a:rPr lang="en-US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OVERVIEW</a:t>
            </a:r>
            <a:r>
              <a:rPr lang="en-US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:</a:t>
            </a:r>
          </a:p>
          <a:p>
            <a:pPr algn="r">
              <a:spcBef>
                <a:spcPct val="0"/>
              </a:spcBef>
              <a:spcAft>
                <a:spcPts val="600"/>
              </a:spcAft>
            </a:pPr>
            <a:endParaRPr lang="en-US" sz="54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8" name="Freeform: Shape 124">
            <a:extLst>
              <a:ext uri="{FF2B5EF4-FFF2-40B4-BE49-F238E27FC236}">
                <a16:creationId xmlns:a16="http://schemas.microsoft.com/office/drawing/2014/main" id="{69370F01-B8C9-4CE4-824C-92B2792E6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6497" y="-8468"/>
            <a:ext cx="5074930" cy="6866468"/>
          </a:xfrm>
          <a:custGeom>
            <a:avLst/>
            <a:gdLst>
              <a:gd name="connsiteX0" fmla="*/ 0 w 5074930"/>
              <a:gd name="connsiteY0" fmla="*/ 0 h 6858000"/>
              <a:gd name="connsiteX1" fmla="*/ 1249825 w 5074930"/>
              <a:gd name="connsiteY1" fmla="*/ 0 h 6858000"/>
              <a:gd name="connsiteX2" fmla="*/ 1249825 w 5074930"/>
              <a:gd name="connsiteY2" fmla="*/ 8457 h 6858000"/>
              <a:gd name="connsiteX3" fmla="*/ 5074930 w 5074930"/>
              <a:gd name="connsiteY3" fmla="*/ 8457 h 6858000"/>
              <a:gd name="connsiteX4" fmla="*/ 5074930 w 5074930"/>
              <a:gd name="connsiteY4" fmla="*/ 6858000 h 6858000"/>
              <a:gd name="connsiteX5" fmla="*/ 1249825 w 5074930"/>
              <a:gd name="connsiteY5" fmla="*/ 6858000 h 6858000"/>
              <a:gd name="connsiteX6" fmla="*/ 1109383 w 507493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4930" h="6858000">
                <a:moveTo>
                  <a:pt x="0" y="0"/>
                </a:moveTo>
                <a:lnTo>
                  <a:pt x="1249825" y="0"/>
                </a:lnTo>
                <a:lnTo>
                  <a:pt x="1249825" y="8457"/>
                </a:lnTo>
                <a:lnTo>
                  <a:pt x="5074930" y="8457"/>
                </a:lnTo>
                <a:lnTo>
                  <a:pt x="5074930" y="6858000"/>
                </a:lnTo>
                <a:lnTo>
                  <a:pt x="1249825" y="6858000"/>
                </a:lnTo>
                <a:lnTo>
                  <a:pt x="1109383" y="685800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6F0538D-0DA9-B961-BCC7-A38085C413F7}"/>
              </a:ext>
            </a:extLst>
          </p:cNvPr>
          <p:cNvSpPr/>
          <p:nvPr/>
        </p:nvSpPr>
        <p:spPr>
          <a:xfrm>
            <a:off x="7365192" y="60061"/>
            <a:ext cx="4097582" cy="19341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sz="4000" dirty="0">
                <a:solidFill>
                  <a:schemeClr val="tx1"/>
                </a:solidFill>
              </a:rPr>
              <a:t>3585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/>
                </a:solidFill>
              </a:rPr>
              <a:t>Número de listagens únicas de propriedades no Airbnb.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Listadas por 2181 Hosts diferentes.</a:t>
            </a:r>
          </a:p>
          <a:p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BEBA5AD-68D4-4FD9-EE87-3F5BCCEF4383}"/>
              </a:ext>
            </a:extLst>
          </p:cNvPr>
          <p:cNvSpPr/>
          <p:nvPr/>
        </p:nvSpPr>
        <p:spPr>
          <a:xfrm>
            <a:off x="7365192" y="2084656"/>
            <a:ext cx="4097581" cy="15052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Tipos de propriedades analisadas :</a:t>
            </a:r>
            <a:endParaRPr lang="pt-BR" sz="40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/>
                </a:solidFill>
              </a:rPr>
              <a:t>Entire home/apartment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/>
                </a:solidFill>
              </a:rPr>
              <a:t>Private room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/>
                </a:solidFill>
              </a:rPr>
              <a:t>Shared room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C0A1C44-8282-3786-E1CC-414D6756AD25}"/>
              </a:ext>
            </a:extLst>
          </p:cNvPr>
          <p:cNvSpPr/>
          <p:nvPr/>
        </p:nvSpPr>
        <p:spPr>
          <a:xfrm>
            <a:off x="7365193" y="5321029"/>
            <a:ext cx="4097580" cy="15369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sz="4000" dirty="0">
                <a:solidFill>
                  <a:schemeClr val="tx1"/>
                </a:solidFill>
              </a:rPr>
              <a:t>30 Bairros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/>
                </a:solidFill>
              </a:rPr>
              <a:t>Número total de bairros listados na região de Boston.</a:t>
            </a:r>
          </a:p>
          <a:p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B6E7EC3-E319-D9B3-068E-E9403772C579}"/>
              </a:ext>
            </a:extLst>
          </p:cNvPr>
          <p:cNvSpPr/>
          <p:nvPr/>
        </p:nvSpPr>
        <p:spPr>
          <a:xfrm>
            <a:off x="7365193" y="3680351"/>
            <a:ext cx="4097580" cy="15052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sz="4000" dirty="0">
                <a:solidFill>
                  <a:schemeClr val="tx1"/>
                </a:solidFill>
              </a:rPr>
              <a:t>$173,93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/>
                </a:solidFill>
              </a:rPr>
              <a:t>Preço médio por noite, incluindo todo tipo de propriedade. </a:t>
            </a:r>
          </a:p>
          <a:p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012655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2" name="Rectangle 1051">
            <a:extLst>
              <a:ext uri="{FF2B5EF4-FFF2-40B4-BE49-F238E27FC236}">
                <a16:creationId xmlns:a16="http://schemas.microsoft.com/office/drawing/2014/main" id="{BDDE9CD4-0E0A-4129-8689-A89C4E9A6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Boston HD wallpaper | Pxfuel">
            <a:extLst>
              <a:ext uri="{FF2B5EF4-FFF2-40B4-BE49-F238E27FC236}">
                <a16:creationId xmlns:a16="http://schemas.microsoft.com/office/drawing/2014/main" id="{C1AA7DF3-B41C-0D77-7453-72D83EB9D5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00"/>
          <a:stretch/>
        </p:blipFill>
        <p:spPr bwMode="auto">
          <a:xfrm>
            <a:off x="1" y="10"/>
            <a:ext cx="1219199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54" name="Group 1053">
            <a:extLst>
              <a:ext uri="{FF2B5EF4-FFF2-40B4-BE49-F238E27FC236}">
                <a16:creationId xmlns:a16="http://schemas.microsoft.com/office/drawing/2014/main" id="{85DB3CA2-FA66-42B9-90EF-394894352D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55" name="Straight Connector 1054">
              <a:extLst>
                <a:ext uri="{FF2B5EF4-FFF2-40B4-BE49-F238E27FC236}">
                  <a16:creationId xmlns:a16="http://schemas.microsoft.com/office/drawing/2014/main" id="{2C8D0718-07C6-45A2-A743-BC64673C9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6" name="Straight Connector 1055">
              <a:extLst>
                <a:ext uri="{FF2B5EF4-FFF2-40B4-BE49-F238E27FC236}">
                  <a16:creationId xmlns:a16="http://schemas.microsoft.com/office/drawing/2014/main" id="{FAE7BCCE-817C-4933-A587-F1EF87D4B4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57" name="Rectangle 23">
              <a:extLst>
                <a:ext uri="{FF2B5EF4-FFF2-40B4-BE49-F238E27FC236}">
                  <a16:creationId xmlns:a16="http://schemas.microsoft.com/office/drawing/2014/main" id="{0E96C1E8-3E07-4AF1-BA61-7FB948F90A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58" name="Rectangle 25">
              <a:extLst>
                <a:ext uri="{FF2B5EF4-FFF2-40B4-BE49-F238E27FC236}">
                  <a16:creationId xmlns:a16="http://schemas.microsoft.com/office/drawing/2014/main" id="{B3B592D1-4031-4144-A2DB-B2D8F8C738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59" name="Isosceles Triangle 1058">
              <a:extLst>
                <a:ext uri="{FF2B5EF4-FFF2-40B4-BE49-F238E27FC236}">
                  <a16:creationId xmlns:a16="http://schemas.microsoft.com/office/drawing/2014/main" id="{55CB28D4-D6D1-4DB7-B557-D5FF65237B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60" name="Rectangle 27">
              <a:extLst>
                <a:ext uri="{FF2B5EF4-FFF2-40B4-BE49-F238E27FC236}">
                  <a16:creationId xmlns:a16="http://schemas.microsoft.com/office/drawing/2014/main" id="{F69D97D4-6031-4064-9BBA-2E96839A3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61" name="Rectangle 28">
              <a:extLst>
                <a:ext uri="{FF2B5EF4-FFF2-40B4-BE49-F238E27FC236}">
                  <a16:creationId xmlns:a16="http://schemas.microsoft.com/office/drawing/2014/main" id="{BAF978AE-97B1-4224-A562-EBCE373A1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62" name="Rectangle 29">
              <a:extLst>
                <a:ext uri="{FF2B5EF4-FFF2-40B4-BE49-F238E27FC236}">
                  <a16:creationId xmlns:a16="http://schemas.microsoft.com/office/drawing/2014/main" id="{3A18250B-41A2-4BA7-9E5C-679CF3AEF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63" name="Isosceles Triangle 1062">
              <a:extLst>
                <a:ext uri="{FF2B5EF4-FFF2-40B4-BE49-F238E27FC236}">
                  <a16:creationId xmlns:a16="http://schemas.microsoft.com/office/drawing/2014/main" id="{C8751ECC-5286-4332-9942-2D01B71359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64" name="Isosceles Triangle 1063">
              <a:extLst>
                <a:ext uri="{FF2B5EF4-FFF2-40B4-BE49-F238E27FC236}">
                  <a16:creationId xmlns:a16="http://schemas.microsoft.com/office/drawing/2014/main" id="{5952A4A6-F619-458C-A026-6E5D6AF15D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48491AC3-B014-1B46-1D0B-EB478F6DA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88" y="175156"/>
            <a:ext cx="8596668" cy="679977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ctr"/>
            <a:r>
              <a:rPr lang="en-US" b="1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TOP 7</a:t>
            </a:r>
            <a:r>
              <a:rPr 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br>
              <a:rPr 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92278F4-18BE-8014-2619-97DDC19FEEEC}"/>
              </a:ext>
            </a:extLst>
          </p:cNvPr>
          <p:cNvSpPr txBox="1"/>
          <p:nvPr/>
        </p:nvSpPr>
        <p:spPr>
          <a:xfrm>
            <a:off x="339331" y="1107613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A21D5ED-C330-E611-EFD8-B54778AD46AF}"/>
              </a:ext>
            </a:extLst>
          </p:cNvPr>
          <p:cNvSpPr txBox="1"/>
          <p:nvPr/>
        </p:nvSpPr>
        <p:spPr>
          <a:xfrm>
            <a:off x="1514836" y="650274"/>
            <a:ext cx="69060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Bairros com mais propriedades em Boston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42E0AE4-9BBE-54FF-F709-944CDC946458}"/>
              </a:ext>
            </a:extLst>
          </p:cNvPr>
          <p:cNvSpPr txBox="1"/>
          <p:nvPr/>
        </p:nvSpPr>
        <p:spPr>
          <a:xfrm>
            <a:off x="994611" y="1716967"/>
            <a:ext cx="24038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/>
              <a:t>364</a:t>
            </a:r>
          </a:p>
          <a:p>
            <a:pPr algn="ctr"/>
            <a:r>
              <a:rPr lang="pt-BR" sz="2400" dirty="0"/>
              <a:t>Allston-Brighton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EA6483B2-81AD-06A7-B4EE-7BFA158C2154}"/>
              </a:ext>
            </a:extLst>
          </p:cNvPr>
          <p:cNvSpPr/>
          <p:nvPr/>
        </p:nvSpPr>
        <p:spPr>
          <a:xfrm>
            <a:off x="362503" y="1885966"/>
            <a:ext cx="608936" cy="6393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/>
              <a:t>1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A8E8A7C1-496F-AD49-34FA-E0D0E250A049}"/>
              </a:ext>
            </a:extLst>
          </p:cNvPr>
          <p:cNvSpPr/>
          <p:nvPr/>
        </p:nvSpPr>
        <p:spPr>
          <a:xfrm>
            <a:off x="362503" y="3159082"/>
            <a:ext cx="608936" cy="6393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/>
              <a:t>2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54ADCCB0-C150-24FC-FF56-607663F7B651}"/>
              </a:ext>
            </a:extLst>
          </p:cNvPr>
          <p:cNvSpPr/>
          <p:nvPr/>
        </p:nvSpPr>
        <p:spPr>
          <a:xfrm>
            <a:off x="362503" y="4319677"/>
            <a:ext cx="608936" cy="6393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/>
              <a:t>3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C5CC65D2-BEA2-0B29-86C2-21FE36DA54E0}"/>
              </a:ext>
            </a:extLst>
          </p:cNvPr>
          <p:cNvSpPr/>
          <p:nvPr/>
        </p:nvSpPr>
        <p:spPr>
          <a:xfrm>
            <a:off x="362503" y="5520370"/>
            <a:ext cx="608936" cy="6393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/>
              <a:t>4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DC8B1CB3-643E-0E98-0325-8251EF4F7543}"/>
              </a:ext>
            </a:extLst>
          </p:cNvPr>
          <p:cNvSpPr/>
          <p:nvPr/>
        </p:nvSpPr>
        <p:spPr>
          <a:xfrm>
            <a:off x="5239303" y="1885966"/>
            <a:ext cx="608936" cy="6393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/>
              <a:t>5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A8F26804-33CC-92D4-59C6-B308AEBCB812}"/>
              </a:ext>
            </a:extLst>
          </p:cNvPr>
          <p:cNvSpPr/>
          <p:nvPr/>
        </p:nvSpPr>
        <p:spPr>
          <a:xfrm>
            <a:off x="5249516" y="3164919"/>
            <a:ext cx="608936" cy="6393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/>
              <a:t>6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134B337A-C7E2-A3C3-5577-79A5A56E01F5}"/>
              </a:ext>
            </a:extLst>
          </p:cNvPr>
          <p:cNvSpPr/>
          <p:nvPr/>
        </p:nvSpPr>
        <p:spPr>
          <a:xfrm>
            <a:off x="5284055" y="4422119"/>
            <a:ext cx="608936" cy="6393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/>
              <a:t>7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9B15CDFF-B1BA-1982-E070-3C721A0AB809}"/>
              </a:ext>
            </a:extLst>
          </p:cNvPr>
          <p:cNvSpPr txBox="1"/>
          <p:nvPr/>
        </p:nvSpPr>
        <p:spPr>
          <a:xfrm>
            <a:off x="971439" y="2858902"/>
            <a:ext cx="24038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/>
              <a:t>314</a:t>
            </a:r>
          </a:p>
          <a:p>
            <a:pPr algn="ctr"/>
            <a:r>
              <a:rPr lang="pt-BR" sz="2400" dirty="0"/>
              <a:t>Jamaica Plain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AB633F87-4ED1-261E-FD2E-67FC937BCE9D}"/>
              </a:ext>
            </a:extLst>
          </p:cNvPr>
          <p:cNvSpPr txBox="1"/>
          <p:nvPr/>
        </p:nvSpPr>
        <p:spPr>
          <a:xfrm>
            <a:off x="999618" y="4072305"/>
            <a:ext cx="24038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/>
              <a:t>298</a:t>
            </a:r>
          </a:p>
          <a:p>
            <a:pPr algn="ctr"/>
            <a:r>
              <a:rPr lang="pt-BR" sz="2400" dirty="0"/>
              <a:t>South End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E7CB3A04-EF42-E953-5E0D-A9CE7119F591}"/>
              </a:ext>
            </a:extLst>
          </p:cNvPr>
          <p:cNvSpPr txBox="1"/>
          <p:nvPr/>
        </p:nvSpPr>
        <p:spPr>
          <a:xfrm>
            <a:off x="994611" y="5271453"/>
            <a:ext cx="24038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/>
              <a:t>291</a:t>
            </a:r>
          </a:p>
          <a:p>
            <a:pPr algn="ctr"/>
            <a:r>
              <a:rPr lang="pt-BR" sz="2400" dirty="0"/>
              <a:t>Back Bay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A6682CA7-E773-3EF6-717B-2309E1AF326A}"/>
              </a:ext>
            </a:extLst>
          </p:cNvPr>
          <p:cNvSpPr txBox="1"/>
          <p:nvPr/>
        </p:nvSpPr>
        <p:spPr>
          <a:xfrm>
            <a:off x="6023707" y="1743977"/>
            <a:ext cx="26731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/>
              <a:t>249</a:t>
            </a:r>
          </a:p>
          <a:p>
            <a:pPr algn="ctr"/>
            <a:r>
              <a:rPr lang="pt-BR" sz="2400" dirty="0"/>
              <a:t>Fenway/Kenmore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AEBE0677-3DAD-3ED4-E579-FCC8508FA4CD}"/>
              </a:ext>
            </a:extLst>
          </p:cNvPr>
          <p:cNvSpPr txBox="1"/>
          <p:nvPr/>
        </p:nvSpPr>
        <p:spPr>
          <a:xfrm>
            <a:off x="6090882" y="2881328"/>
            <a:ext cx="24038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/>
              <a:t>216</a:t>
            </a:r>
          </a:p>
          <a:p>
            <a:pPr algn="ctr"/>
            <a:r>
              <a:rPr lang="pt-BR" sz="2400" dirty="0"/>
              <a:t>South Boston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B78D48E0-DB16-82BE-2264-844DF3B3E8BA}"/>
              </a:ext>
            </a:extLst>
          </p:cNvPr>
          <p:cNvSpPr txBox="1"/>
          <p:nvPr/>
        </p:nvSpPr>
        <p:spPr>
          <a:xfrm>
            <a:off x="5942817" y="4173599"/>
            <a:ext cx="24038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/>
              <a:t>195</a:t>
            </a:r>
          </a:p>
          <a:p>
            <a:pPr algn="ctr"/>
            <a:r>
              <a:rPr lang="pt-BR" sz="2400" dirty="0"/>
              <a:t>Dorchester</a:t>
            </a:r>
          </a:p>
        </p:txBody>
      </p:sp>
    </p:spTree>
    <p:extLst>
      <p:ext uri="{BB962C8B-B14F-4D97-AF65-F5344CB8AC3E}">
        <p14:creationId xmlns:p14="http://schemas.microsoft.com/office/powerpoint/2010/main" val="3091480912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oston HD wallpaper | Pxfuel">
            <a:extLst>
              <a:ext uri="{FF2B5EF4-FFF2-40B4-BE49-F238E27FC236}">
                <a16:creationId xmlns:a16="http://schemas.microsoft.com/office/drawing/2014/main" id="{DB765DEC-8FAB-94DC-8A59-E2788802E5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00"/>
          <a:stretch/>
        </p:blipFill>
        <p:spPr bwMode="auto">
          <a:xfrm>
            <a:off x="1" y="10"/>
            <a:ext cx="1219199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6C6ACF4-5EBE-EB4F-85BC-02C5FCDC5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96668" cy="626533"/>
          </a:xfrm>
        </p:spPr>
        <p:txBody>
          <a:bodyPr>
            <a:normAutofit/>
          </a:bodyPr>
          <a:lstStyle/>
          <a:p>
            <a:r>
              <a:rPr lang="pt-BR" sz="2800" b="1" u="sng" dirty="0">
                <a:solidFill>
                  <a:schemeClr val="accent2">
                    <a:lumMod val="75000"/>
                  </a:schemeClr>
                </a:solidFill>
              </a:rPr>
              <a:t>Tipos de propriedades</a:t>
            </a:r>
          </a:p>
        </p:txBody>
      </p:sp>
      <p:pic>
        <p:nvPicPr>
          <p:cNvPr id="5" name="Imagem 4" descr="Gráfico, Gráfico de pizza">
            <a:extLst>
              <a:ext uri="{FF2B5EF4-FFF2-40B4-BE49-F238E27FC236}">
                <a16:creationId xmlns:a16="http://schemas.microsoft.com/office/drawing/2014/main" id="{356C0CD8-5352-B0DF-3321-AA5C6B25D4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6533"/>
            <a:ext cx="4378249" cy="2707217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6EE608F3-6188-4E7D-823A-F4721FA93339}"/>
              </a:ext>
            </a:extLst>
          </p:cNvPr>
          <p:cNvSpPr txBox="1"/>
          <p:nvPr/>
        </p:nvSpPr>
        <p:spPr>
          <a:xfrm>
            <a:off x="4378249" y="1034938"/>
            <a:ext cx="6736139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Vemos que as propriedades do tipo “apartamento”</a:t>
            </a:r>
          </a:p>
          <a:p>
            <a:r>
              <a:rPr lang="pt-BR" sz="2000" dirty="0"/>
              <a:t>são as maiores propriedades em quantidade, e além </a:t>
            </a:r>
          </a:p>
          <a:p>
            <a:r>
              <a:rPr lang="pt-BR" sz="2000" dirty="0"/>
              <a:t>disso, também são os mais escolhidos pelos proprietários</a:t>
            </a:r>
          </a:p>
          <a:p>
            <a:r>
              <a:rPr lang="pt-BR" sz="2000" dirty="0"/>
              <a:t>na cidade de Boston.</a:t>
            </a:r>
          </a:p>
          <a:p>
            <a:endParaRPr lang="pt-BR" dirty="0"/>
          </a:p>
        </p:txBody>
      </p:sp>
      <p:pic>
        <p:nvPicPr>
          <p:cNvPr id="10" name="Imagem 9" descr="Gráfico&#10;&#10;Descrição gerada automaticamente com confiança média">
            <a:extLst>
              <a:ext uri="{FF2B5EF4-FFF2-40B4-BE49-F238E27FC236}">
                <a16:creationId xmlns:a16="http://schemas.microsoft.com/office/drawing/2014/main" id="{7E3BD3EC-7BA4-9476-F02A-444D9DA8A1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332" y="3333740"/>
            <a:ext cx="6180667" cy="352425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AB7A35F6-F479-534D-553B-878893E7651B}"/>
              </a:ext>
            </a:extLst>
          </p:cNvPr>
          <p:cNvSpPr txBox="1"/>
          <p:nvPr/>
        </p:nvSpPr>
        <p:spPr>
          <a:xfrm>
            <a:off x="1058333" y="4313962"/>
            <a:ext cx="485581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Nas propriedades do tipo “apartamento”,</a:t>
            </a:r>
          </a:p>
          <a:p>
            <a:r>
              <a:rPr lang="pt-BR" dirty="0"/>
              <a:t>verificamos que o preço médio em relação a </a:t>
            </a:r>
          </a:p>
          <a:p>
            <a:r>
              <a:rPr lang="pt-BR" dirty="0"/>
              <a:t>quantidade do total de propriedades, são </a:t>
            </a:r>
          </a:p>
          <a:p>
            <a:r>
              <a:rPr lang="pt-BR" dirty="0"/>
              <a:t>melhores nos casos que temos apartamentos</a:t>
            </a:r>
          </a:p>
          <a:p>
            <a:r>
              <a:rPr lang="pt-BR" dirty="0"/>
              <a:t>de um ou dois quartos, pois são os mais </a:t>
            </a:r>
          </a:p>
          <a:p>
            <a:r>
              <a:rPr lang="pt-BR" dirty="0"/>
              <a:t>procurados pelos clientes.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36E92DB-33F3-DAEE-D692-63457C6C4249}"/>
              </a:ext>
            </a:extLst>
          </p:cNvPr>
          <p:cNvSpPr txBox="1"/>
          <p:nvPr/>
        </p:nvSpPr>
        <p:spPr>
          <a:xfrm rot="16200000">
            <a:off x="6013766" y="5097695"/>
            <a:ext cx="71846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accent2"/>
                </a:solidFill>
              </a:rPr>
              <a:t>Quartos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2941241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Boston HD wallpaper | Pxfuel">
            <a:extLst>
              <a:ext uri="{FF2B5EF4-FFF2-40B4-BE49-F238E27FC236}">
                <a16:creationId xmlns:a16="http://schemas.microsoft.com/office/drawing/2014/main" id="{622C8FEF-9B02-5E98-B742-4CA7ABEC30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00"/>
          <a:stretch/>
        </p:blipFill>
        <p:spPr bwMode="auto">
          <a:xfrm>
            <a:off x="1" y="10"/>
            <a:ext cx="1219199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10FA409-37FA-8AB5-CA1E-0CED89638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151"/>
            <a:ext cx="8596668" cy="1320800"/>
          </a:xfrm>
        </p:spPr>
        <p:txBody>
          <a:bodyPr>
            <a:normAutofit/>
          </a:bodyPr>
          <a:lstStyle/>
          <a:p>
            <a:r>
              <a:rPr lang="pt-BR" sz="2800" b="1" u="sng" dirty="0">
                <a:solidFill>
                  <a:schemeClr val="accent2">
                    <a:lumMod val="75000"/>
                  </a:schemeClr>
                </a:solidFill>
              </a:rPr>
              <a:t>Número de quartos preferenciais</a:t>
            </a:r>
          </a:p>
        </p:txBody>
      </p:sp>
      <p:pic>
        <p:nvPicPr>
          <p:cNvPr id="6" name="Imagem 5" descr="Gráfico, Gráfico de linhas&#10;&#10;Descrição gerada automaticamente">
            <a:extLst>
              <a:ext uri="{FF2B5EF4-FFF2-40B4-BE49-F238E27FC236}">
                <a16:creationId xmlns:a16="http://schemas.microsoft.com/office/drawing/2014/main" id="{B5DEB94C-C3D3-641F-F65C-6B3EFC0714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7111"/>
            <a:ext cx="8596668" cy="4393002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D96DED63-1A1E-204E-F6ED-6EDEA6176381}"/>
              </a:ext>
            </a:extLst>
          </p:cNvPr>
          <p:cNvSpPr txBox="1"/>
          <p:nvPr/>
        </p:nvSpPr>
        <p:spPr>
          <a:xfrm>
            <a:off x="209550" y="4880112"/>
            <a:ext cx="107484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O gráfico acima revela uma demanda maior dos turistas por casas com 2 quartos em comparação </a:t>
            </a:r>
          </a:p>
          <a:p>
            <a:r>
              <a:rPr lang="pt-BR" dirty="0"/>
              <a:t>com aquelas com 3 quartos, o que pode ser justificado pela taxa de ocupação apresentada para cada </a:t>
            </a:r>
          </a:p>
          <a:p>
            <a:r>
              <a:rPr lang="pt-BR" dirty="0"/>
              <a:t>tipo de propriedade. Olhando isso, temos a conclusão de que “apartamentos inteiros” com 2 quartos,</a:t>
            </a:r>
          </a:p>
          <a:p>
            <a:r>
              <a:rPr lang="pt-BR" dirty="0"/>
              <a:t>são os maiores preferenciais dos turistas que visitam Boston.</a:t>
            </a:r>
          </a:p>
        </p:txBody>
      </p:sp>
    </p:spTree>
    <p:extLst>
      <p:ext uri="{BB962C8B-B14F-4D97-AF65-F5344CB8AC3E}">
        <p14:creationId xmlns:p14="http://schemas.microsoft.com/office/powerpoint/2010/main" val="1464702800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2673</TotalTime>
  <Words>1290</Words>
  <Application>Microsoft Office PowerPoint</Application>
  <PresentationFormat>Widescreen</PresentationFormat>
  <Paragraphs>153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4" baseType="lpstr">
      <vt:lpstr>Arial</vt:lpstr>
      <vt:lpstr>Arial</vt:lpstr>
      <vt:lpstr>Nunito</vt:lpstr>
      <vt:lpstr>Trebuchet MS</vt:lpstr>
      <vt:lpstr>Trebuchet MS (Corpo)</vt:lpstr>
      <vt:lpstr>Wingdings</vt:lpstr>
      <vt:lpstr>Wingdings 3</vt:lpstr>
      <vt:lpstr>Facetado</vt:lpstr>
      <vt:lpstr>Apresentação do PowerPoint</vt:lpstr>
      <vt:lpstr>Apresentação do PowerPoint</vt:lpstr>
      <vt:lpstr>Dados ultilizados para a analise:</vt:lpstr>
      <vt:lpstr>Boston Background</vt:lpstr>
      <vt:lpstr>Turismo: </vt:lpstr>
      <vt:lpstr>Apresentação do PowerPoint</vt:lpstr>
      <vt:lpstr>TOP 7  </vt:lpstr>
      <vt:lpstr>Tipos de propriedades</vt:lpstr>
      <vt:lpstr>Número de quartos preferenciais</vt:lpstr>
      <vt:lpstr>Apresentação do PowerPoint</vt:lpstr>
      <vt:lpstr>Apresentação do PowerPoint</vt:lpstr>
      <vt:lpstr>Temperatura em Boston</vt:lpstr>
      <vt:lpstr>Sazonalidade </vt:lpstr>
      <vt:lpstr>Conclusões finais   </vt:lpstr>
      <vt:lpstr>Sugestões para investimentos.</vt:lpstr>
      <vt:lpstr>Conclusão final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JOAO PEDRO GOMES DA SILVA</dc:creator>
  <cp:lastModifiedBy>JOAO PEDRO GOMES DA SILVA</cp:lastModifiedBy>
  <cp:revision>33</cp:revision>
  <dcterms:created xsi:type="dcterms:W3CDTF">2023-05-23T00:55:11Z</dcterms:created>
  <dcterms:modified xsi:type="dcterms:W3CDTF">2023-06-02T18:13:23Z</dcterms:modified>
</cp:coreProperties>
</file>