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6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 userDrawn="true"/>
        </p:nvSpPr>
        <p:spPr>
          <a:xfrm>
            <a:off x="0" y="0"/>
            <a:ext cx="21717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 userDrawn="true"/>
        </p:nvSpPr>
        <p:spPr>
          <a:xfrm>
            <a:off x="2220452" y="-12700"/>
            <a:ext cx="9971547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true"/>
          </p:cNvPicPr>
          <p:nvPr userDrawn="true"/>
        </p:nvPicPr>
        <p:blipFill rotWithShape="true">
          <a:blip r:embed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23660" b="29766"/>
          <a:stretch>
            <a:fillRect/>
          </a:stretch>
        </p:blipFill>
        <p:spPr>
          <a:xfrm>
            <a:off x="-1" y="0"/>
            <a:ext cx="12172951" cy="68770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0DBD-BC3B-4557-83F0-37C76AD553E0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2887-0620-4A42-B4CB-70CC32F80C98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/>
          <p:cNvSpPr txBox="true"/>
          <p:nvPr/>
        </p:nvSpPr>
        <p:spPr>
          <a:xfrm>
            <a:off x="1295400" y="2082800"/>
            <a:ext cx="695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</a:t>
            </a:r>
            <a:r>
              <a:rPr lang="pt-BR" sz="9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ups</a:t>
            </a:r>
            <a:endParaRPr lang="pt-BR" sz="9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que define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pt-BR" sz="2400" dirty="0" smtClean="0"/>
              <a:t>Ter </a:t>
            </a:r>
            <a:r>
              <a:rPr lang="pt-BR" sz="2400" dirty="0"/>
              <a:t>um </a:t>
            </a:r>
            <a:r>
              <a:rPr lang="pt-BR" sz="3200" b="1" dirty="0"/>
              <a:t>modelo</a:t>
            </a:r>
            <a:r>
              <a:rPr lang="pt-BR" sz="2400" dirty="0"/>
              <a:t> de </a:t>
            </a:r>
            <a:r>
              <a:rPr lang="pt-BR" sz="3200" b="1" dirty="0"/>
              <a:t>negócio</a:t>
            </a:r>
            <a:r>
              <a:rPr lang="pt-BR" sz="2400" dirty="0"/>
              <a:t> </a:t>
            </a:r>
            <a:r>
              <a:rPr lang="pt-BR" sz="2400" dirty="0" smtClean="0"/>
              <a:t>escalável</a:t>
            </a:r>
            <a:endParaRPr lang="pt-BR" sz="2400" dirty="0"/>
          </a:p>
          <a:p>
            <a:pPr fontAlgn="base">
              <a:lnSpc>
                <a:spcPct val="150000"/>
              </a:lnSpc>
            </a:pPr>
            <a:r>
              <a:rPr lang="pt-BR" sz="2000" dirty="0"/>
              <a:t>O modelo de negócios é como a startup gera valor – ou seja, como transforma seu trabalho em dinheiro. Por exemplo, um dos modelos de negócios do Google é cobrar por cada click nos anúncios mostrados nos resultados de busca – e esse modelo também é usado pelo Buscapé.com. Um outro exemplo seria o modelo de negócio de franquias: você paga royalties por uma marca, mas tem acesso a uma receita de sucesso com suporte do franqueador – e por isso aumenta suas chances de gerar lucro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que define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pt-BR" sz="2400" dirty="0" smtClean="0"/>
              <a:t>Ter </a:t>
            </a:r>
            <a:r>
              <a:rPr lang="pt-BR" sz="2400" dirty="0"/>
              <a:t>um modelo de negócio </a:t>
            </a:r>
            <a:r>
              <a:rPr lang="pt-BR" sz="3200" b="1" dirty="0"/>
              <a:t>escalável</a:t>
            </a:r>
            <a:r>
              <a:rPr lang="pt-BR" sz="2400" dirty="0"/>
              <a:t>;</a:t>
            </a:r>
            <a:endParaRPr lang="pt-BR" sz="2400" dirty="0"/>
          </a:p>
          <a:p>
            <a:pPr fontAlgn="base">
              <a:lnSpc>
                <a:spcPct val="150000"/>
              </a:lnSpc>
            </a:pPr>
            <a:r>
              <a:rPr lang="pt-BR" sz="2500" dirty="0"/>
              <a:t>Ser escalável é a chave de uma startup: significa crescer cada vez mais, sem que isso influencie no modelo de negócios. Crescer em receita, mas com custos crescendo bem mais lentamente. Isso fará com que a margem seja cada vez maior, acumulando lucros e gerando cada vez mais riqueza.</a:t>
            </a:r>
            <a:br>
              <a:rPr lang="pt-BR" sz="2500" dirty="0" smtClean="0"/>
            </a:br>
            <a:r>
              <a:rPr lang="pt-BR" sz="2500" dirty="0"/>
              <a:t> 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Faça uma </a:t>
            </a:r>
            <a:r>
              <a:rPr lang="pt-BR" b="1" dirty="0">
                <a:solidFill>
                  <a:srgbClr val="C00000"/>
                </a:solidFill>
              </a:rPr>
              <a:t>reflexão</a:t>
            </a:r>
            <a:r>
              <a:rPr lang="pt-BR" dirty="0"/>
              <a:t> sobre quais são as suas </a:t>
            </a:r>
            <a:r>
              <a:rPr lang="pt-BR" b="1" dirty="0">
                <a:solidFill>
                  <a:srgbClr val="C00000"/>
                </a:solidFill>
              </a:rPr>
              <a:t>lacunas</a:t>
            </a:r>
            <a:r>
              <a:rPr lang="pt-BR" dirty="0"/>
              <a:t> </a:t>
            </a:r>
            <a:r>
              <a:rPr lang="pt-BR" dirty="0" smtClean="0"/>
              <a:t>existentes no mercado que você pode </a:t>
            </a:r>
            <a:r>
              <a:rPr lang="pt-BR" b="1" dirty="0" smtClean="0">
                <a:solidFill>
                  <a:srgbClr val="C00000"/>
                </a:solidFill>
              </a:rPr>
              <a:t>atender</a:t>
            </a:r>
            <a:r>
              <a:rPr lang="pt-BR" sz="2500" dirty="0"/>
              <a:t> 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16114"/>
            <a:ext cx="12192000" cy="69741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1889760"/>
            <a:ext cx="12192000" cy="253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3000" dirty="0"/>
              <a:t>1. A fase inicial é basicamente sustentada via </a:t>
            </a:r>
            <a:r>
              <a:rPr lang="pt-BR" sz="3000" b="1" dirty="0" err="1">
                <a:solidFill>
                  <a:srgbClr val="C00000"/>
                </a:solidFill>
              </a:rPr>
              <a:t>bootstrap</a:t>
            </a:r>
            <a:r>
              <a:rPr lang="pt-BR" sz="3000" dirty="0"/>
              <a:t>, e muito provavelmente você passará de 12 a 18 meses sem ganhar dinheiro, o que transcende a questão da empresa e cruza a linha entre sua vida profissional e pessoal.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2. Comece seu processo de aprendizado. Existe um conjunto de livros, blogs e treinamentos pessoais e à distância que pode te ajudar. Mas principalmente faça uma reflexão sobre quais são as suas lacunas e o que você realmente precisa aprender. E isso você não vai descobrir sozinho, é preciso buscar </a:t>
            </a:r>
            <a:r>
              <a:rPr lang="pt-BR" sz="2500" b="1" dirty="0" err="1" smtClean="0">
                <a:solidFill>
                  <a:srgbClr val="C00000"/>
                </a:solidFill>
              </a:rPr>
              <a:t>mentoria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3. Olhe a sua rede de contatos e busque pessoas que estejam ligadas direta ou indiretamente a empresas de tecnologia. Marque quantos cafés e almoços forem possíveis e </a:t>
            </a:r>
            <a:r>
              <a:rPr lang="pt-BR" sz="2500" b="1" dirty="0">
                <a:solidFill>
                  <a:srgbClr val="C00000"/>
                </a:solidFill>
              </a:rPr>
              <a:t>entenda</a:t>
            </a:r>
            <a:r>
              <a:rPr lang="pt-BR" sz="2500" dirty="0"/>
              <a:t> a </a:t>
            </a:r>
            <a:r>
              <a:rPr lang="pt-BR" sz="2500" b="1" dirty="0">
                <a:solidFill>
                  <a:srgbClr val="C00000"/>
                </a:solidFill>
              </a:rPr>
              <a:t>trajetória</a:t>
            </a:r>
            <a:r>
              <a:rPr lang="pt-BR" sz="2500" dirty="0"/>
              <a:t> de cada uma delas. Se possível, consiga com que um ou mais deles se torne seu </a:t>
            </a:r>
            <a:r>
              <a:rPr lang="pt-BR" sz="2500" b="1" dirty="0">
                <a:solidFill>
                  <a:srgbClr val="C00000"/>
                </a:solidFill>
              </a:rPr>
              <a:t>mentor</a:t>
            </a:r>
            <a:r>
              <a:rPr lang="pt-BR" sz="2500" dirty="0"/>
              <a:t> formal.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4. Encontre </a:t>
            </a:r>
            <a:r>
              <a:rPr lang="pt-BR" sz="2500" b="1" dirty="0">
                <a:solidFill>
                  <a:srgbClr val="C00000"/>
                </a:solidFill>
              </a:rPr>
              <a:t>sócios</a:t>
            </a:r>
            <a:r>
              <a:rPr lang="pt-BR" sz="2500" dirty="0"/>
              <a:t>. É quase impossível empreender sozinho e muito difícil quando se tem os sócios </a:t>
            </a:r>
            <a:r>
              <a:rPr lang="pt-BR" sz="2500" b="1" dirty="0">
                <a:solidFill>
                  <a:srgbClr val="C00000"/>
                </a:solidFill>
              </a:rPr>
              <a:t>errados</a:t>
            </a:r>
            <a:r>
              <a:rPr lang="pt-BR" sz="2500" dirty="0"/>
              <a:t> (provavelmente seus amigos). Normalmente, a cabeça de sua empresa deve ser formada por um tripé com o hacker, o </a:t>
            </a:r>
            <a:r>
              <a:rPr lang="pt-BR" sz="2500" b="1" dirty="0">
                <a:solidFill>
                  <a:srgbClr val="C00000"/>
                </a:solidFill>
              </a:rPr>
              <a:t>vendedor</a:t>
            </a:r>
            <a:r>
              <a:rPr lang="pt-BR" sz="2500" dirty="0"/>
              <a:t> e o </a:t>
            </a:r>
            <a:r>
              <a:rPr lang="pt-BR" sz="2500" b="1" dirty="0">
                <a:solidFill>
                  <a:srgbClr val="C00000"/>
                </a:solidFill>
              </a:rPr>
              <a:t>designer</a:t>
            </a:r>
            <a:r>
              <a:rPr lang="pt-BR" sz="2500" dirty="0"/>
              <a:t> de produto.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7440120" y="0"/>
            <a:ext cx="4751880" cy="6858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Entenda qual desses papéis você assumirá e busque outros dois para assumir as responsabilidades restantes, pois equipes sem equilíbrio não saem do lugar.</a:t>
            </a:r>
            <a:endParaRPr lang="pt-BR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m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744011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5. Só agora é o momento de decidir em qual segmento você vai trabalhar. São duas as principais abordagens: a primeira é a chamada arbitragem de ideias, na qual você pega um segmento que já teve crescimento </a:t>
            </a:r>
            <a:r>
              <a:rPr lang="pt-BR" sz="2500" b="1" dirty="0" err="1">
                <a:solidFill>
                  <a:srgbClr val="C00000"/>
                </a:solidFill>
              </a:rPr>
              <a:t>disruptivo</a:t>
            </a:r>
            <a:r>
              <a:rPr lang="pt-BR" sz="2500" dirty="0"/>
              <a:t> fora do Brasil e tenta implementar a ideia por aqui. É o que faz a </a:t>
            </a:r>
            <a:r>
              <a:rPr lang="pt-BR" sz="2500" b="1" dirty="0" err="1">
                <a:solidFill>
                  <a:srgbClr val="C00000"/>
                </a:solidFill>
              </a:rPr>
              <a:t>Rocket</a:t>
            </a:r>
            <a:r>
              <a:rPr lang="pt-BR" sz="2500" b="1" dirty="0">
                <a:solidFill>
                  <a:srgbClr val="C00000"/>
                </a:solidFill>
              </a:rPr>
              <a:t> Internet</a:t>
            </a:r>
            <a:r>
              <a:rPr lang="pt-BR" sz="2500" dirty="0"/>
              <a:t>, por exemplo.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2549525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Century Gothic" panose="020B0502020202020204" pitchFamily="34" charset="0"/>
              </a:rPr>
              <a:t>Agenda principal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A segunda opção é </a:t>
            </a:r>
            <a:r>
              <a:rPr lang="pt-BR" sz="2500" b="1" dirty="0">
                <a:solidFill>
                  <a:srgbClr val="C00000"/>
                </a:solidFill>
              </a:rPr>
              <a:t>olhar</a:t>
            </a:r>
            <a:r>
              <a:rPr lang="pt-BR" sz="2500" dirty="0"/>
              <a:t> a </a:t>
            </a:r>
            <a:r>
              <a:rPr lang="pt-BR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sua</a:t>
            </a:r>
            <a:r>
              <a:rPr lang="pt-BR" sz="2500" dirty="0"/>
              <a:t> </a:t>
            </a:r>
            <a:r>
              <a:rPr lang="pt-BR" sz="2500" b="1" dirty="0">
                <a:solidFill>
                  <a:srgbClr val="C00000"/>
                </a:solidFill>
              </a:rPr>
              <a:t>vida</a:t>
            </a:r>
            <a:r>
              <a:rPr lang="pt-BR" sz="2500" dirty="0"/>
              <a:t> </a:t>
            </a:r>
            <a:r>
              <a:rPr lang="pt-BR" sz="2500" b="1" dirty="0">
                <a:solidFill>
                  <a:srgbClr val="C00000"/>
                </a:solidFill>
              </a:rPr>
              <a:t>profissional</a:t>
            </a:r>
            <a:r>
              <a:rPr lang="pt-BR" sz="2500" dirty="0"/>
              <a:t> e perceber o que é que você realmente entende. E aqui vale lembrar que não é o que você gosta, mas do que você entende. Se você gosta de moda, mas entende de logística, abra uma empresa relacionada à logística.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Faça então uma </a:t>
            </a:r>
            <a:r>
              <a:rPr lang="pt-BR" sz="2500" b="1" dirty="0">
                <a:solidFill>
                  <a:srgbClr val="C00000"/>
                </a:solidFill>
              </a:rPr>
              <a:t>validação</a:t>
            </a:r>
            <a:r>
              <a:rPr lang="pt-BR" sz="2500" dirty="0"/>
              <a:t> de </a:t>
            </a:r>
            <a:r>
              <a:rPr lang="pt-BR" sz="2500" dirty="0">
                <a:solidFill>
                  <a:srgbClr val="C00000"/>
                </a:solidFill>
              </a:rPr>
              <a:t>oportunidade</a:t>
            </a:r>
            <a:r>
              <a:rPr lang="pt-BR" sz="2500" dirty="0"/>
              <a:t> e se pergunte se o mercado é grande o suficiente para que a pequena parte dele que você terá acesso </a:t>
            </a:r>
            <a:r>
              <a:rPr lang="pt-BR" sz="2500" b="1" dirty="0">
                <a:solidFill>
                  <a:srgbClr val="C00000"/>
                </a:solidFill>
              </a:rPr>
              <a:t>justifique</a:t>
            </a:r>
            <a:r>
              <a:rPr lang="pt-BR" sz="2500" dirty="0"/>
              <a:t> sua startup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845457" y="2066468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6. Aprenda a fazer descoberta de produto e </a:t>
            </a:r>
            <a:r>
              <a:rPr lang="pt-BR" sz="2500" b="1" dirty="0">
                <a:solidFill>
                  <a:srgbClr val="C00000"/>
                </a:solidFill>
              </a:rPr>
              <a:t>cliente</a:t>
            </a:r>
            <a:r>
              <a:rPr lang="pt-BR" sz="2500" dirty="0"/>
              <a:t> (</a:t>
            </a:r>
            <a:r>
              <a:rPr lang="pt-BR" sz="2500" dirty="0" err="1"/>
              <a:t>customer</a:t>
            </a:r>
            <a:r>
              <a:rPr lang="pt-BR" sz="2500" dirty="0"/>
              <a:t> e </a:t>
            </a:r>
            <a:r>
              <a:rPr lang="pt-BR" sz="2500" dirty="0" err="1"/>
              <a:t>product</a:t>
            </a:r>
            <a:r>
              <a:rPr lang="pt-BR" sz="2500" dirty="0"/>
              <a:t> </a:t>
            </a:r>
            <a:r>
              <a:rPr lang="pt-BR" sz="2500" dirty="0" err="1"/>
              <a:t>discovery</a:t>
            </a:r>
            <a:r>
              <a:rPr lang="pt-BR" sz="2500" dirty="0"/>
              <a:t>). Você deve encontrar um problema muito sério, que alguém </a:t>
            </a:r>
            <a:r>
              <a:rPr lang="pt-BR" sz="2500" b="1" dirty="0">
                <a:solidFill>
                  <a:srgbClr val="C00000"/>
                </a:solidFill>
              </a:rPr>
              <a:t>pague</a:t>
            </a:r>
            <a:r>
              <a:rPr lang="pt-BR" sz="2500" dirty="0"/>
              <a:t> para </a:t>
            </a:r>
            <a:r>
              <a:rPr lang="pt-BR" sz="2500" b="1" dirty="0">
                <a:solidFill>
                  <a:srgbClr val="C00000"/>
                </a:solidFill>
              </a:rPr>
              <a:t>resolvê-lo</a:t>
            </a:r>
            <a:r>
              <a:rPr lang="pt-BR" sz="2500" dirty="0"/>
              <a:t>. Busque fazer antibióticos e não vitaminas. A partir destes testes e respostas, desenvolva </a:t>
            </a:r>
            <a:r>
              <a:rPr lang="pt-BR" sz="2500" b="1" dirty="0">
                <a:solidFill>
                  <a:srgbClr val="C00000"/>
                </a:solidFill>
              </a:rPr>
              <a:t>protótipos</a:t>
            </a:r>
            <a:r>
              <a:rPr lang="pt-BR" sz="2500" dirty="0"/>
              <a:t> de cada vez mais alta fidelidade até que você chegue ao seu produto mínimo viável. Vá iterando até conseguir tração e lembre-se que não há erro pior do que construir muito bem alguma coisa que </a:t>
            </a:r>
            <a:r>
              <a:rPr lang="pt-BR" sz="2500" b="1" dirty="0">
                <a:solidFill>
                  <a:srgbClr val="C00000"/>
                </a:solidFill>
              </a:rPr>
              <a:t>ninguém</a:t>
            </a:r>
            <a:r>
              <a:rPr lang="pt-BR" sz="2500" dirty="0"/>
              <a:t> quer </a:t>
            </a:r>
            <a:r>
              <a:rPr lang="pt-BR" sz="2500" b="1" dirty="0">
                <a:solidFill>
                  <a:srgbClr val="C00000"/>
                </a:solidFill>
              </a:rPr>
              <a:t>usar</a:t>
            </a:r>
            <a:r>
              <a:rPr lang="pt-BR" sz="2500" dirty="0"/>
              <a:t>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584658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845457" y="2066468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7. Forme sua caixa de ferramentas do empreendedor </a:t>
            </a:r>
            <a:r>
              <a:rPr lang="pt-BR" sz="2500" dirty="0" err="1"/>
              <a:t>Lean</a:t>
            </a:r>
            <a:r>
              <a:rPr lang="pt-BR" sz="2500" dirty="0"/>
              <a:t> (enxuto), procurando usar </a:t>
            </a:r>
            <a:r>
              <a:rPr lang="pt-BR" sz="2500" b="1" dirty="0">
                <a:solidFill>
                  <a:srgbClr val="C00000"/>
                </a:solidFill>
              </a:rPr>
              <a:t>nuvem</a:t>
            </a:r>
            <a:r>
              <a:rPr lang="pt-BR" sz="2500" dirty="0"/>
              <a:t>, software </a:t>
            </a:r>
            <a:r>
              <a:rPr lang="pt-BR" sz="2500" b="1" dirty="0" err="1">
                <a:solidFill>
                  <a:srgbClr val="C00000"/>
                </a:solidFill>
              </a:rPr>
              <a:t>opensource</a:t>
            </a:r>
            <a:r>
              <a:rPr lang="pt-BR" sz="2500" dirty="0"/>
              <a:t>, </a:t>
            </a:r>
            <a:r>
              <a:rPr lang="pt-BR" sz="2500" b="1" dirty="0">
                <a:solidFill>
                  <a:srgbClr val="C00000"/>
                </a:solidFill>
              </a:rPr>
              <a:t>SaaS</a:t>
            </a:r>
            <a:r>
              <a:rPr lang="pt-BR" sz="2500" dirty="0"/>
              <a:t> (software as a </a:t>
            </a:r>
            <a:r>
              <a:rPr lang="pt-BR" sz="2500" dirty="0" err="1"/>
              <a:t>service</a:t>
            </a:r>
            <a:r>
              <a:rPr lang="pt-BR" sz="2500" dirty="0"/>
              <a:t>) e controle de caixa e competência baseado em </a:t>
            </a:r>
            <a:r>
              <a:rPr lang="pt-BR" sz="2500" b="1" dirty="0">
                <a:solidFill>
                  <a:srgbClr val="C00000"/>
                </a:solidFill>
              </a:rPr>
              <a:t>planilha</a:t>
            </a:r>
            <a:r>
              <a:rPr lang="pt-BR" sz="2500" dirty="0"/>
              <a:t>. Entenda também quais são as variáveis </a:t>
            </a:r>
            <a:r>
              <a:rPr lang="pt-BR" sz="2500" b="1" dirty="0">
                <a:solidFill>
                  <a:srgbClr val="C00000"/>
                </a:solidFill>
              </a:rPr>
              <a:t>financeiras</a:t>
            </a:r>
            <a:r>
              <a:rPr lang="pt-BR" sz="2500" dirty="0"/>
              <a:t> do seu negócio. Se for varejo, por exemplo, essa variável é a relação entre sua margem líquida e o custo de aquisição. Se for um SaaS, é a relação entre o custo de aquisição e o valor gerado pelo cliente no </a:t>
            </a:r>
            <a:r>
              <a:rPr lang="pt-BR" sz="2500" b="1" dirty="0">
                <a:solidFill>
                  <a:srgbClr val="C00000"/>
                </a:solidFill>
              </a:rPr>
              <a:t>ciclo</a:t>
            </a:r>
            <a:r>
              <a:rPr lang="pt-BR" sz="2500" dirty="0"/>
              <a:t> de </a:t>
            </a:r>
            <a:r>
              <a:rPr lang="pt-BR" sz="2500" b="1" dirty="0">
                <a:solidFill>
                  <a:srgbClr val="C00000"/>
                </a:solidFill>
              </a:rPr>
              <a:t>vida</a:t>
            </a:r>
            <a:r>
              <a:rPr lang="pt-BR" sz="2500" dirty="0"/>
              <a:t> dele, considerando a taxa de </a:t>
            </a:r>
            <a:r>
              <a:rPr lang="pt-BR" sz="2500" b="1" dirty="0" err="1">
                <a:solidFill>
                  <a:srgbClr val="C00000"/>
                </a:solidFill>
              </a:rPr>
              <a:t>churn</a:t>
            </a:r>
            <a:r>
              <a:rPr lang="pt-BR" sz="2500" dirty="0"/>
              <a:t> (perda de clientes).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Criar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/>
              <a:t>8. Controle seu </a:t>
            </a:r>
            <a:r>
              <a:rPr lang="pt-BR" sz="2500" b="1" dirty="0" err="1">
                <a:solidFill>
                  <a:srgbClr val="C00000"/>
                </a:solidFill>
              </a:rPr>
              <a:t>burn</a:t>
            </a:r>
            <a:r>
              <a:rPr lang="pt-BR" sz="2500" b="1" dirty="0">
                <a:solidFill>
                  <a:srgbClr val="C00000"/>
                </a:solidFill>
              </a:rPr>
              <a:t> rate</a:t>
            </a:r>
            <a:r>
              <a:rPr lang="pt-BR" sz="2500" dirty="0"/>
              <a:t>, ou seja, a quantidade de dinheiro que você “queima” mensalmente. Faça uma conta simples: divida o tanto que você tem no banco mais o que você potencialmente gerará por mês por este número para saber quantos meses de vida você tem. O processo de busca de uma rodada de financiamento não dura menos que seis meses, e se o dinheiro for acabar você tem que </a:t>
            </a:r>
            <a:r>
              <a:rPr lang="pt-BR" sz="2500" b="1" dirty="0">
                <a:solidFill>
                  <a:srgbClr val="C00000"/>
                </a:solidFill>
              </a:rPr>
              <a:t>fazer caber </a:t>
            </a:r>
            <a:r>
              <a:rPr lang="pt-BR" sz="2500" dirty="0"/>
              <a:t>um plano de fechamento.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Video</a:t>
            </a:r>
            <a:r>
              <a:rPr lang="pt-BR" dirty="0" smtClean="0"/>
              <a:t> Startup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4635976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Hard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!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-629478"/>
            <a:ext cx="12192000" cy="8116956"/>
          </a:xfrm>
          <a:prstGeom prst="rect">
            <a:avLst/>
          </a:prstGeom>
        </p:spPr>
      </p:pic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489857" y="1455511"/>
            <a:ext cx="10515600" cy="5525861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189230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err="1" smtClean="0"/>
              <a:t>Tallis</a:t>
            </a:r>
            <a:r>
              <a:rPr lang="pt-BR" sz="2500" dirty="0" smtClean="0"/>
              <a:t> Gomes, 27 anos, fundador e </a:t>
            </a:r>
            <a:r>
              <a:rPr lang="pt-BR" sz="2500" dirty="0" err="1" smtClean="0"/>
              <a:t>co-CEO</a:t>
            </a:r>
            <a:r>
              <a:rPr lang="pt-BR" sz="2500" dirty="0" smtClean="0"/>
              <a:t> do </a:t>
            </a:r>
            <a:r>
              <a:rPr lang="pt-BR" sz="2500" dirty="0" err="1" smtClean="0"/>
              <a:t>Easy</a:t>
            </a:r>
            <a:r>
              <a:rPr lang="pt-BR" sz="2500" dirty="0" smtClean="0"/>
              <a:t> Taxi, acredita que qualquer aplicativo é um meio pelo qual você presta um serviço. “Planejamento, trabalho em equipe, conhecimento do cliente e constante desenvolvimento e inovação são extremamente importantes para o sucesso de um negócio”, afirma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Inove Sempre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189230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Um aplicativo tem que ter mecanismos práticos e orientados à fidelização. “O desenvolvedor de aplicativos mobile deve ter em seu DNA que o seu usuário é um ser em movimento e que a situação geográfica no momento do uso deve ser determinante para o funcionamento do aplicativo”, completa </a:t>
            </a:r>
            <a:r>
              <a:rPr lang="pt-BR" sz="2500" dirty="0" err="1" smtClean="0"/>
              <a:t>Pettersom</a:t>
            </a:r>
            <a:r>
              <a:rPr lang="pt-BR" sz="2500" dirty="0" smtClean="0"/>
              <a:t> Paiva, 38 anos, fundador do </a:t>
            </a:r>
            <a:r>
              <a:rPr lang="pt-BR" sz="2500" dirty="0" err="1" smtClean="0"/>
              <a:t>Voopter</a:t>
            </a:r>
            <a:r>
              <a:rPr lang="pt-BR" sz="2500" dirty="0" smtClean="0"/>
              <a:t>, aplicativo de comparação de preços de passagens aéreas.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Invista em geolocalizadores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true"/>
          </p:cNvSpPr>
          <p:nvPr>
            <p:ph idx="1"/>
          </p:nvPr>
        </p:nvSpPr>
        <p:spPr>
          <a:xfrm>
            <a:off x="838200" y="13049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Desenvolvimento dos conteúdos sobre mercado de trabalho e as Startups;</a:t>
            </a:r>
            <a:endParaRPr lang="pt-BR" dirty="0" smtClean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Atividades avaliativas;</a:t>
            </a:r>
            <a:endParaRPr lang="pt-BR" dirty="0" smtClean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Entrega de atividades.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5" name="CaixaDeTexto 4"/>
          <p:cNvSpPr txBox="true"/>
          <p:nvPr/>
        </p:nvSpPr>
        <p:spPr>
          <a:xfrm>
            <a:off x="2362200" y="-1270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Agenda Principal</a:t>
            </a:r>
            <a:endParaRPr lang="pt-BR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189230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Para Marcelo Ferreira, 27 anos, </a:t>
            </a:r>
            <a:r>
              <a:rPr lang="pt-BR" sz="2500" dirty="0" err="1" smtClean="0"/>
              <a:t>cofundador</a:t>
            </a:r>
            <a:r>
              <a:rPr lang="pt-BR" sz="2500" dirty="0" smtClean="0"/>
              <a:t> e CEO da </a:t>
            </a:r>
            <a:r>
              <a:rPr lang="pt-BR" sz="2500" dirty="0" err="1" smtClean="0"/>
              <a:t>HelloFood</a:t>
            </a:r>
            <a:r>
              <a:rPr lang="pt-BR" sz="2500" dirty="0" smtClean="0"/>
              <a:t> Brasil, uma das principais recomendações para empreendedores que desejam faturar com aplicativos é ficar de olho nas avaliações no Google Play e Apple Store. “Garanta que o </a:t>
            </a:r>
            <a:r>
              <a:rPr lang="pt-BR" sz="2500" dirty="0" err="1" smtClean="0"/>
              <a:t>app</a:t>
            </a:r>
            <a:r>
              <a:rPr lang="pt-BR" sz="2500" dirty="0" smtClean="0"/>
              <a:t> tenha grande quantidade de avaliações com comentários positivos para melhorar o ranking nas lojas”, conta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Foque no ranking nas lojas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189230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Alex </a:t>
            </a:r>
            <a:r>
              <a:rPr lang="pt-BR" sz="2500" dirty="0" err="1" smtClean="0"/>
              <a:t>Tabor</a:t>
            </a:r>
            <a:r>
              <a:rPr lang="pt-BR" sz="2500" dirty="0" smtClean="0"/>
              <a:t>, 33 anos, </a:t>
            </a:r>
            <a:r>
              <a:rPr lang="pt-BR" sz="2500" dirty="0" err="1" smtClean="0"/>
              <a:t>cofundador</a:t>
            </a:r>
            <a:r>
              <a:rPr lang="pt-BR" sz="2500" dirty="0" smtClean="0"/>
              <a:t> e CTO do Peixe Urbano, conta que os aplicativos que mais faturam são aqueles gratuitos para baixar, mas que cobram por compras e atalhos. “A minha dica seria se preocupar primeiro em ter um aplicativo útil, fácil de navegar e que gere engajamento e traga benefícios para os usuários”, completa.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Não cobre para fazer o download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Publicidade e assinatura são alguns modelos de monetização em mobile. Mas, Eduardo </a:t>
            </a:r>
            <a:r>
              <a:rPr lang="pt-BR" sz="2500" dirty="0" err="1" smtClean="0"/>
              <a:t>Ruschel</a:t>
            </a:r>
            <a:r>
              <a:rPr lang="pt-BR" sz="2500" dirty="0" smtClean="0"/>
              <a:t>, 45 anos, fundador da </a:t>
            </a:r>
            <a:r>
              <a:rPr lang="pt-BR" sz="2500" dirty="0" err="1" smtClean="0"/>
              <a:t>Palpiteros</a:t>
            </a:r>
            <a:r>
              <a:rPr lang="pt-BR" sz="2500" dirty="0" smtClean="0"/>
              <a:t>, rede social para torcedores de futebol, acredita que a retenção de usuários é uma das principais medidas de sucesso para um aplicativo. “Invista grande parte do tempo inicial pesquisando as necessidades do usuário, veja se sua ideia é realmente válida e se seu aplicativo irá fazer diferença para seu público-alvo”, conta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Descubra as reais necessidades do usuário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A comunicação de um aplicativo deve ser feita de uma maneira criativa e divertida. Para Eduardo </a:t>
            </a:r>
            <a:r>
              <a:rPr lang="pt-BR" sz="2500" dirty="0" err="1" smtClean="0"/>
              <a:t>Grinberg</a:t>
            </a:r>
            <a:r>
              <a:rPr lang="pt-BR" sz="2500" dirty="0" smtClean="0"/>
              <a:t>, 41 anos, CEO do </a:t>
            </a:r>
            <a:r>
              <a:rPr lang="pt-BR" sz="2500" dirty="0" err="1" smtClean="0"/>
              <a:t>PiniOn</a:t>
            </a:r>
            <a:r>
              <a:rPr lang="pt-BR" sz="2500" dirty="0" smtClean="0"/>
              <a:t>, outros aspectos essenciais para que um </a:t>
            </a:r>
            <a:r>
              <a:rPr lang="pt-BR" sz="2500" dirty="0" err="1" smtClean="0"/>
              <a:t>app</a:t>
            </a:r>
            <a:r>
              <a:rPr lang="pt-BR" sz="2500" dirty="0" smtClean="0"/>
              <a:t> se torne popular é ser útil e beneficiar o usuário. “Ele pode ser monetizado na forma de mídia, meios de pagamentos ou como prestador de algum tipo de serviço importante para as empresas”, explica.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Seja criativo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Para </a:t>
            </a:r>
            <a:r>
              <a:rPr lang="pt-BR" sz="2500" dirty="0" err="1" smtClean="0"/>
              <a:t>Fabiany</a:t>
            </a:r>
            <a:r>
              <a:rPr lang="pt-BR" sz="2500" dirty="0" smtClean="0"/>
              <a:t> Lima, 35 anos, CEO da </a:t>
            </a:r>
            <a:r>
              <a:rPr lang="pt-BR" sz="2500" dirty="0" err="1" smtClean="0"/>
              <a:t>Timokids</a:t>
            </a:r>
            <a:r>
              <a:rPr lang="pt-BR" sz="2500" dirty="0" smtClean="0"/>
              <a:t>, aplicativo de leituras de livros infantis, são poucos os aplicativos que conseguem </a:t>
            </a:r>
            <a:r>
              <a:rPr lang="pt-BR" sz="2500" dirty="0" err="1" smtClean="0"/>
              <a:t>viralizar</a:t>
            </a:r>
            <a:r>
              <a:rPr lang="pt-BR" sz="2500" dirty="0" smtClean="0"/>
              <a:t> organicamente. “Estude o público-alvo e o custo de aquisição de cliente, por isso o investimento em marketing é muito importante”, conta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Invista em marketing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Para o </a:t>
            </a:r>
            <a:r>
              <a:rPr lang="pt-BR" sz="2500" dirty="0" err="1" smtClean="0"/>
              <a:t>cofundador</a:t>
            </a:r>
            <a:r>
              <a:rPr lang="pt-BR" sz="2500" dirty="0" smtClean="0"/>
              <a:t> e CEO da 99 Taxis, Paulo Veras, 41 anos, uma das principais recomendações para quem deseja faturar com aplicativos é construir uma grande base de usuários. “Devem ter também um modelo de negócios claro e sustentável e um produto que gere recomendações e fidelidade dos usuários”, completa.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Tenha um plano de negócio sustentável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“Os aplicativos desenvolvidos especificamente para cada plataforma possuem uma melhor performance, o que reduz o tempo de espera do usuário a cada comando executado e uma melhor usabilidade”, explica Eduardo Orlando </a:t>
            </a:r>
            <a:r>
              <a:rPr lang="pt-BR" sz="2500" dirty="0" err="1" smtClean="0"/>
              <a:t>L’Hotellier</a:t>
            </a:r>
            <a:r>
              <a:rPr lang="pt-BR" sz="2500" dirty="0" smtClean="0"/>
              <a:t>, 29 anos, fundador e CEO da </a:t>
            </a:r>
            <a:r>
              <a:rPr lang="pt-BR" sz="2500" dirty="0" err="1" smtClean="0"/>
              <a:t>GetNinjas</a:t>
            </a:r>
            <a:r>
              <a:rPr lang="pt-BR" sz="2500" dirty="0" smtClean="0"/>
              <a:t>. Entretanto, ele afirma que o custo do desenvolvimento pode ser maior.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Customize o aplicativo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Para quem deseja expandir seus produtos ou serviços para dispositivos móveis, Brian </a:t>
            </a:r>
            <a:r>
              <a:rPr lang="pt-BR" sz="2500" dirty="0" err="1" smtClean="0"/>
              <a:t>Requarth</a:t>
            </a:r>
            <a:r>
              <a:rPr lang="pt-BR" sz="2500" dirty="0" smtClean="0"/>
              <a:t>, 34 anos, CEO do </a:t>
            </a:r>
            <a:r>
              <a:rPr lang="pt-BR" sz="2500" dirty="0" err="1" smtClean="0"/>
              <a:t>VivaReal</a:t>
            </a:r>
            <a:r>
              <a:rPr lang="pt-BR" sz="2500" dirty="0" smtClean="0"/>
              <a:t>, afirma que o foco não deve ser conquistar novos usuários. “Engaje aqueles que já visitam o seu site para que eles baixem o seu aplicativo”, ensina. Além disso, é preciso investir em bons desenvolvedores para criar o produto.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Engaje os usuários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Um aplicativo pode ter várias fontes de receita e o empreendedor precisa ver quais são as tendências do mercado. “Desde venda de </a:t>
            </a:r>
            <a:r>
              <a:rPr lang="pt-BR" sz="2500" dirty="0" err="1" smtClean="0"/>
              <a:t>naming</a:t>
            </a:r>
            <a:r>
              <a:rPr lang="pt-BR" sz="2500" dirty="0" smtClean="0"/>
              <a:t> </a:t>
            </a:r>
            <a:r>
              <a:rPr lang="pt-BR" sz="2500" dirty="0" err="1" smtClean="0"/>
              <a:t>rights</a:t>
            </a:r>
            <a:r>
              <a:rPr lang="pt-BR" sz="2500" dirty="0" smtClean="0"/>
              <a:t> para uma empresa, venda de patrocínios e também com e-commerce plugado”, afirma Daniel Muniz Silva, 33 anos, fundador da </a:t>
            </a:r>
            <a:r>
              <a:rPr lang="pt-BR" sz="2500" dirty="0" err="1" smtClean="0"/>
              <a:t>VaiMoto</a:t>
            </a:r>
            <a:r>
              <a:rPr lang="pt-BR" sz="2500" dirty="0" smtClean="0"/>
              <a:t>, aplicativo para contratação de </a:t>
            </a:r>
            <a:r>
              <a:rPr lang="pt-BR" sz="2500" dirty="0" err="1" smtClean="0"/>
              <a:t>motofretistas</a:t>
            </a:r>
            <a:r>
              <a:rPr lang="pt-BR" sz="2500" dirty="0" smtClean="0"/>
              <a:t>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Tenha vários modelos de receita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Não desperdice tempo e dinheiro ao desenvolver um aplicativo. “O ideal é lançar o mais rápido possível, com as funcionalidades essenciais e ir melhorando a partir do feedback dos usuários”, afirma Felipe </a:t>
            </a:r>
            <a:r>
              <a:rPr lang="pt-BR" sz="2500" dirty="0" err="1" smtClean="0"/>
              <a:t>Fioravante</a:t>
            </a:r>
            <a:r>
              <a:rPr lang="pt-BR" sz="2500" dirty="0" smtClean="0"/>
              <a:t>, 30 anos, </a:t>
            </a:r>
            <a:r>
              <a:rPr lang="pt-BR" sz="2500" dirty="0" err="1" smtClean="0"/>
              <a:t>cofundador</a:t>
            </a:r>
            <a:r>
              <a:rPr lang="pt-BR" sz="2500" dirty="0" smtClean="0"/>
              <a:t> e CEO do </a:t>
            </a:r>
            <a:r>
              <a:rPr lang="pt-BR" sz="2500" dirty="0" err="1" smtClean="0"/>
              <a:t>iFood</a:t>
            </a:r>
            <a:r>
              <a:rPr lang="pt-BR" sz="2500" dirty="0" smtClean="0"/>
              <a:t>, aplicativo de delivery online.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Lance o mais rápido possível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2549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Desenvolvimento dos conteúdos sobre mercado de trabalho e as Startups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Para Guilherme Santa Rosa, 33 anos, CEO da Fábrica de Aplicativos, a maioria das ideias no começo irá falhar. “Quanto mais você falhar, maiores serão as chances de começar a acertar. Somente quando já tiver validado suas propostas de solução parta para o desenvolvimento final do seu aplicativo”, recomenda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Cresça aos poucos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true"/>
          <p:nvPr/>
        </p:nvSpPr>
        <p:spPr>
          <a:xfrm>
            <a:off x="990600" y="2269670"/>
            <a:ext cx="8530771" cy="407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500" dirty="0" smtClean="0"/>
              <a:t>“Como novos dispositivos e versões de sistemas operacionais surgem constantemente, é preciso que o aplicativo esteja sempre atualizado com as novas funcionalidades e tendências de design”, afirma Henrique Velloso, 33 anos, sócio diretor da </a:t>
            </a:r>
            <a:r>
              <a:rPr lang="pt-BR" sz="2500" dirty="0" err="1" smtClean="0"/>
              <a:t>TokenLab</a:t>
            </a:r>
            <a:r>
              <a:rPr lang="pt-BR" sz="2500" dirty="0" smtClean="0"/>
              <a:t>, empresa de aplicativos móveis. Ter uma boa equipe de marketing e desenvolvimento é outra recomendação do empreendedor. </a:t>
            </a:r>
            <a:endParaRPr lang="pt-BR" sz="2500" dirty="0"/>
          </a:p>
        </p:txBody>
      </p:sp>
      <p:sp>
        <p:nvSpPr>
          <p:cNvPr id="6" name="Título 3"/>
          <p:cNvSpPr>
            <a:spLocks noGrp="true"/>
          </p:cNvSpPr>
          <p:nvPr>
            <p:ph type="title"/>
          </p:nvPr>
        </p:nvSpPr>
        <p:spPr>
          <a:xfrm>
            <a:off x="0" y="-36285"/>
            <a:ext cx="10515600" cy="55880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Veja dicas de quem entende de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</a:t>
            </a:r>
            <a:endParaRPr lang="pt-BR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ítulo 3"/>
          <p:cNvSpPr txBox="true"/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Invista em design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Lançada pela Endeavor durante a Rodada de Educação Empreendedora Brasil – REE, realizada em Florianópolis (SC), entre os dias 8 e 10 de outubro, a pesquisa Empreendedorismo nas Universidades Brasileiras 2012 apresentou um retrato do jovem empreendedor no país, resultante de entrevistas colhidas com 6.215 universitários de todas as regiões, entre fevereiro e maio de 2012. Segundo o estudo, 6 em cada 10 estudantes universitários brasileiros gostariam de ter a própria empresa no futuro.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Mais que isso, mostra que o interesse dos alunos em empreender não se restringe às carreiras ligadas diretamente à gestão de negócios, como administração ou economia. A taxa que mede a intenção de abrir um negócio próprio varia bem pouco entre cursos da área de exatas, como engenharias (62,7%) e física (56%), e de humanas, como arquitetura (65,6%) e direito (56,3%). Na faculdade de administração, por exemplo, o número de alunos que pensa em empreender é apenas 0,1% maior do que no curso de arquitetura.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Por outro lado, enquanto a parcela de estudantes de administração que já cursaram alguma disciplina ligada ao empreendedorismo é de 53,7%, a mesma taxa cai para 21,9% quando se trata do curso de arquitetura. O mesmo acontece em outras carreiras, como engenharias (39,8%), física (28%) e medicina veterinária (33,3%). No total, a média dos estudantes que já cursaram uma disciplina ligada ao empreendedorismo é 44,2% e daqueles que dizem usar seu tempo para aprender a iniciar um negócio, 28,4%.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Entre os motivos que podem contribuir para isso, conforme avaliou Amisha Miller, gerente de pesquisas e políticas públicas da Endeavor Brasil, estão “restrição dos programas de empreendedorismo às carreiras relacionadas à gestão de negócios”, “fraca divulgação” ou até mesmo “baixa qualidade”. Enfatizou ainda que os resultados discrepantes não dependem apenas da responsabilidade das universidades (apenas 4,3% delas não oferece atividades ligadas ao empreendedorismo), mas dainiciativa do próprio aluno.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“Os cursos de empreendedorismo deveriam ter a mesma atenção em todas as faculdades, mas conta também a atitude dos alunos para descobrir as oportunidades”, destacou Miller.“Elas estão aí e os bons empreendedores sabem disso.”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52470" y="3316605"/>
            <a:ext cx="4517390" cy="314388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A preparação (ou a falta dela), como revelou a pesquisa, gera um impacto direto na confiança dos estudantes para abrir o próprio negócio. Em uma escala de 0 a 100, amaior confiança (entre 61 e 100) é 10% superior entre os alunos que cursaram disciplinas de empreendedorismo. Soma-se a isso o nível de aprofundamento do ensino: a confiança para “estimar o valor de capital inicial e capital de giro necessário para iniciar um novo empreendimento”, por exemplo, obteve uma média de 51,81 pontos – um valor baixo, quando comparado a habilidades menos técnicas.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Isso ajuda a explicar porque a maior parte dos estudantes que já tem negócio próprio encontra-se nos cursos de pós-graduação, seja um MBA, Mestrado ou Especialização, com uma média de 22,1%, contra uma parcela bem menor entre os estudantes de graduação, de 7,9%. “Os alunos mais velhos costumam ser mais confiantes do que os mais novos, o que reforça a importância da preparação para o empreededorismo”, pontuou Amisha.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sp>
        <p:nvSpPr>
          <p:cNvPr id="3" name="Text Box 2"/>
          <p:cNvSpPr txBox="true"/>
          <p:nvPr/>
        </p:nvSpPr>
        <p:spPr>
          <a:xfrm>
            <a:off x="777875" y="1691005"/>
            <a:ext cx="10636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Uma das recomendações oferecidas pelo relatório para suprir esta lacuna, mesmo entre os que já empreendem, é o engajamento em organizações estudantis e fazer estágios em startups – embora esta bagagem seja restrita a uma minoria dos estudantes, 70% dos envolvidos nessas atividades relataram aumento de confiança.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true"/>
          </p:cNvSpPr>
          <p:nvPr>
            <p:ph idx="1"/>
          </p:nvPr>
        </p:nvSpPr>
        <p:spPr>
          <a:xfrm>
            <a:off x="838200" y="711200"/>
            <a:ext cx="10515600" cy="49450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Startups: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Definição;</a:t>
            </a:r>
            <a:endParaRPr lang="pt-BR" dirty="0" smtClean="0">
              <a:latin typeface="Century Gothic" panose="020B0502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Aplicação;</a:t>
            </a:r>
            <a:endParaRPr lang="pt-BR" dirty="0" smtClean="0">
              <a:latin typeface="Century Gothic" panose="020B0502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Criação;</a:t>
            </a:r>
            <a:endParaRPr lang="pt-BR" dirty="0" smtClean="0">
              <a:latin typeface="Century Gothic" panose="020B0502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O que compõem uma Startup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5" name="CaixaDeTexto 4"/>
          <p:cNvSpPr txBox="true"/>
          <p:nvPr/>
        </p:nvSpPr>
        <p:spPr>
          <a:xfrm>
            <a:off x="2362200" y="-12700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Desenvolvimento dos conteúdos sobre mercado de trabalho e as Startups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 smtClean="0"/>
              <a:t>Dados da Endeavor Brasil - Empreender</a:t>
            </a:r>
            <a:endParaRPr lang="pt-PT" altLang="pt-BR" dirty="0" smtClean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398905"/>
            <a:ext cx="7315200" cy="520573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 smtClean="0"/>
              <a:t>Taxas de Empreendedorismo</a:t>
            </a:r>
            <a:br>
              <a:rPr lang="pt-PT" altLang="pt-BR" dirty="0" smtClean="0"/>
            </a:br>
            <a:r>
              <a:rPr lang="pt-PT" altLang="pt-BR" dirty="0" smtClean="0"/>
              <a:t>no Brasil em 2019</a:t>
            </a:r>
            <a:endParaRPr lang="pt-PT" altLang="pt-BR" dirty="0" smtClean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1691005"/>
            <a:ext cx="9348470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 smtClean="0"/>
              <a:t>Taxas de Empreendedorismo</a:t>
            </a:r>
            <a:br>
              <a:rPr lang="pt-PT" altLang="pt-BR" dirty="0" smtClean="0"/>
            </a:br>
            <a:r>
              <a:rPr lang="pt-PT" altLang="pt-BR" dirty="0" smtClean="0"/>
              <a:t>no Brasil</a:t>
            </a:r>
            <a:endParaRPr lang="pt-PT" altLang="pt-BR" dirty="0" smtClean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691005"/>
            <a:ext cx="11867515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que define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pt-BR" sz="2400" dirty="0" smtClean="0"/>
              <a:t>Ter </a:t>
            </a:r>
            <a:r>
              <a:rPr lang="pt-BR" sz="2400" dirty="0"/>
              <a:t>uma proposta </a:t>
            </a:r>
            <a:r>
              <a:rPr lang="pt-BR" sz="3200" b="1" dirty="0"/>
              <a:t>inovadora</a:t>
            </a:r>
            <a:r>
              <a:rPr lang="pt-BR" sz="2400" dirty="0"/>
              <a:t> para apresentar ao mercado;</a:t>
            </a:r>
            <a:endParaRPr lang="pt-BR" sz="2400" dirty="0"/>
          </a:p>
          <a:p>
            <a:pPr fontAlgn="base">
              <a:lnSpc>
                <a:spcPct val="150000"/>
              </a:lnSpc>
            </a:pPr>
            <a:r>
              <a:rPr lang="pt-BR" sz="2400" dirty="0" smtClean="0"/>
              <a:t>Ter </a:t>
            </a:r>
            <a:r>
              <a:rPr lang="pt-BR" sz="2400" dirty="0"/>
              <a:t>um modelo de negócio </a:t>
            </a:r>
            <a:r>
              <a:rPr lang="pt-BR" sz="3200" b="1" dirty="0"/>
              <a:t>escalável</a:t>
            </a:r>
            <a:r>
              <a:rPr lang="pt-BR" sz="2400" dirty="0"/>
              <a:t>;</a:t>
            </a:r>
            <a:endParaRPr lang="pt-BR" sz="2400" dirty="0"/>
          </a:p>
          <a:p>
            <a:pPr fontAlgn="base">
              <a:lnSpc>
                <a:spcPct val="150000"/>
              </a:lnSpc>
            </a:pPr>
            <a:r>
              <a:rPr lang="pt-BR" sz="2400" dirty="0" smtClean="0"/>
              <a:t>Ser </a:t>
            </a:r>
            <a:r>
              <a:rPr lang="pt-BR" sz="2400" dirty="0"/>
              <a:t>desenvolvida em uma base </a:t>
            </a:r>
            <a:r>
              <a:rPr lang="pt-BR" sz="3200" b="1" dirty="0"/>
              <a:t>tecnológica</a:t>
            </a:r>
            <a:r>
              <a:rPr lang="pt-BR" sz="2400" dirty="0"/>
              <a:t>;</a:t>
            </a:r>
            <a:endParaRPr lang="pt-BR" sz="2400" dirty="0"/>
          </a:p>
          <a:p>
            <a:pPr fontAlgn="base">
              <a:lnSpc>
                <a:spcPct val="150000"/>
              </a:lnSpc>
            </a:pPr>
            <a:r>
              <a:rPr lang="pt-BR" sz="2400" dirty="0" smtClean="0"/>
              <a:t>Primordial </a:t>
            </a:r>
            <a:r>
              <a:rPr lang="pt-BR" sz="2400" dirty="0"/>
              <a:t>ter baixo </a:t>
            </a:r>
            <a:r>
              <a:rPr lang="pt-BR" sz="3200" b="1" dirty="0"/>
              <a:t>custo</a:t>
            </a:r>
            <a:r>
              <a:rPr lang="pt-BR" sz="2400" dirty="0"/>
              <a:t> para iniciar as atividades;</a:t>
            </a:r>
            <a:endParaRPr lang="pt-BR" sz="2400" dirty="0"/>
          </a:p>
          <a:p>
            <a:pPr fontAlgn="base">
              <a:lnSpc>
                <a:spcPct val="150000"/>
              </a:lnSpc>
            </a:pPr>
            <a:r>
              <a:rPr lang="pt-BR" sz="2400" dirty="0" smtClean="0"/>
              <a:t>Ser </a:t>
            </a:r>
            <a:r>
              <a:rPr lang="pt-BR" sz="2400" dirty="0"/>
              <a:t>apresentada ao mercado com uma </a:t>
            </a:r>
            <a:r>
              <a:rPr lang="pt-BR" sz="3200" b="1" dirty="0"/>
              <a:t>ideia</a:t>
            </a:r>
            <a:r>
              <a:rPr lang="pt-BR" sz="2400" dirty="0"/>
              <a:t> com </a:t>
            </a:r>
            <a:r>
              <a:rPr lang="pt-BR" sz="3200" b="1" dirty="0"/>
              <a:t>potencial</a:t>
            </a:r>
            <a:r>
              <a:rPr lang="pt-BR" sz="2400" dirty="0"/>
              <a:t> de se </a:t>
            </a:r>
            <a:r>
              <a:rPr lang="pt-BR" sz="3200" b="1" dirty="0"/>
              <a:t>transformar</a:t>
            </a:r>
            <a:r>
              <a:rPr lang="pt-BR" sz="2400" dirty="0"/>
              <a:t> em negócio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que é uma Startup?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3405505"/>
            <a:ext cx="97282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5000" b="1" dirty="0">
                <a:solidFill>
                  <a:srgbClr val="C00000"/>
                </a:solidFill>
              </a:rPr>
              <a:t>Startup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 significa o ato de começar algo, normalmente relacionado com </a:t>
            </a:r>
            <a:r>
              <a:rPr lang="pt-BR" sz="3200" b="1" dirty="0">
                <a:solidFill>
                  <a:srgbClr val="C00000"/>
                </a:solidFill>
              </a:rPr>
              <a:t>companhias e empresas que estão no </a:t>
            </a:r>
            <a:r>
              <a:rPr lang="pt-BR" sz="5000" b="1" dirty="0">
                <a:solidFill>
                  <a:srgbClr val="C00000"/>
                </a:solidFill>
              </a:rPr>
              <a:t>início</a:t>
            </a:r>
            <a:r>
              <a:rPr lang="pt-BR" sz="3200" b="1" dirty="0">
                <a:solidFill>
                  <a:srgbClr val="C00000"/>
                </a:solidFill>
              </a:rPr>
              <a:t> de suas atividades e que buscam explorar atividades </a:t>
            </a:r>
            <a:r>
              <a:rPr lang="pt-BR" sz="5000" b="1" dirty="0">
                <a:solidFill>
                  <a:srgbClr val="C00000"/>
                </a:solidFill>
              </a:rPr>
              <a:t>inovadoras</a:t>
            </a:r>
            <a:r>
              <a:rPr lang="pt-BR" sz="3200" b="1" dirty="0">
                <a:solidFill>
                  <a:srgbClr val="C00000"/>
                </a:solidFill>
              </a:rPr>
              <a:t> no mercado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que define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391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pt-BR" sz="3000" dirty="0" smtClean="0"/>
              <a:t>As Startups são empresas jovens ou em fase de desenvolvimento, inovadoras e criativas, com a capacidade de estabelecer um modelo de negócio que seja repetível, com um grande potencial de escalabilidade, e trabalham em condições de incerteza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que define uma Startup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3"/>
          <p:cNvSpPr txBox="true"/>
          <p:nvPr/>
        </p:nvSpPr>
        <p:spPr>
          <a:xfrm>
            <a:off x="990600" y="1892300"/>
            <a:ext cx="871220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pt-BR" sz="2400" dirty="0" smtClean="0"/>
              <a:t>Ter </a:t>
            </a:r>
            <a:r>
              <a:rPr lang="pt-BR" sz="2400" dirty="0"/>
              <a:t>uma proposta </a:t>
            </a:r>
            <a:r>
              <a:rPr lang="pt-BR" sz="3200" b="1" dirty="0"/>
              <a:t>inovadora</a:t>
            </a:r>
            <a:r>
              <a:rPr lang="pt-BR" sz="2400" dirty="0"/>
              <a:t> para apresentar ao </a:t>
            </a:r>
            <a:r>
              <a:rPr lang="pt-BR" sz="2400" dirty="0" smtClean="0"/>
              <a:t>mercado:</a:t>
            </a:r>
            <a:endParaRPr lang="pt-BR" sz="2400" dirty="0" smtClean="0"/>
          </a:p>
          <a:p>
            <a:pPr fontAlgn="base">
              <a:lnSpc>
                <a:spcPct val="150000"/>
              </a:lnSpc>
            </a:pPr>
            <a:r>
              <a:rPr lang="pt-BR" sz="2500" dirty="0" smtClean="0"/>
              <a:t>Oferecem </a:t>
            </a:r>
            <a:r>
              <a:rPr lang="pt-BR" sz="2500" dirty="0"/>
              <a:t>produtos, serviços ou um modelo de negócio com diferencial percebido pelo mercado em relação aos concorrentes ou até mesmo inédito. Podem ou não ser empresas de tecnologia e internet.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15452</Words>
  <Application>WPS Presentation</Application>
  <PresentationFormat>Widescreen</PresentationFormat>
  <Paragraphs>226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Arial</vt:lpstr>
      <vt:lpstr>SimSun</vt:lpstr>
      <vt:lpstr>Wingdings</vt:lpstr>
      <vt:lpstr>Century Gothic</vt:lpstr>
      <vt:lpstr>FreeSans</vt:lpstr>
      <vt:lpstr>微软雅黑</vt:lpstr>
      <vt:lpstr>Arial Unicode MS</vt:lpstr>
      <vt:lpstr>Calibri Light</vt:lpstr>
      <vt:lpstr>Calibri</vt:lpstr>
      <vt:lpstr>Trebuchet MS</vt:lpstr>
      <vt:lpstr>Droid Sans Fallback</vt:lpstr>
      <vt:lpstr>Standard Symbols PS</vt:lpstr>
      <vt:lpstr>Times New Roman</vt:lpstr>
      <vt:lpstr>Tema do Office</vt:lpstr>
      <vt:lpstr>PowerPoint 演示文稿</vt:lpstr>
      <vt:lpstr>Agenda principal</vt:lpstr>
      <vt:lpstr>PowerPoint 演示文稿</vt:lpstr>
      <vt:lpstr>Desenvolvimento dos conteúdos sobre mercado de trabalho e as Startups</vt:lpstr>
      <vt:lpstr>PowerPoint 演示文稿</vt:lpstr>
      <vt:lpstr>O que define uma Startup</vt:lpstr>
      <vt:lpstr>O que é uma Startup?</vt:lpstr>
      <vt:lpstr>O que define uma Startup</vt:lpstr>
      <vt:lpstr>O que define uma Startup</vt:lpstr>
      <vt:lpstr>O que define uma Startup</vt:lpstr>
      <vt:lpstr>O que define uma Startup</vt:lpstr>
      <vt:lpstr>Criar uma Startup</vt:lpstr>
      <vt:lpstr>PowerPoint 演示文稿</vt:lpstr>
      <vt:lpstr>Criar uma Startup</vt:lpstr>
      <vt:lpstr>Criar uma Startup</vt:lpstr>
      <vt:lpstr>Criar uma Startup</vt:lpstr>
      <vt:lpstr>Criar uma Startup</vt:lpstr>
      <vt:lpstr>Entenda qual desses papéis você assumirá e busque outros dois para assumir as responsabilidades restantes, pois equipes sem equilíbrio não saem do lugar.</vt:lpstr>
      <vt:lpstr>Criar uma Startup</vt:lpstr>
      <vt:lpstr>Criar uma Startup</vt:lpstr>
      <vt:lpstr>Criar uma Startup</vt:lpstr>
      <vt:lpstr>Criar uma Startup</vt:lpstr>
      <vt:lpstr>Criar uma Startup</vt:lpstr>
      <vt:lpstr>Criar uma Startup</vt:lpstr>
      <vt:lpstr>Video Startup</vt:lpstr>
      <vt:lpstr>Hard Work!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Veja dicas de quem entende de Startup</vt:lpstr>
      <vt:lpstr>Buscapé</vt:lpstr>
      <vt:lpstr>Dados da Endeavor Brasil - Empreender</vt:lpstr>
      <vt:lpstr>Dados da Endeavor Brasil - Empreender</vt:lpstr>
      <vt:lpstr>Dados da Endeavor Brasil - Empreender</vt:lpstr>
      <vt:lpstr>Dados da Endeavor Brasil - Empreender</vt:lpstr>
      <vt:lpstr>Dados da Endeavor Brasil - Empreender</vt:lpstr>
      <vt:lpstr>Dados da Endeavor Brasil - Empreender</vt:lpstr>
      <vt:lpstr>Dados da Endeavor Brasil - Empreender</vt:lpstr>
      <vt:lpstr>Dados da Endeavor Brasil - Empreender</vt:lpstr>
      <vt:lpstr>Dados da Endeavor Brasil - Empreender</vt:lpstr>
      <vt:lpstr>Taxas de Empreendedorismo no Brasil em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user_acronus</dc:creator>
  <cp:lastModifiedBy>xopen</cp:lastModifiedBy>
  <cp:revision>18</cp:revision>
  <dcterms:created xsi:type="dcterms:W3CDTF">2021-05-24T16:49:45Z</dcterms:created>
  <dcterms:modified xsi:type="dcterms:W3CDTF">2021-05-24T16:49:45Z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