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70" r:id="rId11"/>
    <p:sldId id="268" r:id="rId12"/>
    <p:sldId id="269" r:id="rId13"/>
    <p:sldId id="264" r:id="rId14"/>
    <p:sldId id="265" r:id="rId15"/>
    <p:sldId id="278" r:id="rId16"/>
    <p:sldId id="282" r:id="rId17"/>
    <p:sldId id="279" r:id="rId18"/>
    <p:sldId id="283" r:id="rId19"/>
    <p:sldId id="280" r:id="rId20"/>
    <p:sldId id="281" r:id="rId21"/>
    <p:sldId id="284" r:id="rId22"/>
    <p:sldId id="285" r:id="rId23"/>
    <p:sldId id="296" r:id="rId24"/>
    <p:sldId id="286" r:id="rId25"/>
    <p:sldId id="287" r:id="rId26"/>
    <p:sldId id="297" r:id="rId27"/>
    <p:sldId id="288" r:id="rId28"/>
    <p:sldId id="298" r:id="rId29"/>
    <p:sldId id="289" r:id="rId30"/>
    <p:sldId id="299" r:id="rId31"/>
    <p:sldId id="301" r:id="rId32"/>
    <p:sldId id="300" r:id="rId33"/>
    <p:sldId id="302" r:id="rId34"/>
    <p:sldId id="266" r:id="rId35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59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04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263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843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611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827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4745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90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222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8634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95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992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9020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5041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965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1184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559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3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169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170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844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80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/>
              <a:t>Création et utilisation de la base de données</a:t>
            </a: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Joaquim Diaz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Table bien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5C4863-470E-1B4C-D479-3E61E6AB8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0" y="1749760"/>
            <a:ext cx="7584141" cy="1463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821AA4C-C911-AEDA-1A2A-1EE10E89AB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31" t="-1107" r="22898" b="11547"/>
          <a:stretch/>
        </p:blipFill>
        <p:spPr>
          <a:xfrm>
            <a:off x="705970" y="1574948"/>
            <a:ext cx="1674159" cy="1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Table vente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84AA5E-8BE8-576A-B248-B916B6BC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1538568"/>
            <a:ext cx="7267575" cy="23622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3ED68C3-2A9C-AC1B-2278-F5E7ABB6F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776" t="3676" r="63" b="4428"/>
          <a:stretch/>
        </p:blipFill>
        <p:spPr>
          <a:xfrm>
            <a:off x="938212" y="1289000"/>
            <a:ext cx="2543820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2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6FE1CC-FBFE-4B35-6E58-3C34280AE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D84C8D-E8BA-1337-EE50-0BB9612C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6" y="1153004"/>
            <a:ext cx="4686300" cy="14763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F6FCD86-C496-1B99-8870-9DDA00F0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52" y="2931938"/>
            <a:ext cx="1819529" cy="11622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184B06-4526-07D6-751A-34E6FB19D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16" y="890588"/>
            <a:ext cx="57340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2BEF2E-9EA5-8080-4DB8-5C1EAD59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287" y="852247"/>
            <a:ext cx="322942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4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AB40866-24A5-F61C-8037-4A7F59D7D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476" y="587259"/>
            <a:ext cx="5076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9797B-3E5E-D49D-C570-1F16A1A2F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75" y="1433047"/>
            <a:ext cx="209579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42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6CCEE3-F5D3-BE27-1F36-1B1AD837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75" y="1303524"/>
            <a:ext cx="65246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6DFAFC-8BE0-7E29-D6D4-40661956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757" y="1266643"/>
            <a:ext cx="210531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5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dirty="0"/>
              <a:t>Contexte du projet</a:t>
            </a:r>
            <a:endParaRPr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/>
              <a:t>LOREM IPSUM DOLOR SIT AMET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98532" y="2397686"/>
            <a:ext cx="5506967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Collecter l’ensemble des transactions immobilières dans une base de donnée relationnelle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Identifier les zones et les marchés porteurs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Se démarquer de la concurrence</a:t>
            </a:r>
            <a:endParaRPr dirty="0"/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5905500" y="-10687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69" name="Google Shape;269;p34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5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9FD653-1AD5-CB0E-9E63-1705C7FD6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20" y="2571750"/>
            <a:ext cx="1848108" cy="12193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D055199-915E-4B06-164F-EFD864C6F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97" y="1246934"/>
            <a:ext cx="59912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3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FC8E61-D847-06B6-8311-5EFE4473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1106021"/>
            <a:ext cx="6981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1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492E04-FD35-B493-CCB4-2F3D3CF0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22" y="1518216"/>
            <a:ext cx="5811061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8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7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64C865-7D46-1C95-8CE3-1C9A6061E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62" y="1113576"/>
            <a:ext cx="5041807" cy="277327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F16A9B0-AB6A-BC7B-EC33-7FCE8D08C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701" y="1764279"/>
            <a:ext cx="456311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26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8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A28866-C6E2-97B2-67BC-708BDA69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79" y="1093828"/>
            <a:ext cx="5832382" cy="29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04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8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24D8BC-1004-EFC0-7C0A-64EA7297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98" y="1017748"/>
            <a:ext cx="347711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1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D05E729-D1EA-3F59-7297-F1EB2E20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1116093"/>
            <a:ext cx="53625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0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322E9E-5F4C-1C15-91EA-B0CA91DE2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41"/>
          <a:stretch/>
        </p:blipFill>
        <p:spPr>
          <a:xfrm>
            <a:off x="4230279" y="1243852"/>
            <a:ext cx="2795810" cy="32743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C3641A-BFDB-463E-5085-C6BA4D947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9942"/>
          <a:stretch/>
        </p:blipFill>
        <p:spPr>
          <a:xfrm>
            <a:off x="1073372" y="1243853"/>
            <a:ext cx="2795810" cy="32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1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10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A4807D-28BE-E51A-0013-F60216AE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3" y="1293090"/>
            <a:ext cx="6249917" cy="27300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B0693A5-C628-1085-D596-AE22132A3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440" y="2490145"/>
            <a:ext cx="302937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97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D7DD97-033A-DF47-37D6-46EB9DA54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41" y="1159179"/>
            <a:ext cx="3911330" cy="34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5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La stratégie de sauvegarde et la conformité RGPD</a:t>
            </a:r>
            <a:endParaRPr b="0"/>
          </a:p>
        </p:txBody>
      </p:sp>
      <p:sp>
        <p:nvSpPr>
          <p:cNvPr id="278" name="Google Shape;278;p3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67;p34">
            <a:extLst>
              <a:ext uri="{FF2B5EF4-FFF2-40B4-BE49-F238E27FC236}">
                <a16:creationId xmlns:a16="http://schemas.microsoft.com/office/drawing/2014/main" id="{5CBA837B-D360-3692-401F-B2DF8ED2AF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9008" y="1462397"/>
            <a:ext cx="7302710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800" b="0" dirty="0"/>
              <a:t>Collecter l’ensemble des transactions immobilières dans une base de donnée relationnelle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sz="1800" b="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800" b="0" dirty="0"/>
              <a:t>Identifier les zones et les marchés porteurs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sz="1800" b="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800" b="0" dirty="0"/>
              <a:t>Se démarquer de la concurrence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sz="1800" b="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800" b="0" dirty="0"/>
              <a:t>Id acquereur ?</a:t>
            </a:r>
            <a:endParaRPr sz="1800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21E6F1-4D8A-38B0-C32D-D306FEEE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59" y="1201582"/>
            <a:ext cx="3858163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97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31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326BA2-76C4-A285-DE4E-FF7568A7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43" y="1301551"/>
            <a:ext cx="5337922" cy="27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80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32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B6DC39D-232C-08DD-A5E7-D8836C28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75" y="1105131"/>
            <a:ext cx="4156319" cy="35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91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Les données initiales</a:t>
            </a:r>
            <a:endParaRPr b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Beaucoup de données non pertinentes</a:t>
            </a: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Réduction du nombre de colonnes</a:t>
            </a:r>
          </a:p>
        </p:txBody>
      </p:sp>
      <p:sp>
        <p:nvSpPr>
          <p:cNvPr id="287" name="Google Shape;287;p3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L’extrait du dictionnaire des données</a:t>
            </a:r>
            <a:endParaRPr b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93D1BF-3230-AD97-633A-113568D6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79" y="1673487"/>
            <a:ext cx="7129642" cy="1358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Le schéma relationnel normalisé</a:t>
            </a:r>
            <a:endParaRPr b="0"/>
          </a:p>
        </p:txBody>
      </p:sp>
      <p:sp>
        <p:nvSpPr>
          <p:cNvPr id="305" name="Google Shape;305;p3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AC53C1-BC31-B92D-EA4A-81BDA826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08" y="1300601"/>
            <a:ext cx="4401951" cy="3089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La base de données avec les tables créées et les données chargées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D4D920-375E-E1AD-7087-30120E029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997" y="1846448"/>
            <a:ext cx="205740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Table region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C0D671-692E-B9EB-1F9C-A2CF025A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594037"/>
            <a:ext cx="4467225" cy="23050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000E7BB-BDA7-F8B0-CCA9-8364C33CE1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70561" b="8102"/>
          <a:stretch/>
        </p:blipFill>
        <p:spPr>
          <a:xfrm>
            <a:off x="2109787" y="1344706"/>
            <a:ext cx="2943878" cy="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5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Table commune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6AC3A2-19CF-A669-C5EA-987CD5CB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527082"/>
            <a:ext cx="7429500" cy="237172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F84D569-D8B1-C8D1-8E26-A702B30ACE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32" t="4721" r="45676" b="8102"/>
          <a:stretch/>
        </p:blipFill>
        <p:spPr>
          <a:xfrm>
            <a:off x="899356" y="1318653"/>
            <a:ext cx="2193468" cy="2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88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376</Words>
  <Application>Microsoft Office PowerPoint</Application>
  <PresentationFormat>Affichage à l'écran (16:9)</PresentationFormat>
  <Paragraphs>143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 Black</vt:lpstr>
      <vt:lpstr>Arial</vt:lpstr>
      <vt:lpstr>Calibri</vt:lpstr>
      <vt:lpstr>Simple Light</vt:lpstr>
      <vt:lpstr>Thème Office</vt:lpstr>
      <vt:lpstr>Création et utilisation de la base de données</vt:lpstr>
      <vt:lpstr>Contexte du projet</vt:lpstr>
      <vt:lpstr>La stratégie de sauvegarde et la conformité RGPD</vt:lpstr>
      <vt:lpstr>Les données initiales</vt:lpstr>
      <vt:lpstr>L’extrait du dictionnaire des données</vt:lpstr>
      <vt:lpstr>Le schéma relationnel normalisé</vt:lpstr>
      <vt:lpstr>La base de données avec les tables créées et les données chargées</vt:lpstr>
      <vt:lpstr>Table region</vt:lpstr>
      <vt:lpstr>Table commune</vt:lpstr>
      <vt:lpstr>Table bien</vt:lpstr>
      <vt:lpstr>Table vente</vt:lpstr>
      <vt:lpstr>Requêtes SQL et résultats</vt:lpstr>
      <vt:lpstr>Requête 1</vt:lpstr>
      <vt:lpstr>Requête 2</vt:lpstr>
      <vt:lpstr>Requête 2</vt:lpstr>
      <vt:lpstr>Requête 3</vt:lpstr>
      <vt:lpstr>Requête 3</vt:lpstr>
      <vt:lpstr>Requête 4</vt:lpstr>
      <vt:lpstr>Requête 4</vt:lpstr>
      <vt:lpstr>Requête 5</vt:lpstr>
      <vt:lpstr>Requête 6</vt:lpstr>
      <vt:lpstr>Requête 6</vt:lpstr>
      <vt:lpstr>Requête 7</vt:lpstr>
      <vt:lpstr>Requête 8</vt:lpstr>
      <vt:lpstr>Requête 8</vt:lpstr>
      <vt:lpstr>Requête 9</vt:lpstr>
      <vt:lpstr>Requête 9</vt:lpstr>
      <vt:lpstr>Requête 10</vt:lpstr>
      <vt:lpstr>Requête 11</vt:lpstr>
      <vt:lpstr>Requête 11</vt:lpstr>
      <vt:lpstr>Requête 12</vt:lpstr>
      <vt:lpstr>Requête 12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de la base de données</dc:title>
  <dc:creator>DIAZ Joaquim OBS/GDO</dc:creator>
  <cp:lastModifiedBy>DIAZ Joaquim OBS/GDO</cp:lastModifiedBy>
  <cp:revision>5</cp:revision>
  <dcterms:modified xsi:type="dcterms:W3CDTF">2024-10-31T07:31:35Z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