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70" r:id="rId11"/>
    <p:sldId id="268" r:id="rId12"/>
    <p:sldId id="269" r:id="rId13"/>
    <p:sldId id="264" r:id="rId14"/>
    <p:sldId id="265" r:id="rId15"/>
    <p:sldId id="278" r:id="rId16"/>
    <p:sldId id="282" r:id="rId17"/>
    <p:sldId id="279" r:id="rId18"/>
    <p:sldId id="283" r:id="rId19"/>
    <p:sldId id="280" r:id="rId20"/>
    <p:sldId id="281" r:id="rId21"/>
    <p:sldId id="284" r:id="rId22"/>
    <p:sldId id="285" r:id="rId23"/>
    <p:sldId id="296" r:id="rId24"/>
    <p:sldId id="286" r:id="rId25"/>
    <p:sldId id="287" r:id="rId26"/>
    <p:sldId id="297" r:id="rId27"/>
    <p:sldId id="288" r:id="rId28"/>
    <p:sldId id="298" r:id="rId29"/>
    <p:sldId id="289" r:id="rId30"/>
    <p:sldId id="299" r:id="rId31"/>
    <p:sldId id="301" r:id="rId32"/>
    <p:sldId id="300" r:id="rId33"/>
    <p:sldId id="302" r:id="rId34"/>
    <p:sldId id="266" r:id="rId35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4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5c099360e7_3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25c099360e7_3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5c099360e7_3_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1590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0046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c099360e7_3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5c099360e7_3_2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25c099360e7_3_2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0263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5843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5611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8273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4745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490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5c099360e7_3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5c099360e7_3_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25c099360e7_3_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62224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8634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695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5992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90205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5041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69650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11848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45596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133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c099360e7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g25c099360e7_3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5c099360e7_3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81690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11708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5c099360e7_3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25c099360e7_3_2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25c099360e7_3_2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6844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5c099360e7_3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g25c099360e7_3_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g25c099360e7_3_2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099360e7_3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25c099360e7_3_2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25c099360e7_3_2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5c099360e7_3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g25c099360e7_3_2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5c099360e7_3_2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099360e7_3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25c099360e7_3_2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25c099360e7_3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8809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5c099360e7_3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9" name="Google Shape;309;g25c099360e7_3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g25c099360e7_3_2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 avec image">
  <p:cSld name="Diapositive de titre avec imag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8" name="Google Shape;58;p1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4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61" name="Google Shape;61;p14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rgbClr val="E2606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 01">
  <p:cSld name="DISPOSITION DU TEXTE 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" name="Google Shape;66;p15"/>
          <p:cNvCxnSpPr/>
          <p:nvPr/>
        </p:nvCxnSpPr>
        <p:spPr>
          <a:xfrm rot="10800000" flipH="1">
            <a:off x="4781550" y="3785308"/>
            <a:ext cx="1143431" cy="1352550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5" title="Sous-titre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>
            <a:spLocks noGrp="1"/>
          </p:cNvSpPr>
          <p:nvPr>
            <p:ph type="pic" idx="3"/>
          </p:nvPr>
        </p:nvSpPr>
        <p:spPr>
          <a:xfrm>
            <a:off x="4953000" y="0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 avec sous-titre">
  <p:cSld name="Comparaison avec sous-titr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Google Shape;73;p1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rgbClr val="EE957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4" name="Google Shape;74;p1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75" name="Google Shape;75;p1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6" name="Google Shape;76;p1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77" name="Google Shape;77;p1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90524" y="1578666"/>
            <a:ext cx="4106468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6" title="Puces"/>
          <p:cNvSpPr txBox="1">
            <a:spLocks noGrp="1"/>
          </p:cNvSpPr>
          <p:nvPr>
            <p:ph type="body" idx="2"/>
          </p:nvPr>
        </p:nvSpPr>
        <p:spPr>
          <a:xfrm>
            <a:off x="390524" y="2164557"/>
            <a:ext cx="4106468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3"/>
          </p:nvPr>
        </p:nvSpPr>
        <p:spPr>
          <a:xfrm>
            <a:off x="4640035" y="1578666"/>
            <a:ext cx="4106700" cy="58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6" title="Puces"/>
          <p:cNvSpPr txBox="1">
            <a:spLocks noGrp="1"/>
          </p:cNvSpPr>
          <p:nvPr>
            <p:ph type="body" idx="4"/>
          </p:nvPr>
        </p:nvSpPr>
        <p:spPr>
          <a:xfrm>
            <a:off x="4640035" y="2164557"/>
            <a:ext cx="4106700" cy="2424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 title="Sous-titre"/>
          <p:cNvSpPr txBox="1">
            <a:spLocks noGrp="1"/>
          </p:cNvSpPr>
          <p:nvPr>
            <p:ph type="body" idx="5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86" name="Google Shape;86;p1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 avec image">
  <p:cSld name="En-tête de section avec imag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rgbClr val="EE957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7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7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93" name="Google Shape;93;p17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17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7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" name="Google Shape;96;p17"/>
          <p:cNvSpPr>
            <a:spLocks noGrp="1"/>
          </p:cNvSpPr>
          <p:nvPr>
            <p:ph type="pic" idx="2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7" name="Google Shape;97;p17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7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que">
  <p:cSld name="Graphiqu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8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01" name="Google Shape;101;p18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2" name="Google Shape;102;p18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3" name="Google Shape;103;p18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rgbClr val="EE95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18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8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08" name="Google Shape;108;p18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2"/>
          </p:nvPr>
        </p:nvSpPr>
        <p:spPr>
          <a:xfrm>
            <a:off x="398860" y="1504321"/>
            <a:ext cx="3919323" cy="3062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8" title="Graphique"/>
          <p:cNvSpPr>
            <a:spLocks noGrp="1"/>
          </p:cNvSpPr>
          <p:nvPr>
            <p:ph type="chart" idx="3"/>
          </p:nvPr>
        </p:nvSpPr>
        <p:spPr>
          <a:xfrm>
            <a:off x="4347086" y="1504322"/>
            <a:ext cx="4289548" cy="306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du texte 02">
  <p:cSld name="Disposition du texte 0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 rot="10800000">
            <a:off x="1379765" y="-4"/>
            <a:ext cx="7764236" cy="4229105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>
            <a:spLocks noGrp="1"/>
          </p:cNvSpPr>
          <p:nvPr>
            <p:ph type="pic" idx="2"/>
          </p:nvPr>
        </p:nvSpPr>
        <p:spPr>
          <a:xfrm>
            <a:off x="4627633" y="1076325"/>
            <a:ext cx="4516366" cy="40671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14" name="Google Shape;114;p19" title="Puces"/>
          <p:cNvSpPr txBox="1">
            <a:spLocks noGrp="1"/>
          </p:cNvSpPr>
          <p:nvPr>
            <p:ph type="body" idx="1"/>
          </p:nvPr>
        </p:nvSpPr>
        <p:spPr>
          <a:xfrm>
            <a:off x="398533" y="2397686"/>
            <a:ext cx="3707122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/>
          <p:nvPr/>
        </p:nvSpPr>
        <p:spPr>
          <a:xfrm flipH="1">
            <a:off x="2233613" y="-4"/>
            <a:ext cx="3090863" cy="981079"/>
          </a:xfrm>
          <a:prstGeom prst="parallelogram">
            <a:avLst>
              <a:gd name="adj" fmla="val 186380"/>
            </a:avLst>
          </a:prstGeom>
          <a:solidFill>
            <a:srgbClr val="E2606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 rot="10800000" flipH="1">
            <a:off x="7764236" y="889089"/>
            <a:ext cx="1379764" cy="122546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9" title="Sous-titre"/>
          <p:cNvSpPr txBox="1">
            <a:spLocks noGrp="1"/>
          </p:cNvSpPr>
          <p:nvPr>
            <p:ph type="body" idx="3"/>
          </p:nvPr>
        </p:nvSpPr>
        <p:spPr>
          <a:xfrm>
            <a:off x="398534" y="1922608"/>
            <a:ext cx="5506966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8305038" y="178308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19" name="Google Shape;119;p19" title="Titre 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31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au">
  <p:cSld name="Tableau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 title="Tableau"/>
          <p:cNvSpPr>
            <a:spLocks noGrp="1"/>
          </p:cNvSpPr>
          <p:nvPr>
            <p:ph type="tbl" idx="2"/>
          </p:nvPr>
        </p:nvSpPr>
        <p:spPr>
          <a:xfrm>
            <a:off x="398533" y="1998602"/>
            <a:ext cx="8245031" cy="257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4" name="Google Shape;124;p2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25" name="Google Shape;125;p2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" name="Google Shape;126;p2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7" name="Google Shape;127;p2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 title="Sous-titre"/>
          <p:cNvSpPr txBox="1">
            <a:spLocks noGrp="1"/>
          </p:cNvSpPr>
          <p:nvPr>
            <p:ph type="body" idx="1"/>
          </p:nvPr>
        </p:nvSpPr>
        <p:spPr>
          <a:xfrm>
            <a:off x="390370" y="1032699"/>
            <a:ext cx="5526447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32" name="Google Shape;132;p20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nde photo">
  <p:cSld name="Grande photo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/>
          <p:nvPr/>
        </p:nvSpPr>
        <p:spPr>
          <a:xfrm rot="10800000" flipH="1">
            <a:off x="0" y="-4"/>
            <a:ext cx="8810625" cy="472440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 title="Image"/>
          <p:cNvSpPr>
            <a:spLocks noGrp="1"/>
          </p:cNvSpPr>
          <p:nvPr>
            <p:ph type="pic" idx="2"/>
          </p:nvPr>
        </p:nvSpPr>
        <p:spPr>
          <a:xfrm>
            <a:off x="269422" y="244928"/>
            <a:ext cx="8605156" cy="4653644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136" name="Google Shape;136;p21"/>
          <p:cNvCxnSpPr/>
          <p:nvPr/>
        </p:nvCxnSpPr>
        <p:spPr>
          <a:xfrm rot="10800000" flipH="1">
            <a:off x="0" y="4008665"/>
            <a:ext cx="1771650" cy="930729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" name="Google Shape;137;p21" title="Titre "/>
          <p:cNvSpPr txBox="1">
            <a:spLocks noGrp="1"/>
          </p:cNvSpPr>
          <p:nvPr>
            <p:ph type="title"/>
          </p:nvPr>
        </p:nvSpPr>
        <p:spPr>
          <a:xfrm>
            <a:off x="269422" y="419101"/>
            <a:ext cx="6249917" cy="704849"/>
          </a:xfrm>
          <a:prstGeom prst="rect">
            <a:avLst/>
          </a:prstGeom>
          <a:solidFill>
            <a:schemeClr val="lt1">
              <a:alpha val="89803"/>
            </a:schemeClr>
          </a:solidFill>
          <a:ln>
            <a:noFill/>
          </a:ln>
        </p:spPr>
        <p:txBody>
          <a:bodyPr spcFirstLastPara="1" wrap="square" lIns="216000" tIns="34275" rIns="68575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rci">
  <p:cSld name="Merci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5117197" y="2595872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2"/>
          </p:nvPr>
        </p:nvSpPr>
        <p:spPr>
          <a:xfrm>
            <a:off x="5117197" y="287958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3"/>
          </p:nvPr>
        </p:nvSpPr>
        <p:spPr>
          <a:xfrm>
            <a:off x="5117196" y="3162502"/>
            <a:ext cx="2584337" cy="21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4"/>
          </p:nvPr>
        </p:nvSpPr>
        <p:spPr>
          <a:xfrm>
            <a:off x="5117197" y="3446218"/>
            <a:ext cx="2584336" cy="2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4844204" y="2628935"/>
            <a:ext cx="194156" cy="194156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4880717" y="2923490"/>
            <a:ext cx="121130" cy="22207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4844204" y="3245959"/>
            <a:ext cx="194156" cy="14120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4853787" y="3487561"/>
            <a:ext cx="174989" cy="174989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28575" tIns="28575" rIns="28575" bIns="2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2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2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" name="Google Shape;150;p22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" name="Google Shape;151;p22"/>
          <p:cNvSpPr>
            <a:spLocks noGrp="1"/>
          </p:cNvSpPr>
          <p:nvPr>
            <p:ph type="pic" idx="5"/>
          </p:nvPr>
        </p:nvSpPr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 title="Titre"/>
          <p:cNvSpPr txBox="1">
            <a:spLocks noGrp="1"/>
          </p:cNvSpPr>
          <p:nvPr>
            <p:ph type="ctrTitle"/>
          </p:nvPr>
        </p:nvSpPr>
        <p:spPr>
          <a:xfrm>
            <a:off x="4781791" y="1365767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3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6" name="Google Shape;156;p23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" name="Google Shape;157;p23" title="Titre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 title="Sous-titre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>
  <p:cSld name="En-tête de section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/>
          <p:nvPr/>
        </p:nvSpPr>
        <p:spPr>
          <a:xfrm rot="-1641210">
            <a:off x="-477993" y="2691132"/>
            <a:ext cx="2895122" cy="1310214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 rot="10800000" flipH="1">
            <a:off x="0" y="757568"/>
            <a:ext cx="1338943" cy="680629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24" title="Titre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 title="Sous-titre"/>
          <p:cNvSpPr txBox="1">
            <a:spLocks noGrp="1"/>
          </p:cNvSpPr>
          <p:nvPr>
            <p:ph type="body" idx="1"/>
          </p:nvPr>
        </p:nvSpPr>
        <p:spPr>
          <a:xfrm>
            <a:off x="4712882" y="2844035"/>
            <a:ext cx="3683725" cy="682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66" name="Google Shape;166;p24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24"/>
          <p:cNvSpPr/>
          <p:nvPr/>
        </p:nvSpPr>
        <p:spPr>
          <a:xfrm>
            <a:off x="5815584" y="0"/>
            <a:ext cx="1693926" cy="557114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24"/>
          <p:cNvCxnSpPr/>
          <p:nvPr/>
        </p:nvCxnSpPr>
        <p:spPr>
          <a:xfrm rot="10800000" flipH="1">
            <a:off x="0" y="306422"/>
            <a:ext cx="4946515" cy="2552361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24"/>
          <p:cNvCxnSpPr/>
          <p:nvPr/>
        </p:nvCxnSpPr>
        <p:spPr>
          <a:xfrm rot="10800000" flipH="1">
            <a:off x="-13378" y="3950208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4"/>
          <p:cNvSpPr/>
          <p:nvPr/>
        </p:nvSpPr>
        <p:spPr>
          <a:xfrm rot="-1641210">
            <a:off x="-104276" y="2555284"/>
            <a:ext cx="1078799" cy="177435"/>
          </a:xfrm>
          <a:prstGeom prst="parallelogram">
            <a:avLst>
              <a:gd name="adj" fmla="val 5321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37">
          <p15:clr>
            <a:srgbClr val="FBAE40"/>
          </p15:clr>
        </p15:guide>
        <p15:guide id="2" pos="2880">
          <p15:clr>
            <a:srgbClr val="FBAE40"/>
          </p15:clr>
        </p15:guide>
        <p15:guide id="3" pos="107">
          <p15:clr>
            <a:srgbClr val="FBAE40"/>
          </p15:clr>
        </p15:guide>
        <p15:guide id="4" orient="horz" pos="3127">
          <p15:clr>
            <a:srgbClr val="FBAE40"/>
          </p15:clr>
        </p15:guide>
        <p15:guide id="5" pos="5653">
          <p15:clr>
            <a:srgbClr val="FBAE40"/>
          </p15:clr>
        </p15:guide>
        <p15:guide id="6" orient="horz" pos="10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>
  <p:cSld name="Titre et contenu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25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73" name="Google Shape;173;p25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74" name="Google Shape;174;p25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5" name="Google Shape;175;p25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6" name="Google Shape;176;p25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25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78" name="Google Shape;178;p25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81" name="Google Shape;181;p25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5"/>
          <p:cNvSpPr txBox="1">
            <a:spLocks noGrp="1"/>
          </p:cNvSpPr>
          <p:nvPr>
            <p:ph type="body" idx="1"/>
          </p:nvPr>
        </p:nvSpPr>
        <p:spPr>
          <a:xfrm>
            <a:off x="389008" y="1253943"/>
            <a:ext cx="8126342" cy="337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>
  <p:cSld name="Deux contenu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Google Shape;184;p26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85" name="Google Shape;185;p26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86" name="Google Shape;186;p26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7" name="Google Shape;187;p26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8" name="Google Shape;188;p26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26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190" name="Google Shape;190;p26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93" name="Google Shape;193;p26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397265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2"/>
          </p:nvPr>
        </p:nvSpPr>
        <p:spPr>
          <a:xfrm>
            <a:off x="4629150" y="1238283"/>
            <a:ext cx="3886200" cy="3394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>
  <p:cSld name="Comparaison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7" name="Google Shape;197;p27"/>
          <p:cNvCxnSpPr/>
          <p:nvPr/>
        </p:nvCxnSpPr>
        <p:spPr>
          <a:xfrm rot="10800000">
            <a:off x="-6935" y="2725475"/>
            <a:ext cx="1434464" cy="117974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98" name="Google Shape;198;p27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199" name="Google Shape;199;p27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27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01" name="Google Shape;201;p27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sp>
        <p:nvSpPr>
          <p:cNvPr id="203" name="Google Shape;203;p27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06" name="Google Shape;206;p27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389008" y="1260872"/>
            <a:ext cx="4036876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2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3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body" idx="4"/>
          </p:nvPr>
        </p:nvSpPr>
        <p:spPr>
          <a:xfrm>
            <a:off x="389008" y="1878806"/>
            <a:ext cx="4043812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95">
          <p15:clr>
            <a:srgbClr val="FBAE40"/>
          </p15:clr>
        </p15:guide>
        <p15:guide id="4" pos="5567">
          <p15:clr>
            <a:srgbClr val="FBAE40"/>
          </p15:clr>
        </p15:guide>
        <p15:guide id="5" orient="horz" pos="583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>
  <p:cSld name="Contenu avec légen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8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8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16" name="Google Shape;216;p28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2"/>
          </p:nvPr>
        </p:nvSpPr>
        <p:spPr>
          <a:xfrm>
            <a:off x="4620987" y="1718035"/>
            <a:ext cx="4352754" cy="325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>
  <p:cSld name="Image avec légende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 rot="10800000" flipH="1">
            <a:off x="0" y="-4"/>
            <a:ext cx="7968996" cy="4053083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9"/>
          <p:cNvCxnSpPr/>
          <p:nvPr/>
        </p:nvCxnSpPr>
        <p:spPr>
          <a:xfrm rot="10800000" flipH="1">
            <a:off x="0" y="0"/>
            <a:ext cx="4523015" cy="2253342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29"/>
          <p:cNvCxnSpPr/>
          <p:nvPr/>
        </p:nvCxnSpPr>
        <p:spPr>
          <a:xfrm rot="10800000" flipH="1">
            <a:off x="6753226" y="2943224"/>
            <a:ext cx="2390775" cy="126682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3" name="Google Shape;223;p29" title="Titre"/>
          <p:cNvSpPr txBox="1">
            <a:spLocks noGrp="1"/>
          </p:cNvSpPr>
          <p:nvPr>
            <p:ph type="ctrTitle"/>
          </p:nvPr>
        </p:nvSpPr>
        <p:spPr>
          <a:xfrm>
            <a:off x="539377" y="3280527"/>
            <a:ext cx="3983637" cy="995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4" name="Google Shape;224;p29"/>
          <p:cNvCxnSpPr/>
          <p:nvPr/>
        </p:nvCxnSpPr>
        <p:spPr>
          <a:xfrm rot="10800000" flipH="1">
            <a:off x="-13378" y="3525012"/>
            <a:ext cx="1439842" cy="75079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539377" y="4275802"/>
            <a:ext cx="3983637" cy="698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E7A4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A4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6" name="Google Shape;226;p29"/>
          <p:cNvSpPr>
            <a:spLocks noGrp="1"/>
          </p:cNvSpPr>
          <p:nvPr>
            <p:ph type="pic" idx="2"/>
          </p:nvPr>
        </p:nvSpPr>
        <p:spPr>
          <a:xfrm>
            <a:off x="4687477" y="1703895"/>
            <a:ext cx="4286263" cy="327053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653">
          <p15:clr>
            <a:srgbClr val="FBAE40"/>
          </p15:clr>
        </p15:guide>
        <p15:guide id="3" pos="103">
          <p15:clr>
            <a:srgbClr val="FBAE40"/>
          </p15:clr>
        </p15:guide>
        <p15:guide id="4" orient="horz" pos="3133">
          <p15:clr>
            <a:srgbClr val="FBAE40"/>
          </p15:clr>
        </p15:guide>
        <p15:guide id="5" orient="horz" pos="107">
          <p15:clr>
            <a:srgbClr val="FBAE40"/>
          </p15:clr>
        </p15:guide>
        <p15:guide id="6" pos="1843">
          <p15:clr>
            <a:srgbClr val="FBAE40"/>
          </p15:clr>
        </p15:guide>
        <p15:guide id="7" pos="32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>
  <p:cSld name="Vid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29" name="Google Shape;229;p30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0" name="Google Shape;230;p30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1" name="Google Shape;231;p30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32" name="Google Shape;232;p30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30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0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>
  <p:cSld name="Titre uniquement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/>
        </p:nvSpPr>
        <p:spPr>
          <a:xfrm>
            <a:off x="8304284" y="176799"/>
            <a:ext cx="6109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600" b="1" i="0" u="none" strike="noStrike" cap="none">
                <a:solidFill>
                  <a:schemeClr val="accent1"/>
                </a:solidFill>
                <a:latin typeface="Arial Black"/>
                <a:ea typeface="Arial Black"/>
                <a:cs typeface="Arial Black"/>
                <a:sym typeface="Arial Black"/>
              </a:rPr>
              <a:t>FR</a:t>
            </a:r>
            <a:endParaRPr sz="1100"/>
          </a:p>
        </p:txBody>
      </p:sp>
      <p:grpSp>
        <p:nvGrpSpPr>
          <p:cNvPr id="238" name="Google Shape;238;p31"/>
          <p:cNvGrpSpPr/>
          <p:nvPr/>
        </p:nvGrpSpPr>
        <p:grpSpPr>
          <a:xfrm flipH="1">
            <a:off x="5670996" y="0"/>
            <a:ext cx="3572983" cy="2655755"/>
            <a:chOff x="-124265" y="-2"/>
            <a:chExt cx="4763978" cy="3367272"/>
          </a:xfrm>
        </p:grpSpPr>
        <p:sp>
          <p:nvSpPr>
            <p:cNvPr id="239" name="Google Shape;239;p31"/>
            <p:cNvSpPr/>
            <p:nvPr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31"/>
            <p:cNvCxnSpPr/>
            <p:nvPr/>
          </p:nvCxnSpPr>
          <p:spPr>
            <a:xfrm rot="10800000" flipH="1">
              <a:off x="1433638" y="-2"/>
              <a:ext cx="1240971" cy="916595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41" name="Google Shape;241;p31"/>
            <p:cNvSpPr/>
            <p:nvPr/>
          </p:nvSpPr>
          <p:spPr>
            <a:xfrm rot="-2178838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31"/>
          <p:cNvSpPr/>
          <p:nvPr/>
        </p:nvSpPr>
        <p:spPr>
          <a:xfrm flipH="1">
            <a:off x="5009931" y="1"/>
            <a:ext cx="1085850" cy="479298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 title="Titre 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">
          <p15:clr>
            <a:srgbClr val="FBAE40"/>
          </p15:clr>
        </p15:guide>
        <p15:guide id="2" pos="2880">
          <p15:clr>
            <a:srgbClr val="FBAE40"/>
          </p15:clr>
        </p15:guide>
        <p15:guide id="3" pos="58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position personnalisée">
  <p:cSld name="Disposition personnalisée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389008" y="156772"/>
            <a:ext cx="8126342" cy="860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  <a:defRPr sz="33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/>
              <a:t>Création et utilisation de la base de données</a:t>
            </a:r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subTitle" idx="1"/>
          </p:nvPr>
        </p:nvSpPr>
        <p:spPr>
          <a:xfrm>
            <a:off x="4781411" y="2730749"/>
            <a:ext cx="3640754" cy="943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dirty="0"/>
              <a:t>Joaquim Diaz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257" name="Google Shape;257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0217" y="3713672"/>
            <a:ext cx="4303784" cy="1429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5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90523" y="405542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Table bien</a:t>
            </a:r>
            <a:endParaRPr b="0"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5C4863-470E-1B4C-D479-3E61E6AB8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70" y="1749760"/>
            <a:ext cx="7584141" cy="146391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821AA4C-C911-AEDA-1A2A-1EE10E89AB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831" t="-1107" r="22898" b="11547"/>
          <a:stretch/>
        </p:blipFill>
        <p:spPr>
          <a:xfrm>
            <a:off x="705970" y="1574948"/>
            <a:ext cx="1674159" cy="1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29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90523" y="405542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Table vente</a:t>
            </a:r>
            <a:endParaRPr b="0"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F84AA5E-8BE8-576A-B248-B916B6BC4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1538568"/>
            <a:ext cx="7267575" cy="23622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3ED68C3-2A9C-AC1B-2278-F5E7ABB6FE5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776" t="3676" r="63" b="4428"/>
          <a:stretch/>
        </p:blipFill>
        <p:spPr>
          <a:xfrm>
            <a:off x="938212" y="1289000"/>
            <a:ext cx="2543820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2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41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 txBox="1">
            <a:spLocks noGrp="1"/>
          </p:cNvSpPr>
          <p:nvPr>
            <p:ph type="title"/>
          </p:nvPr>
        </p:nvSpPr>
        <p:spPr>
          <a:xfrm>
            <a:off x="4712882" y="1490565"/>
            <a:ext cx="3683725" cy="134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</a:pPr>
            <a:r>
              <a:rPr lang="fr" b="0">
                <a:latin typeface="Calibri"/>
                <a:ea typeface="Calibri"/>
                <a:cs typeface="Calibri"/>
                <a:sym typeface="Calibri"/>
              </a:rPr>
              <a:t>Requêtes SQL et résultats</a:t>
            </a:r>
            <a:endParaRPr/>
          </a:p>
        </p:txBody>
      </p:sp>
      <p:sp>
        <p:nvSpPr>
          <p:cNvPr id="333" name="Google Shape;333;p41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41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79722" y="1607746"/>
            <a:ext cx="1801842" cy="17798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6FE1CC-FBFE-4B35-6E58-3C34280AE3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DD84C8D-E8BA-1337-EE50-0BB9612CA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46" y="1153004"/>
            <a:ext cx="4686300" cy="147637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FF6FCD86-C496-1B99-8870-9DDA00F06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52" y="2931938"/>
            <a:ext cx="1819529" cy="11622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2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14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6184B06-4526-07D6-751A-34E6FB19D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416" y="890588"/>
            <a:ext cx="573405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5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2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52BEF2E-9EA5-8080-4DB8-5C1EAD593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287" y="852247"/>
            <a:ext cx="3229426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4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3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AB40866-24A5-F61C-8037-4A7F59D7D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476" y="587259"/>
            <a:ext cx="50768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14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3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17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9797B-3E5E-D49D-C570-1F16A1A2F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375" y="1433047"/>
            <a:ext cx="2095792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242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4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18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6CCEE3-F5D3-BE27-1F36-1B1AD8375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575" y="1303524"/>
            <a:ext cx="65246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88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4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19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6DFAFC-8BE0-7E29-D6D4-40661956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757" y="1266643"/>
            <a:ext cx="210531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5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>
            <a:spLocks noGrp="1"/>
          </p:cNvSpPr>
          <p:nvPr>
            <p:ph type="title"/>
          </p:nvPr>
        </p:nvSpPr>
        <p:spPr>
          <a:xfrm>
            <a:off x="398533" y="981363"/>
            <a:ext cx="5506967" cy="91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dirty="0"/>
              <a:t>Contexte du projet</a:t>
            </a:r>
            <a:endParaRPr dirty="0"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2"/>
          </p:nvPr>
        </p:nvSpPr>
        <p:spPr>
          <a:xfrm>
            <a:off x="398534" y="1922608"/>
            <a:ext cx="5506973" cy="45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endParaRPr dirty="0"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398532" y="2397686"/>
            <a:ext cx="5506967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/>
              <a:t>Collecter l’ensemble des transactions immobilières dans une base de donnée relationnelle</a:t>
            </a: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/>
              <a:t>Identifier les zones et les marchés porteurs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/>
              <a:t>Se démarquer de la concurrence</a:t>
            </a:r>
            <a:endParaRPr dirty="0"/>
          </a:p>
        </p:txBody>
      </p:sp>
      <p:pic>
        <p:nvPicPr>
          <p:cNvPr id="268" name="Google Shape;268;p34" title="Horizon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23312" r="23313"/>
          <a:stretch/>
        </p:blipFill>
        <p:spPr>
          <a:xfrm>
            <a:off x="5905500" y="-10687"/>
            <a:ext cx="4191000" cy="515418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269" name="Google Shape;269;p34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5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69FD653-1AD5-CB0E-9E63-1705C7FD6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120" y="2571750"/>
            <a:ext cx="1848108" cy="121937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D055199-915E-4B06-164F-EFD864C6F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97" y="1246934"/>
            <a:ext cx="59912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235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6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21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FC8E61-D847-06B6-8311-5EFE4473C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97" y="1106021"/>
            <a:ext cx="6981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71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6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22</a:t>
            </a:fld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A492E04-FD35-B493-CCB4-2F3D3CF06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22" y="1518216"/>
            <a:ext cx="5811061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83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7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23</a:t>
            </a:fld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064C865-7D46-1C95-8CE3-1C9A6061E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62" y="1113576"/>
            <a:ext cx="5041807" cy="277327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F16A9B0-AB6A-BC7B-EC33-7FCE8D08C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701" y="1764279"/>
            <a:ext cx="456311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26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8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24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A28866-C6E2-97B2-67BC-708BDA693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79" y="1093828"/>
            <a:ext cx="5832382" cy="29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04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8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25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24D8BC-1004-EFC0-7C0A-64EA72970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398" y="1017748"/>
            <a:ext cx="3477110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17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9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26</a:t>
            </a:fld>
            <a:endParaRPr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D05E729-D1EA-3F59-7297-F1EB2E20C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712" y="1116093"/>
            <a:ext cx="536257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40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9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27</a:t>
            </a:fld>
            <a:endParaRPr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322E9E-5F4C-1C15-91EA-B0CA91DE2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941"/>
          <a:stretch/>
        </p:blipFill>
        <p:spPr>
          <a:xfrm>
            <a:off x="4230279" y="1243852"/>
            <a:ext cx="2795810" cy="327435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BC3641A-BFDB-463E-5085-C6BA4D9470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b="49942"/>
          <a:stretch/>
        </p:blipFill>
        <p:spPr>
          <a:xfrm>
            <a:off x="1073372" y="1243853"/>
            <a:ext cx="2795810" cy="327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1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10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28</a:t>
            </a:fld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A4807D-28BE-E51A-0013-F60216AE1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03" y="1293090"/>
            <a:ext cx="6249917" cy="273008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B0693A5-C628-1085-D596-AE22132A3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440" y="2490145"/>
            <a:ext cx="3029373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97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11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29</a:t>
            </a:fld>
            <a:endParaRPr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0D7DD97-033A-DF47-37D6-46EB9DA54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041" y="1159179"/>
            <a:ext cx="3911330" cy="343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5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/>
              <a:t>La stratégie de sauvegarde et la conformité RGPD</a:t>
            </a:r>
            <a:endParaRPr b="0"/>
          </a:p>
        </p:txBody>
      </p:sp>
      <p:sp>
        <p:nvSpPr>
          <p:cNvPr id="278" name="Google Shape;278;p35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67;p34">
            <a:extLst>
              <a:ext uri="{FF2B5EF4-FFF2-40B4-BE49-F238E27FC236}">
                <a16:creationId xmlns:a16="http://schemas.microsoft.com/office/drawing/2014/main" id="{5CBA837B-D360-3692-401F-B2DF8ED2AF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9008" y="1462397"/>
            <a:ext cx="7302710" cy="2218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sz="1800" b="0" dirty="0"/>
              <a:t>Collecter l’ensemble des transactions immobilières dans une base de donnée relationnelle</a:t>
            </a: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" sz="1800" b="0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sz="1800" b="0" dirty="0"/>
              <a:t>Identifier les zones et les marchés porteurs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" sz="1800" b="0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sz="1800" b="0" dirty="0"/>
              <a:t>Se démarquer de la concurrence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" sz="1800" b="0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sz="1800" b="0" dirty="0"/>
              <a:t>Id acquereur ?</a:t>
            </a:r>
            <a:endParaRPr sz="1800" b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11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30</a:t>
            </a:fld>
            <a:endParaRPr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021E6F1-4D8A-38B0-C32D-D306FEEE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959" y="1201582"/>
            <a:ext cx="3858163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97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12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31</a:t>
            </a:fld>
            <a:endParaRPr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326BA2-76C4-A285-DE4E-FF7568A7C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43" y="1301551"/>
            <a:ext cx="5337922" cy="272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80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2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6249917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 dirty="0"/>
              <a:t>Requête 12</a:t>
            </a:r>
            <a:endParaRPr dirty="0"/>
          </a:p>
        </p:txBody>
      </p:sp>
      <p:sp>
        <p:nvSpPr>
          <p:cNvPr id="342" name="Google Shape;342;p42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Ajouter un pied de page</a:t>
            </a:r>
            <a:endParaRPr/>
          </a:p>
        </p:txBody>
      </p:sp>
      <p:sp>
        <p:nvSpPr>
          <p:cNvPr id="343" name="Google Shape;343;p42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32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B6DC39D-232C-08DD-A5E7-D8836C287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075" y="1105131"/>
            <a:ext cx="4156319" cy="350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91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3" title="Image de bâtiment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784" r="20784"/>
          <a:stretch/>
        </p:blipFill>
        <p:spPr>
          <a:xfrm>
            <a:off x="1262549" y="645708"/>
            <a:ext cx="3321392" cy="3852817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3" descr="Hexagone de couleur foncée unie au milieu d’accentuation d’image"/>
          <p:cNvSpPr/>
          <p:nvPr/>
        </p:nvSpPr>
        <p:spPr>
          <a:xfrm rot="-5400000">
            <a:off x="2009777" y="1791686"/>
            <a:ext cx="1809749" cy="156012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3"/>
          <p:cNvSpPr txBox="1">
            <a:spLocks noGrp="1"/>
          </p:cNvSpPr>
          <p:nvPr>
            <p:ph type="ctrTitle"/>
          </p:nvPr>
        </p:nvSpPr>
        <p:spPr>
          <a:xfrm>
            <a:off x="4781791" y="1504563"/>
            <a:ext cx="3640180" cy="121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</a:pPr>
            <a:r>
              <a:rPr lang="fr"/>
              <a:t>Merci !</a:t>
            </a:r>
            <a:endParaRPr/>
          </a:p>
        </p:txBody>
      </p:sp>
      <p:pic>
        <p:nvPicPr>
          <p:cNvPr id="354" name="Google Shape;354;p43" descr="https://lh5.googleusercontent.com/TcdnvzxQ7ulQo8GiFwfIKujloK6EfAJv7ikP-EvnfdTVQnROS3WXw6XSx9Cpd73e_l7GCUAnbxroB-qlzG2fvYdCyl-Y5QZ95MpiD-GfDN-4taJyHRqsr3vOZzc3ONTBu52b0HIdUOMeHvdHiA_5tD0"/>
          <p:cNvPicPr preferRelativeResize="0"/>
          <p:nvPr/>
        </p:nvPicPr>
        <p:blipFill rotWithShape="1">
          <a:blip r:embed="rId4">
            <a:alphaModFix/>
          </a:blip>
          <a:srcRect l="11387" t="12667" r="63940" b="13973"/>
          <a:stretch/>
        </p:blipFill>
        <p:spPr>
          <a:xfrm>
            <a:off x="1980103" y="1578297"/>
            <a:ext cx="1801842" cy="1779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Calibri"/>
              <a:buNone/>
            </a:pPr>
            <a:r>
              <a:rPr lang="fr" b="0"/>
              <a:t>Les données initiales</a:t>
            </a:r>
            <a:endParaRPr b="0"/>
          </a:p>
        </p:txBody>
      </p:sp>
      <p:sp>
        <p:nvSpPr>
          <p:cNvPr id="286" name="Google Shape;286;p36"/>
          <p:cNvSpPr txBox="1">
            <a:spLocks noGrp="1"/>
          </p:cNvSpPr>
          <p:nvPr>
            <p:ph type="body" idx="2"/>
          </p:nvPr>
        </p:nvSpPr>
        <p:spPr>
          <a:xfrm>
            <a:off x="390523" y="1552755"/>
            <a:ext cx="6978592" cy="303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/>
              <a:t>Beaucoup de données non pertinentes</a:t>
            </a:r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endParaRPr lang="fr" dirty="0"/>
          </a:p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fr" dirty="0"/>
              <a:t>Réduction du nombre de colonnes</a:t>
            </a:r>
          </a:p>
        </p:txBody>
      </p:sp>
      <p:sp>
        <p:nvSpPr>
          <p:cNvPr id="287" name="Google Shape;287;p36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88" name="Google Shape;288;p36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7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/>
              <a:t>L’extrait du dictionnaire des données</a:t>
            </a:r>
            <a:endParaRPr b="0"/>
          </a:p>
        </p:txBody>
      </p:sp>
      <p:sp>
        <p:nvSpPr>
          <p:cNvPr id="296" name="Google Shape;296;p37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297" name="Google Shape;297;p37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693D1BF-3230-AD97-633A-113568D6E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79" y="1673487"/>
            <a:ext cx="7129642" cy="13588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>
            <a:spLocks noGrp="1"/>
          </p:cNvSpPr>
          <p:nvPr>
            <p:ph type="title"/>
          </p:nvPr>
        </p:nvSpPr>
        <p:spPr>
          <a:xfrm>
            <a:off x="389008" y="156771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/>
              <a:t>Le schéma relationnel normalisé</a:t>
            </a:r>
            <a:endParaRPr b="0"/>
          </a:p>
        </p:txBody>
      </p:sp>
      <p:sp>
        <p:nvSpPr>
          <p:cNvPr id="305" name="Google Shape;305;p38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06" name="Google Shape;306;p38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5AC53C1-BC31-B92D-EA4A-81BDA826D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508" y="1300601"/>
            <a:ext cx="4401951" cy="30893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90523" y="405542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La base de données avec les tables créées et les données chargées</a:t>
            </a:r>
            <a:endParaRPr b="0"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D4D920-375E-E1AD-7087-30120E029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997" y="1846448"/>
            <a:ext cx="2057400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90523" y="405542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Table region</a:t>
            </a:r>
            <a:endParaRPr b="0"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4C0D671-692E-B9EB-1F9C-A2CF025A0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787" y="1594037"/>
            <a:ext cx="4467225" cy="23050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000E7BB-BDA7-F8B0-CCA9-8364C33CE1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70561" b="8102"/>
          <a:stretch/>
        </p:blipFill>
        <p:spPr>
          <a:xfrm>
            <a:off x="2109787" y="1344706"/>
            <a:ext cx="2943878" cy="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65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>
            <a:spLocks noGrp="1"/>
          </p:cNvSpPr>
          <p:nvPr>
            <p:ph type="title"/>
          </p:nvPr>
        </p:nvSpPr>
        <p:spPr>
          <a:xfrm>
            <a:off x="390523" y="405542"/>
            <a:ext cx="4689794" cy="860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/>
              <a:buNone/>
            </a:pPr>
            <a:r>
              <a:rPr lang="fr" b="0" dirty="0"/>
              <a:t>Table commune</a:t>
            </a:r>
            <a:endParaRPr b="0" dirty="0"/>
          </a:p>
        </p:txBody>
      </p:sp>
      <p:sp>
        <p:nvSpPr>
          <p:cNvPr id="314" name="Google Shape;314;p39"/>
          <p:cNvSpPr txBox="1">
            <a:spLocks noGrp="1"/>
          </p:cNvSpPr>
          <p:nvPr>
            <p:ph type="ftr" idx="11"/>
          </p:nvPr>
        </p:nvSpPr>
        <p:spPr>
          <a:xfrm>
            <a:off x="253897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Ajouter un pied de page</a:t>
            </a:r>
            <a:endParaRPr/>
          </a:p>
        </p:txBody>
      </p:sp>
      <p:sp>
        <p:nvSpPr>
          <p:cNvPr id="315" name="Google Shape;315;p39"/>
          <p:cNvSpPr txBox="1">
            <a:spLocks noGrp="1"/>
          </p:cNvSpPr>
          <p:nvPr>
            <p:ph type="sldNum" idx="12"/>
          </p:nvPr>
        </p:nvSpPr>
        <p:spPr>
          <a:xfrm>
            <a:off x="8360228" y="4767263"/>
            <a:ext cx="55517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 sz="900" b="0" i="0" u="none" strike="noStrike" cap="none">
                <a:solidFill>
                  <a:srgbClr val="9E9E9E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900" b="0" i="0" u="none" strike="noStrike" cap="none">
              <a:solidFill>
                <a:srgbClr val="9E9E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E6AC3A2-19CF-A669-C5EA-987CD5CB0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1527082"/>
            <a:ext cx="7429500" cy="2371725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AF84D569-D8B1-C8D1-8E26-A702B30ACE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432" t="4721" r="45676" b="8102"/>
          <a:stretch/>
        </p:blipFill>
        <p:spPr>
          <a:xfrm>
            <a:off x="899356" y="1318653"/>
            <a:ext cx="2193468" cy="2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882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371</Words>
  <Application>Microsoft Office PowerPoint</Application>
  <PresentationFormat>Affichage à l'écran (16:9)</PresentationFormat>
  <Paragraphs>142</Paragraphs>
  <Slides>33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33</vt:i4>
      </vt:variant>
    </vt:vector>
  </HeadingPairs>
  <TitlesOfParts>
    <vt:vector size="38" baseType="lpstr">
      <vt:lpstr>Arial Black</vt:lpstr>
      <vt:lpstr>Arial</vt:lpstr>
      <vt:lpstr>Calibri</vt:lpstr>
      <vt:lpstr>Simple Light</vt:lpstr>
      <vt:lpstr>Thème Office</vt:lpstr>
      <vt:lpstr>Création et utilisation de la base de données</vt:lpstr>
      <vt:lpstr>Contexte du projet</vt:lpstr>
      <vt:lpstr>La stratégie de sauvegarde et la conformité RGPD</vt:lpstr>
      <vt:lpstr>Les données initiales</vt:lpstr>
      <vt:lpstr>L’extrait du dictionnaire des données</vt:lpstr>
      <vt:lpstr>Le schéma relationnel normalisé</vt:lpstr>
      <vt:lpstr>La base de données avec les tables créées et les données chargées</vt:lpstr>
      <vt:lpstr>Table region</vt:lpstr>
      <vt:lpstr>Table commune</vt:lpstr>
      <vt:lpstr>Table bien</vt:lpstr>
      <vt:lpstr>Table vente</vt:lpstr>
      <vt:lpstr>Requêtes SQL et résultats</vt:lpstr>
      <vt:lpstr>Requête 1</vt:lpstr>
      <vt:lpstr>Requête 2</vt:lpstr>
      <vt:lpstr>Requête 2</vt:lpstr>
      <vt:lpstr>Requête 3</vt:lpstr>
      <vt:lpstr>Requête 3</vt:lpstr>
      <vt:lpstr>Requête 4</vt:lpstr>
      <vt:lpstr>Requête 4</vt:lpstr>
      <vt:lpstr>Requête 5</vt:lpstr>
      <vt:lpstr>Requête 6</vt:lpstr>
      <vt:lpstr>Requête 6</vt:lpstr>
      <vt:lpstr>Requête 7</vt:lpstr>
      <vt:lpstr>Requête 8</vt:lpstr>
      <vt:lpstr>Requête 8</vt:lpstr>
      <vt:lpstr>Requête 9</vt:lpstr>
      <vt:lpstr>Requête 9</vt:lpstr>
      <vt:lpstr>Requête 10</vt:lpstr>
      <vt:lpstr>Requête 11</vt:lpstr>
      <vt:lpstr>Requête 11</vt:lpstr>
      <vt:lpstr>Requête 12</vt:lpstr>
      <vt:lpstr>Requête 12</vt:lpstr>
      <vt:lpstr>Merci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et utilisation de la base de données</dc:title>
  <dc:creator>DIAZ Joaquim OBS/GDO</dc:creator>
  <cp:lastModifiedBy>DIAZ Joaquim OBS/GDO</cp:lastModifiedBy>
  <cp:revision>6</cp:revision>
  <dcterms:modified xsi:type="dcterms:W3CDTF">2024-10-31T08:07:36Z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Orange Restricted</vt:lpwstr>
  </property>
</Properties>
</file>