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1792" r:id="rId4"/>
    <p:sldId id="1795" r:id="rId5"/>
    <p:sldId id="1796" r:id="rId6"/>
    <p:sldId id="1793" r:id="rId7"/>
    <p:sldId id="1794" r:id="rId8"/>
    <p:sldId id="1797" r:id="rId9"/>
    <p:sldId id="1791" r:id="rId10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>
      <p:cViewPr varScale="1">
        <p:scale>
          <a:sx n="104" d="100"/>
          <a:sy n="104" d="100"/>
        </p:scale>
        <p:origin x="1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23759" y="1435100"/>
            <a:ext cx="4330611" cy="489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58777" y="706441"/>
            <a:ext cx="2211054" cy="305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44487" y="707962"/>
            <a:ext cx="2223728" cy="298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069" y="2624357"/>
            <a:ext cx="10817860" cy="922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5" y="495046"/>
            <a:ext cx="1094105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110" y="1816734"/>
            <a:ext cx="1144777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9440" y="6537959"/>
            <a:ext cx="52647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17" y="6161722"/>
            <a:ext cx="10572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1600" spc="-15" dirty="0">
                <a:latin typeface="Arial"/>
                <a:cs typeface="Arial"/>
              </a:rPr>
              <a:t>04</a:t>
            </a:r>
            <a:r>
              <a:rPr sz="1600" spc="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0</a:t>
            </a:r>
            <a:r>
              <a:rPr lang="es-CL" sz="1600" spc="-15" dirty="0">
                <a:latin typeface="Arial"/>
                <a:cs typeface="Arial"/>
              </a:rPr>
              <a:t>5</a:t>
            </a:r>
            <a:r>
              <a:rPr sz="1600" spc="5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2020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6495" y="1041400"/>
            <a:ext cx="3880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52525"/>
                </a:solidFill>
                <a:latin typeface="Arial"/>
                <a:cs typeface="Arial"/>
              </a:rPr>
              <a:t>Advanced </a:t>
            </a:r>
            <a:r>
              <a:rPr sz="1400" b="1" spc="-5" dirty="0">
                <a:solidFill>
                  <a:srgbClr val="252525"/>
                </a:solidFill>
                <a:latin typeface="Arial"/>
                <a:cs typeface="Arial"/>
              </a:rPr>
              <a:t>Mathematics in the Mining</a:t>
            </a:r>
            <a:r>
              <a:rPr sz="14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Arial"/>
                <a:cs typeface="Arial"/>
              </a:rPr>
              <a:t>industry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069" y="2624357"/>
            <a:ext cx="4031615" cy="9226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b="1" spc="-5" dirty="0">
                <a:latin typeface="Arial"/>
                <a:cs typeface="Arial"/>
              </a:rPr>
              <a:t>Discovery</a:t>
            </a:r>
            <a:r>
              <a:rPr lang="es-CL" sz="3600" b="1" spc="-5" dirty="0">
                <a:latin typeface="Arial"/>
                <a:cs typeface="Arial"/>
              </a:rPr>
              <a:t> </a:t>
            </a:r>
            <a:endParaRPr sz="3600" dirty="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Arial"/>
                <a:cs typeface="Arial"/>
              </a:rPr>
              <a:t>Machine </a:t>
            </a:r>
            <a:r>
              <a:rPr sz="1600" spc="-10" dirty="0">
                <a:latin typeface="Arial"/>
                <a:cs typeface="Arial"/>
              </a:rPr>
              <a:t>Learning</a:t>
            </a:r>
            <a:r>
              <a:rPr lang="es-CL" sz="1600" spc="-10" dirty="0">
                <a:latin typeface="Arial"/>
                <a:cs typeface="Arial"/>
              </a:rPr>
              <a:t> NLP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2903" y="206859"/>
            <a:ext cx="1260336" cy="1398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635EDF-20B7-4A4B-A2E8-F583DDC54A44}"/>
              </a:ext>
            </a:extLst>
          </p:cNvPr>
          <p:cNvSpPr txBox="1"/>
          <p:nvPr/>
        </p:nvSpPr>
        <p:spPr>
          <a:xfrm>
            <a:off x="1143000" y="4191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 Empleando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00" y="6299198"/>
            <a:ext cx="2417512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9175750" y="0"/>
                </a:moveTo>
                <a:lnTo>
                  <a:pt x="31750" y="0"/>
                </a:lnTo>
                <a:lnTo>
                  <a:pt x="19389" y="2494"/>
                </a:lnTo>
                <a:lnTo>
                  <a:pt x="9297" y="9297"/>
                </a:lnTo>
                <a:lnTo>
                  <a:pt x="2494" y="19389"/>
                </a:lnTo>
                <a:lnTo>
                  <a:pt x="0" y="31750"/>
                </a:lnTo>
                <a:lnTo>
                  <a:pt x="0" y="158750"/>
                </a:lnTo>
                <a:lnTo>
                  <a:pt x="2494" y="171110"/>
                </a:lnTo>
                <a:lnTo>
                  <a:pt x="9297" y="181202"/>
                </a:lnTo>
                <a:lnTo>
                  <a:pt x="19389" y="188005"/>
                </a:lnTo>
                <a:lnTo>
                  <a:pt x="31750" y="190500"/>
                </a:lnTo>
                <a:lnTo>
                  <a:pt x="9175750" y="190500"/>
                </a:lnTo>
                <a:lnTo>
                  <a:pt x="9188104" y="188005"/>
                </a:lnTo>
                <a:lnTo>
                  <a:pt x="9198197" y="181202"/>
                </a:lnTo>
                <a:lnTo>
                  <a:pt x="9205003" y="171110"/>
                </a:lnTo>
                <a:lnTo>
                  <a:pt x="9207500" y="158750"/>
                </a:lnTo>
                <a:lnTo>
                  <a:pt x="9207500" y="31750"/>
                </a:lnTo>
                <a:lnTo>
                  <a:pt x="9205003" y="19389"/>
                </a:lnTo>
                <a:lnTo>
                  <a:pt x="9198197" y="9297"/>
                </a:lnTo>
                <a:lnTo>
                  <a:pt x="9188104" y="2494"/>
                </a:lnTo>
                <a:lnTo>
                  <a:pt x="9175750" y="0"/>
                </a:lnTo>
                <a:close/>
              </a:path>
            </a:pathLst>
          </a:custGeom>
          <a:solidFill>
            <a:srgbClr val="2CADB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0" y="31750"/>
                </a:moveTo>
                <a:lnTo>
                  <a:pt x="2494" y="19389"/>
                </a:lnTo>
                <a:lnTo>
                  <a:pt x="9297" y="9297"/>
                </a:lnTo>
                <a:lnTo>
                  <a:pt x="19389" y="2494"/>
                </a:lnTo>
                <a:lnTo>
                  <a:pt x="31750" y="0"/>
                </a:lnTo>
                <a:lnTo>
                  <a:pt x="9175750" y="0"/>
                </a:lnTo>
                <a:lnTo>
                  <a:pt x="9188104" y="2494"/>
                </a:lnTo>
                <a:lnTo>
                  <a:pt x="9198197" y="9297"/>
                </a:lnTo>
                <a:lnTo>
                  <a:pt x="9205003" y="19389"/>
                </a:lnTo>
                <a:lnTo>
                  <a:pt x="9207500" y="31750"/>
                </a:lnTo>
                <a:lnTo>
                  <a:pt x="9207500" y="158750"/>
                </a:lnTo>
                <a:lnTo>
                  <a:pt x="9205003" y="171110"/>
                </a:lnTo>
                <a:lnTo>
                  <a:pt x="9198197" y="181202"/>
                </a:lnTo>
                <a:lnTo>
                  <a:pt x="9188104" y="188005"/>
                </a:lnTo>
                <a:lnTo>
                  <a:pt x="9175750" y="190500"/>
                </a:lnTo>
                <a:lnTo>
                  <a:pt x="31750" y="190500"/>
                </a:lnTo>
                <a:lnTo>
                  <a:pt x="19389" y="188005"/>
                </a:lnTo>
                <a:lnTo>
                  <a:pt x="9297" y="181202"/>
                </a:lnTo>
                <a:lnTo>
                  <a:pt x="2494" y="171110"/>
                </a:lnTo>
                <a:lnTo>
                  <a:pt x="0" y="158750"/>
                </a:lnTo>
                <a:lnTo>
                  <a:pt x="0" y="31750"/>
                </a:lnTo>
                <a:close/>
              </a:path>
            </a:pathLst>
          </a:custGeom>
          <a:ln w="127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D979736-62D3-4DC7-A893-EA2EB09055DB}"/>
              </a:ext>
            </a:extLst>
          </p:cNvPr>
          <p:cNvSpPr/>
          <p:nvPr/>
        </p:nvSpPr>
        <p:spPr>
          <a:xfrm>
            <a:off x="443520" y="526189"/>
            <a:ext cx="26469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2400" b="1" spc="-1" dirty="0">
                <a:solidFill>
                  <a:srgbClr val="262626"/>
                </a:solidFill>
              </a:rPr>
              <a:t>EMPLEANDO: DATA</a:t>
            </a:r>
            <a:endParaRPr lang="es-CL" sz="2400" spc="-1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9783FE-6A05-4164-AA6E-5D38A1BB77F0}"/>
              </a:ext>
            </a:extLst>
          </p:cNvPr>
          <p:cNvSpPr/>
          <p:nvPr/>
        </p:nvSpPr>
        <p:spPr>
          <a:xfrm>
            <a:off x="521969" y="1009650"/>
            <a:ext cx="11287760" cy="0"/>
          </a:xfrm>
          <a:custGeom>
            <a:avLst/>
            <a:gdLst/>
            <a:ahLst/>
            <a:cxnLst/>
            <a:rect l="l" t="t" r="r" b="b"/>
            <a:pathLst>
              <a:path w="11287760">
                <a:moveTo>
                  <a:pt x="0" y="0"/>
                </a:moveTo>
                <a:lnTo>
                  <a:pt x="11287379" y="0"/>
                </a:lnTo>
              </a:path>
            </a:pathLst>
          </a:custGeom>
          <a:ln w="330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CustomShape 13">
            <a:extLst>
              <a:ext uri="{FF2B5EF4-FFF2-40B4-BE49-F238E27FC236}">
                <a16:creationId xmlns:a16="http://schemas.microsoft.com/office/drawing/2014/main" id="{EEB8F45D-115C-43E0-A950-F34D842C9A56}"/>
              </a:ext>
            </a:extLst>
          </p:cNvPr>
          <p:cNvSpPr/>
          <p:nvPr/>
        </p:nvSpPr>
        <p:spPr>
          <a:xfrm>
            <a:off x="574219" y="1211970"/>
            <a:ext cx="886932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latin typeface="Arial"/>
              </a:rPr>
              <a:t>Problema</a:t>
            </a:r>
            <a:r>
              <a:rPr lang="en-US" sz="1600" b="0" strike="noStrike" spc="-1" dirty="0">
                <a:latin typeface="Arial"/>
              </a:rPr>
              <a:t> de </a:t>
            </a:r>
            <a:r>
              <a:rPr lang="en-US" sz="1600" b="0" strike="noStrike" spc="-1" dirty="0" err="1">
                <a:latin typeface="Arial"/>
              </a:rPr>
              <a:t>clasificación</a:t>
            </a:r>
            <a:r>
              <a:rPr lang="en-US" sz="1600" b="0" strike="noStrike" spc="-1" dirty="0">
                <a:latin typeface="Arial"/>
              </a:rPr>
              <a:t> de </a:t>
            </a:r>
            <a:r>
              <a:rPr lang="en-US" sz="1600" b="0" strike="noStrike" spc="-1" dirty="0" err="1">
                <a:latin typeface="Arial"/>
              </a:rPr>
              <a:t>texto</a:t>
            </a:r>
            <a:r>
              <a:rPr lang="en-US" sz="1600" b="0" strike="noStrike" spc="-1" dirty="0">
                <a:latin typeface="Arial"/>
              </a:rPr>
              <a:t>: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Categorias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Notas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1-5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Filtros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Competencia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13" name="Tabla 14">
            <a:extLst>
              <a:ext uri="{FF2B5EF4-FFF2-40B4-BE49-F238E27FC236}">
                <a16:creationId xmlns:a16="http://schemas.microsoft.com/office/drawing/2014/main" id="{30FA8633-562E-42DA-8697-E0A899A12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78248"/>
              </p:ext>
            </p:extLst>
          </p:nvPr>
        </p:nvGraphicFramePr>
        <p:xfrm>
          <a:off x="914400" y="2445868"/>
          <a:ext cx="10439400" cy="359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850">
                  <a:extLst>
                    <a:ext uri="{9D8B030D-6E8A-4147-A177-3AD203B41FA5}">
                      <a16:colId xmlns:a16="http://schemas.microsoft.com/office/drawing/2014/main" val="902575053"/>
                    </a:ext>
                  </a:extLst>
                </a:gridCol>
                <a:gridCol w="6066670">
                  <a:extLst>
                    <a:ext uri="{9D8B030D-6E8A-4147-A177-3AD203B41FA5}">
                      <a16:colId xmlns:a16="http://schemas.microsoft.com/office/drawing/2014/main" val="1317308520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3371754135"/>
                    </a:ext>
                  </a:extLst>
                </a:gridCol>
              </a:tblGrid>
              <a:tr h="429886">
                <a:tc gridSpan="3">
                  <a:txBody>
                    <a:bodyPr/>
                    <a:lstStyle/>
                    <a:p>
                      <a:pPr algn="ctr"/>
                      <a:r>
                        <a:rPr lang="es-CL" dirty="0"/>
                        <a:t>EJEMPLO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792178"/>
                  </a:ext>
                </a:extLst>
              </a:tr>
              <a:tr h="364989">
                <a:tc>
                  <a:txBody>
                    <a:bodyPr/>
                    <a:lstStyle/>
                    <a:p>
                      <a:pPr marL="0" algn="ctr" fontAlgn="b"/>
                      <a:r>
                        <a:rPr lang="es-E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COMPETENCIA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E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E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PUNTUACION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14525"/>
                  </a:ext>
                </a:extLst>
              </a:tr>
              <a:tr h="79528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Accountability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trabaje con ellos en materia de mostrarles el contexto en el que estábamos, qué podíamos hacer juntos y también traspasando responsabilidades y decir que muchas de estas perdidas era responsabilidad de nosotros como operación y no dejar toda la responsabilidad en los equipos de soporte, sino que nosotros como fabricantes teníamos mucha responsabilidad, de eso logramos reducir una pérdida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47460"/>
                  </a:ext>
                </a:extLst>
              </a:tr>
              <a:tr h="66937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Accountability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lo converse dentro del trabajo, lo converse con amigos, varias con mi mama por ejemplo 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098052"/>
                  </a:ext>
                </a:extLst>
              </a:tr>
              <a:tr h="60831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Comunicación efectiva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 del paso y me felicitaron  y me dijeron que estaba bien la solucionar a pesar del poco tiempo que tuviste.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606865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Comunicación efectiva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había mucho como temor, secretismo, que creo que eso no ayuda para generar un buen clima laboral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7086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00" y="6299198"/>
            <a:ext cx="2417512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9175750" y="0"/>
                </a:moveTo>
                <a:lnTo>
                  <a:pt x="31750" y="0"/>
                </a:lnTo>
                <a:lnTo>
                  <a:pt x="19389" y="2494"/>
                </a:lnTo>
                <a:lnTo>
                  <a:pt x="9297" y="9297"/>
                </a:lnTo>
                <a:lnTo>
                  <a:pt x="2494" y="19389"/>
                </a:lnTo>
                <a:lnTo>
                  <a:pt x="0" y="31750"/>
                </a:lnTo>
                <a:lnTo>
                  <a:pt x="0" y="158750"/>
                </a:lnTo>
                <a:lnTo>
                  <a:pt x="2494" y="171110"/>
                </a:lnTo>
                <a:lnTo>
                  <a:pt x="9297" y="181202"/>
                </a:lnTo>
                <a:lnTo>
                  <a:pt x="19389" y="188005"/>
                </a:lnTo>
                <a:lnTo>
                  <a:pt x="31750" y="190500"/>
                </a:lnTo>
                <a:lnTo>
                  <a:pt x="9175750" y="190500"/>
                </a:lnTo>
                <a:lnTo>
                  <a:pt x="9188104" y="188005"/>
                </a:lnTo>
                <a:lnTo>
                  <a:pt x="9198197" y="181202"/>
                </a:lnTo>
                <a:lnTo>
                  <a:pt x="9205003" y="171110"/>
                </a:lnTo>
                <a:lnTo>
                  <a:pt x="9207500" y="158750"/>
                </a:lnTo>
                <a:lnTo>
                  <a:pt x="9207500" y="31750"/>
                </a:lnTo>
                <a:lnTo>
                  <a:pt x="9205003" y="19389"/>
                </a:lnTo>
                <a:lnTo>
                  <a:pt x="9198197" y="9297"/>
                </a:lnTo>
                <a:lnTo>
                  <a:pt x="9188104" y="2494"/>
                </a:lnTo>
                <a:lnTo>
                  <a:pt x="9175750" y="0"/>
                </a:lnTo>
                <a:close/>
              </a:path>
            </a:pathLst>
          </a:custGeom>
          <a:solidFill>
            <a:srgbClr val="2CADB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0" y="31750"/>
                </a:moveTo>
                <a:lnTo>
                  <a:pt x="2494" y="19389"/>
                </a:lnTo>
                <a:lnTo>
                  <a:pt x="9297" y="9297"/>
                </a:lnTo>
                <a:lnTo>
                  <a:pt x="19389" y="2494"/>
                </a:lnTo>
                <a:lnTo>
                  <a:pt x="31750" y="0"/>
                </a:lnTo>
                <a:lnTo>
                  <a:pt x="9175750" y="0"/>
                </a:lnTo>
                <a:lnTo>
                  <a:pt x="9188104" y="2494"/>
                </a:lnTo>
                <a:lnTo>
                  <a:pt x="9198197" y="9297"/>
                </a:lnTo>
                <a:lnTo>
                  <a:pt x="9205003" y="19389"/>
                </a:lnTo>
                <a:lnTo>
                  <a:pt x="9207500" y="31750"/>
                </a:lnTo>
                <a:lnTo>
                  <a:pt x="9207500" y="158750"/>
                </a:lnTo>
                <a:lnTo>
                  <a:pt x="9205003" y="171110"/>
                </a:lnTo>
                <a:lnTo>
                  <a:pt x="9198197" y="181202"/>
                </a:lnTo>
                <a:lnTo>
                  <a:pt x="9188104" y="188005"/>
                </a:lnTo>
                <a:lnTo>
                  <a:pt x="9175750" y="190500"/>
                </a:lnTo>
                <a:lnTo>
                  <a:pt x="31750" y="190500"/>
                </a:lnTo>
                <a:lnTo>
                  <a:pt x="19389" y="188005"/>
                </a:lnTo>
                <a:lnTo>
                  <a:pt x="9297" y="181202"/>
                </a:lnTo>
                <a:lnTo>
                  <a:pt x="2494" y="171110"/>
                </a:lnTo>
                <a:lnTo>
                  <a:pt x="0" y="158750"/>
                </a:lnTo>
                <a:lnTo>
                  <a:pt x="0" y="31750"/>
                </a:lnTo>
                <a:close/>
              </a:path>
            </a:pathLst>
          </a:custGeom>
          <a:ln w="127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D979736-62D3-4DC7-A893-EA2EB09055DB}"/>
              </a:ext>
            </a:extLst>
          </p:cNvPr>
          <p:cNvSpPr/>
          <p:nvPr/>
        </p:nvSpPr>
        <p:spPr>
          <a:xfrm>
            <a:off x="443520" y="526189"/>
            <a:ext cx="338019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2400" b="1" spc="-1" dirty="0">
                <a:solidFill>
                  <a:srgbClr val="262626"/>
                </a:solidFill>
              </a:rPr>
              <a:t>Deep </a:t>
            </a:r>
            <a:r>
              <a:rPr lang="es-CL" sz="2400" b="1" spc="-1" dirty="0" err="1">
                <a:solidFill>
                  <a:srgbClr val="262626"/>
                </a:solidFill>
              </a:rPr>
              <a:t>Learning</a:t>
            </a:r>
            <a:r>
              <a:rPr lang="es-CL" sz="2400" b="1" spc="-1" dirty="0">
                <a:solidFill>
                  <a:srgbClr val="262626"/>
                </a:solidFill>
              </a:rPr>
              <a:t> NLP: BERT</a:t>
            </a:r>
            <a:endParaRPr lang="es-CL" sz="2400" spc="-1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9783FE-6A05-4164-AA6E-5D38A1BB77F0}"/>
              </a:ext>
            </a:extLst>
          </p:cNvPr>
          <p:cNvSpPr/>
          <p:nvPr/>
        </p:nvSpPr>
        <p:spPr>
          <a:xfrm>
            <a:off x="521969" y="1009650"/>
            <a:ext cx="11287760" cy="0"/>
          </a:xfrm>
          <a:custGeom>
            <a:avLst/>
            <a:gdLst/>
            <a:ahLst/>
            <a:cxnLst/>
            <a:rect l="l" t="t" r="r" b="b"/>
            <a:pathLst>
              <a:path w="11287760">
                <a:moveTo>
                  <a:pt x="0" y="0"/>
                </a:moveTo>
                <a:lnTo>
                  <a:pt x="11287379" y="0"/>
                </a:lnTo>
              </a:path>
            </a:pathLst>
          </a:custGeom>
          <a:ln w="330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F2CFC488-C930-4937-862C-0CF88D4230F5}"/>
              </a:ext>
            </a:extLst>
          </p:cNvPr>
          <p:cNvSpPr/>
          <p:nvPr/>
        </p:nvSpPr>
        <p:spPr>
          <a:xfrm>
            <a:off x="521969" y="1402470"/>
            <a:ext cx="8869320" cy="46151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1600" spc="-1" dirty="0">
                <a:latin typeface="Arial"/>
              </a:rPr>
              <a:t>BERT siglas de </a:t>
            </a:r>
            <a:r>
              <a:rPr lang="es-CL" dirty="0" err="1"/>
              <a:t>Bidirectional</a:t>
            </a:r>
            <a:r>
              <a:rPr lang="es-CL" dirty="0"/>
              <a:t> </a:t>
            </a:r>
            <a:r>
              <a:rPr lang="es-CL" dirty="0" err="1"/>
              <a:t>Encoder</a:t>
            </a:r>
            <a:r>
              <a:rPr lang="es-CL" dirty="0"/>
              <a:t> </a:t>
            </a:r>
            <a:r>
              <a:rPr lang="es-CL" dirty="0" err="1"/>
              <a:t>Representations</a:t>
            </a:r>
            <a:r>
              <a:rPr lang="es-CL" dirty="0"/>
              <a:t> </a:t>
            </a:r>
            <a:r>
              <a:rPr lang="es-CL" dirty="0" err="1"/>
              <a:t>from</a:t>
            </a:r>
            <a:r>
              <a:rPr lang="es-CL" dirty="0"/>
              <a:t> Transformers, es una arquitectura presentada por Google en 2018 que cambio el paradigma de los modelos NLP muy parecido a lo sucedido con </a:t>
            </a:r>
            <a:r>
              <a:rPr lang="es-CL" dirty="0" err="1"/>
              <a:t>alexnet</a:t>
            </a:r>
            <a:r>
              <a:rPr lang="es-CL" dirty="0"/>
              <a:t> en el campo de </a:t>
            </a:r>
            <a:r>
              <a:rPr lang="es-CL" dirty="0" err="1"/>
              <a:t>Computer</a:t>
            </a:r>
            <a:r>
              <a:rPr lang="es-CL" dirty="0"/>
              <a:t> </a:t>
            </a:r>
            <a:r>
              <a:rPr lang="es-CL" dirty="0" err="1"/>
              <a:t>Vision</a:t>
            </a:r>
            <a:r>
              <a:rPr lang="es-CL" sz="1600" spc="-1" dirty="0"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s-CL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1600" spc="-1" dirty="0" err="1">
                <a:latin typeface="Arial"/>
              </a:rPr>
              <a:t>Caracteristicas</a:t>
            </a:r>
            <a:r>
              <a:rPr lang="es-CL" sz="1600" spc="-1" dirty="0">
                <a:latin typeface="Arial"/>
              </a:rPr>
              <a:t> 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El </a:t>
            </a:r>
            <a:r>
              <a:rPr lang="en-US" sz="1600" spc="-1" dirty="0" err="1">
                <a:latin typeface="Arial"/>
              </a:rPr>
              <a:t>modelo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utiliza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todas</a:t>
            </a:r>
            <a:r>
              <a:rPr lang="en-US" sz="1600" spc="-1" dirty="0">
                <a:latin typeface="Arial"/>
              </a:rPr>
              <a:t> las palabras de la </a:t>
            </a:r>
            <a:r>
              <a:rPr lang="en-US" sz="1600" spc="-1" dirty="0" err="1">
                <a:latin typeface="Arial"/>
              </a:rPr>
              <a:t>oración</a:t>
            </a:r>
            <a:r>
              <a:rPr lang="en-US" sz="1600" spc="-1" dirty="0">
                <a:latin typeface="Arial"/>
              </a:rPr>
              <a:t> y a </a:t>
            </a:r>
            <a:r>
              <a:rPr lang="en-US" sz="1600" spc="-1" dirty="0" err="1">
                <a:latin typeface="Arial"/>
              </a:rPr>
              <a:t>cada</a:t>
            </a:r>
            <a:r>
              <a:rPr lang="en-US" sz="1600" spc="-1" dirty="0">
                <a:latin typeface="Arial"/>
              </a:rPr>
              <a:t> una de </a:t>
            </a:r>
            <a:r>
              <a:rPr lang="en-US" sz="1600" spc="-1" dirty="0" err="1">
                <a:latin typeface="Arial"/>
              </a:rPr>
              <a:t>estás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toma</a:t>
            </a:r>
            <a:r>
              <a:rPr lang="en-US" sz="1600" spc="-1" dirty="0">
                <a:latin typeface="Arial"/>
              </a:rPr>
              <a:t> las palabras previas y posteriors para </a:t>
            </a:r>
            <a:r>
              <a:rPr lang="en-US" sz="1600" spc="-1" dirty="0" err="1">
                <a:latin typeface="Arial"/>
              </a:rPr>
              <a:t>analizar</a:t>
            </a:r>
            <a:r>
              <a:rPr lang="en-US" sz="1600" spc="-1" dirty="0">
                <a:latin typeface="Arial"/>
              </a:rPr>
              <a:t> el </a:t>
            </a:r>
            <a:r>
              <a:rPr lang="en-US" sz="1600" spc="-1" dirty="0" err="1">
                <a:latin typeface="Arial"/>
              </a:rPr>
              <a:t>contexto</a:t>
            </a:r>
            <a:r>
              <a:rPr lang="en-US" sz="1600" spc="-1" dirty="0">
                <a:latin typeface="Arial"/>
              </a:rPr>
              <a:t> de </a:t>
            </a:r>
            <a:r>
              <a:rPr lang="en-US" sz="1600" spc="-1" dirty="0" err="1">
                <a:latin typeface="Arial"/>
              </a:rPr>
              <a:t>uso</a:t>
            </a:r>
            <a:r>
              <a:rPr lang="en-US" sz="1600" spc="-1" dirty="0">
                <a:latin typeface="Arial"/>
              </a:rPr>
              <a:t>, </a:t>
            </a:r>
            <a:r>
              <a:rPr lang="en-US" sz="1600" spc="-1" dirty="0" err="1">
                <a:latin typeface="Arial"/>
              </a:rPr>
              <a:t>esto</a:t>
            </a:r>
            <a:r>
              <a:rPr lang="en-US" sz="1600" spc="-1" dirty="0">
                <a:latin typeface="Arial"/>
              </a:rPr>
              <a:t> es lo que se </a:t>
            </a:r>
            <a:r>
              <a:rPr lang="en-US" sz="1600" spc="-1" dirty="0" err="1">
                <a:latin typeface="Arial"/>
              </a:rPr>
              <a:t>refiere</a:t>
            </a:r>
            <a:r>
              <a:rPr lang="en-US" sz="1600" spc="-1" dirty="0">
                <a:latin typeface="Arial"/>
              </a:rPr>
              <a:t> con </a:t>
            </a:r>
            <a:r>
              <a:rPr lang="en-US" sz="1600" spc="-1" dirty="0" err="1">
                <a:latin typeface="Arial"/>
              </a:rPr>
              <a:t>bidireccional</a:t>
            </a:r>
            <a:r>
              <a:rPr lang="en-US" sz="1600" b="0" strike="noStrike" spc="-1" dirty="0"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El </a:t>
            </a:r>
            <a:r>
              <a:rPr lang="en-US" sz="1600" spc="-1" dirty="0" err="1">
                <a:latin typeface="Arial"/>
              </a:rPr>
              <a:t>modelo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esta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conformado</a:t>
            </a:r>
            <a:r>
              <a:rPr lang="en-US" sz="1600" spc="-1" dirty="0">
                <a:latin typeface="Arial"/>
              </a:rPr>
              <a:t> por 6-12 </a:t>
            </a:r>
            <a:r>
              <a:rPr lang="en-US" sz="1600" spc="-1" dirty="0" err="1">
                <a:latin typeface="Arial"/>
              </a:rPr>
              <a:t>capas</a:t>
            </a:r>
            <a:r>
              <a:rPr lang="en-US" sz="1600" spc="-1" dirty="0">
                <a:latin typeface="Arial"/>
              </a:rPr>
              <a:t> de </a:t>
            </a:r>
            <a:r>
              <a:rPr lang="en-US" sz="1600" spc="-1" dirty="0" err="1">
                <a:latin typeface="Arial"/>
              </a:rPr>
              <a:t>tipo</a:t>
            </a:r>
            <a:r>
              <a:rPr lang="en-US" sz="1600" spc="-1" dirty="0">
                <a:latin typeface="Arial"/>
              </a:rPr>
              <a:t> transformer </a:t>
            </a:r>
            <a:r>
              <a:rPr lang="en-US" sz="1600" spc="-1" dirty="0" err="1">
                <a:latin typeface="Arial"/>
              </a:rPr>
              <a:t>sucesivas</a:t>
            </a:r>
            <a:r>
              <a:rPr lang="en-US" sz="1600" spc="-1" dirty="0"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El </a:t>
            </a:r>
            <a:r>
              <a:rPr lang="en-US" sz="1600" spc="-1" dirty="0" err="1">
                <a:latin typeface="Arial"/>
              </a:rPr>
              <a:t>modelo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consta</a:t>
            </a:r>
            <a:r>
              <a:rPr lang="en-US" sz="1600" spc="-1" dirty="0">
                <a:latin typeface="Arial"/>
              </a:rPr>
              <a:t> 110-340 M de </a:t>
            </a:r>
            <a:r>
              <a:rPr lang="en-US" sz="1600" spc="-1" dirty="0" err="1">
                <a:latin typeface="Arial"/>
              </a:rPr>
              <a:t>parametros</a:t>
            </a:r>
            <a:endParaRPr lang="en-US" sz="160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</a:rPr>
              <a:t>Tiene un </a:t>
            </a:r>
            <a:r>
              <a:rPr lang="en-US" sz="1600" b="0" strike="noStrike" spc="-1" dirty="0" err="1">
                <a:latin typeface="Arial"/>
              </a:rPr>
              <a:t>entrenamiento</a:t>
            </a:r>
            <a:r>
              <a:rPr lang="en-US" sz="1600" b="0" strike="noStrike" spc="-1" dirty="0">
                <a:latin typeface="Arial"/>
              </a:rPr>
              <a:t> de 16 GB de data por 1 M de </a:t>
            </a:r>
            <a:r>
              <a:rPr lang="en-US" sz="1600" spc="-1" dirty="0" err="1">
                <a:latin typeface="Arial"/>
              </a:rPr>
              <a:t>é</a:t>
            </a:r>
            <a:r>
              <a:rPr lang="en-US" sz="1600" b="0" strike="noStrike" spc="-1" dirty="0" err="1">
                <a:latin typeface="Arial"/>
              </a:rPr>
              <a:t>pocas</a:t>
            </a:r>
            <a:r>
              <a:rPr lang="en-US" sz="1600" b="0" strike="noStrike" spc="-1" dirty="0">
                <a:latin typeface="Arial"/>
              </a:rPr>
              <a:t>, </a:t>
            </a:r>
            <a:r>
              <a:rPr lang="en-US" sz="1600" b="0" strike="noStrike" spc="-1" dirty="0" err="1">
                <a:latin typeface="Arial"/>
              </a:rPr>
              <a:t>demorando</a:t>
            </a:r>
            <a:r>
              <a:rPr lang="en-US" sz="1600" b="0" strike="noStrike" spc="-1" dirty="0">
                <a:latin typeface="Arial"/>
              </a:rPr>
              <a:t> 4 </a:t>
            </a:r>
            <a:r>
              <a:rPr lang="en-US" sz="1600" b="0" strike="noStrike" spc="-1" dirty="0" err="1">
                <a:latin typeface="Arial"/>
              </a:rPr>
              <a:t>días</a:t>
            </a:r>
            <a:r>
              <a:rPr lang="en-US" sz="1600" b="0" strike="noStrike" spc="-1" dirty="0">
                <a:latin typeface="Arial"/>
              </a:rPr>
              <a:t> </a:t>
            </a:r>
            <a:r>
              <a:rPr lang="en-US" sz="1600" b="0" strike="noStrike" spc="-1" dirty="0" err="1">
                <a:latin typeface="Arial"/>
              </a:rPr>
              <a:t>en</a:t>
            </a:r>
            <a:r>
              <a:rPr lang="en-US" sz="1600" b="0" strike="noStrike" spc="-1" dirty="0">
                <a:latin typeface="Arial"/>
              </a:rPr>
              <a:t> 4 cluster de 16 TPU.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latin typeface="Arial"/>
              </a:rPr>
              <a:t>Ventajas</a:t>
            </a:r>
            <a:r>
              <a:rPr lang="en-US" sz="1600" spc="-1" dirty="0"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 err="1">
                <a:latin typeface="Arial"/>
              </a:rPr>
              <a:t>Modelo</a:t>
            </a:r>
            <a:r>
              <a:rPr lang="en-US" sz="1600" spc="-1" dirty="0">
                <a:latin typeface="Arial"/>
              </a:rPr>
              <a:t> Pre </a:t>
            </a:r>
            <a:r>
              <a:rPr lang="en-US" sz="1600" spc="-1" dirty="0" err="1">
                <a:latin typeface="Arial"/>
              </a:rPr>
              <a:t>entrenado</a:t>
            </a:r>
            <a:r>
              <a:rPr lang="en-US" sz="1600" spc="-1" dirty="0">
                <a:latin typeface="Arial"/>
              </a:rPr>
              <a:t>, solo se </a:t>
            </a:r>
            <a:r>
              <a:rPr lang="en-US" sz="1600" spc="-1" dirty="0" err="1">
                <a:latin typeface="Arial"/>
              </a:rPr>
              <a:t>necesita</a:t>
            </a:r>
            <a:r>
              <a:rPr lang="en-US" sz="1600" spc="-1" dirty="0">
                <a:latin typeface="Arial"/>
              </a:rPr>
              <a:t> el fine-tuning, que es </a:t>
            </a:r>
            <a:r>
              <a:rPr lang="en-US" sz="1600" spc="-1" dirty="0" err="1">
                <a:latin typeface="Arial"/>
              </a:rPr>
              <a:t>rapido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en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comparación</a:t>
            </a:r>
            <a:r>
              <a:rPr lang="en-US" sz="1600" spc="-1" dirty="0"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</a:rPr>
              <a:t>El </a:t>
            </a:r>
            <a:r>
              <a:rPr lang="en-US" sz="1600" b="0" strike="noStrike" spc="-1" dirty="0" err="1">
                <a:latin typeface="Arial"/>
              </a:rPr>
              <a:t>modelo</a:t>
            </a:r>
            <a:r>
              <a:rPr lang="en-US" sz="1600" b="0" strike="noStrike" spc="-1" dirty="0">
                <a:latin typeface="Arial"/>
              </a:rPr>
              <a:t> </a:t>
            </a:r>
            <a:r>
              <a:rPr lang="en-US" sz="1600" b="0" strike="noStrike" spc="-1" dirty="0" err="1">
                <a:latin typeface="Arial"/>
              </a:rPr>
              <a:t>tiene</a:t>
            </a:r>
            <a:r>
              <a:rPr lang="en-US" sz="1600" b="0" strike="noStrike" spc="-1" dirty="0">
                <a:latin typeface="Arial"/>
              </a:rPr>
              <a:t> </a:t>
            </a:r>
            <a:r>
              <a:rPr lang="en-US" sz="1600" b="0" strike="noStrike" spc="-1" dirty="0" err="1">
                <a:latin typeface="Arial"/>
              </a:rPr>
              <a:t>como</a:t>
            </a:r>
            <a:r>
              <a:rPr lang="en-US" sz="1600" b="0" strike="noStrike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salida</a:t>
            </a:r>
            <a:r>
              <a:rPr lang="en-US" sz="1600" spc="-1" dirty="0">
                <a:latin typeface="Arial"/>
              </a:rPr>
              <a:t> la </a:t>
            </a:r>
            <a:r>
              <a:rPr lang="en-US" sz="1600" spc="-1" dirty="0" err="1">
                <a:latin typeface="Arial"/>
              </a:rPr>
              <a:t>relacion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semantica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interna</a:t>
            </a:r>
            <a:r>
              <a:rPr lang="en-US" sz="1600" spc="-1" dirty="0">
                <a:latin typeface="Arial"/>
              </a:rPr>
              <a:t> de la </a:t>
            </a:r>
            <a:r>
              <a:rPr lang="en-US" sz="1600" spc="-1" dirty="0" err="1">
                <a:latin typeface="Arial"/>
              </a:rPr>
              <a:t>oración</a:t>
            </a:r>
            <a:r>
              <a:rPr lang="en-US" sz="1600" b="0" strike="noStrike" spc="-1" dirty="0"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Es </a:t>
            </a:r>
            <a:r>
              <a:rPr lang="en-US" sz="1600" spc="-1" dirty="0" err="1">
                <a:latin typeface="Arial"/>
              </a:rPr>
              <a:t>robusto</a:t>
            </a:r>
            <a:r>
              <a:rPr lang="en-US" sz="1600" spc="-1" dirty="0">
                <a:latin typeface="Arial"/>
              </a:rPr>
              <a:t> a palabras claves o </a:t>
            </a:r>
            <a:r>
              <a:rPr lang="en-US" sz="1600" spc="-1" dirty="0" err="1">
                <a:latin typeface="Arial"/>
              </a:rPr>
              <a:t>frases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puntuales</a:t>
            </a:r>
            <a:r>
              <a:rPr lang="en-US" sz="1600" spc="-1" dirty="0">
                <a:latin typeface="Arial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04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00" y="6299198"/>
            <a:ext cx="2417512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9175750" y="0"/>
                </a:moveTo>
                <a:lnTo>
                  <a:pt x="31750" y="0"/>
                </a:lnTo>
                <a:lnTo>
                  <a:pt x="19389" y="2494"/>
                </a:lnTo>
                <a:lnTo>
                  <a:pt x="9297" y="9297"/>
                </a:lnTo>
                <a:lnTo>
                  <a:pt x="2494" y="19389"/>
                </a:lnTo>
                <a:lnTo>
                  <a:pt x="0" y="31750"/>
                </a:lnTo>
                <a:lnTo>
                  <a:pt x="0" y="158750"/>
                </a:lnTo>
                <a:lnTo>
                  <a:pt x="2494" y="171110"/>
                </a:lnTo>
                <a:lnTo>
                  <a:pt x="9297" y="181202"/>
                </a:lnTo>
                <a:lnTo>
                  <a:pt x="19389" y="188005"/>
                </a:lnTo>
                <a:lnTo>
                  <a:pt x="31750" y="190500"/>
                </a:lnTo>
                <a:lnTo>
                  <a:pt x="9175750" y="190500"/>
                </a:lnTo>
                <a:lnTo>
                  <a:pt x="9188104" y="188005"/>
                </a:lnTo>
                <a:lnTo>
                  <a:pt x="9198197" y="181202"/>
                </a:lnTo>
                <a:lnTo>
                  <a:pt x="9205003" y="171110"/>
                </a:lnTo>
                <a:lnTo>
                  <a:pt x="9207500" y="158750"/>
                </a:lnTo>
                <a:lnTo>
                  <a:pt x="9207500" y="31750"/>
                </a:lnTo>
                <a:lnTo>
                  <a:pt x="9205003" y="19389"/>
                </a:lnTo>
                <a:lnTo>
                  <a:pt x="9198197" y="9297"/>
                </a:lnTo>
                <a:lnTo>
                  <a:pt x="9188104" y="2494"/>
                </a:lnTo>
                <a:lnTo>
                  <a:pt x="9175750" y="0"/>
                </a:lnTo>
                <a:close/>
              </a:path>
            </a:pathLst>
          </a:custGeom>
          <a:solidFill>
            <a:srgbClr val="2CADB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0" y="31750"/>
                </a:moveTo>
                <a:lnTo>
                  <a:pt x="2494" y="19389"/>
                </a:lnTo>
                <a:lnTo>
                  <a:pt x="9297" y="9297"/>
                </a:lnTo>
                <a:lnTo>
                  <a:pt x="19389" y="2494"/>
                </a:lnTo>
                <a:lnTo>
                  <a:pt x="31750" y="0"/>
                </a:lnTo>
                <a:lnTo>
                  <a:pt x="9175750" y="0"/>
                </a:lnTo>
                <a:lnTo>
                  <a:pt x="9188104" y="2494"/>
                </a:lnTo>
                <a:lnTo>
                  <a:pt x="9198197" y="9297"/>
                </a:lnTo>
                <a:lnTo>
                  <a:pt x="9205003" y="19389"/>
                </a:lnTo>
                <a:lnTo>
                  <a:pt x="9207500" y="31750"/>
                </a:lnTo>
                <a:lnTo>
                  <a:pt x="9207500" y="158750"/>
                </a:lnTo>
                <a:lnTo>
                  <a:pt x="9205003" y="171110"/>
                </a:lnTo>
                <a:lnTo>
                  <a:pt x="9198197" y="181202"/>
                </a:lnTo>
                <a:lnTo>
                  <a:pt x="9188104" y="188005"/>
                </a:lnTo>
                <a:lnTo>
                  <a:pt x="9175750" y="190500"/>
                </a:lnTo>
                <a:lnTo>
                  <a:pt x="31750" y="190500"/>
                </a:lnTo>
                <a:lnTo>
                  <a:pt x="19389" y="188005"/>
                </a:lnTo>
                <a:lnTo>
                  <a:pt x="9297" y="181202"/>
                </a:lnTo>
                <a:lnTo>
                  <a:pt x="2494" y="171110"/>
                </a:lnTo>
                <a:lnTo>
                  <a:pt x="0" y="158750"/>
                </a:lnTo>
                <a:lnTo>
                  <a:pt x="0" y="31750"/>
                </a:lnTo>
                <a:close/>
              </a:path>
            </a:pathLst>
          </a:custGeom>
          <a:ln w="127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D979736-62D3-4DC7-A893-EA2EB09055DB}"/>
              </a:ext>
            </a:extLst>
          </p:cNvPr>
          <p:cNvSpPr/>
          <p:nvPr/>
        </p:nvSpPr>
        <p:spPr>
          <a:xfrm>
            <a:off x="443520" y="526189"/>
            <a:ext cx="338019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2400" b="1" spc="-1" dirty="0">
                <a:solidFill>
                  <a:srgbClr val="262626"/>
                </a:solidFill>
              </a:rPr>
              <a:t>Deep </a:t>
            </a:r>
            <a:r>
              <a:rPr lang="es-CL" sz="2400" b="1" spc="-1" dirty="0" err="1">
                <a:solidFill>
                  <a:srgbClr val="262626"/>
                </a:solidFill>
              </a:rPr>
              <a:t>Learning</a:t>
            </a:r>
            <a:r>
              <a:rPr lang="es-CL" sz="2400" b="1" spc="-1" dirty="0">
                <a:solidFill>
                  <a:srgbClr val="262626"/>
                </a:solidFill>
              </a:rPr>
              <a:t> NLP: BERT</a:t>
            </a:r>
            <a:endParaRPr lang="es-CL" sz="2400" spc="-1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9783FE-6A05-4164-AA6E-5D38A1BB77F0}"/>
              </a:ext>
            </a:extLst>
          </p:cNvPr>
          <p:cNvSpPr/>
          <p:nvPr/>
        </p:nvSpPr>
        <p:spPr>
          <a:xfrm>
            <a:off x="521969" y="1009650"/>
            <a:ext cx="11287760" cy="0"/>
          </a:xfrm>
          <a:custGeom>
            <a:avLst/>
            <a:gdLst/>
            <a:ahLst/>
            <a:cxnLst/>
            <a:rect l="l" t="t" r="r" b="b"/>
            <a:pathLst>
              <a:path w="11287760">
                <a:moveTo>
                  <a:pt x="0" y="0"/>
                </a:moveTo>
                <a:lnTo>
                  <a:pt x="11287379" y="0"/>
                </a:lnTo>
              </a:path>
            </a:pathLst>
          </a:custGeom>
          <a:ln w="330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EDBB0B2-4FA2-4D4A-93D3-C39603D80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8" y="1599944"/>
            <a:ext cx="7240010" cy="3658111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C856F59-1D67-47C5-8570-F07360BB5008}"/>
              </a:ext>
            </a:extLst>
          </p:cNvPr>
          <p:cNvCxnSpPr/>
          <p:nvPr/>
        </p:nvCxnSpPr>
        <p:spPr>
          <a:xfrm>
            <a:off x="5638800" y="2057400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00" y="6299198"/>
            <a:ext cx="2417512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9175750" y="0"/>
                </a:moveTo>
                <a:lnTo>
                  <a:pt x="31750" y="0"/>
                </a:lnTo>
                <a:lnTo>
                  <a:pt x="19389" y="2494"/>
                </a:lnTo>
                <a:lnTo>
                  <a:pt x="9297" y="9297"/>
                </a:lnTo>
                <a:lnTo>
                  <a:pt x="2494" y="19389"/>
                </a:lnTo>
                <a:lnTo>
                  <a:pt x="0" y="31750"/>
                </a:lnTo>
                <a:lnTo>
                  <a:pt x="0" y="158750"/>
                </a:lnTo>
                <a:lnTo>
                  <a:pt x="2494" y="171110"/>
                </a:lnTo>
                <a:lnTo>
                  <a:pt x="9297" y="181202"/>
                </a:lnTo>
                <a:lnTo>
                  <a:pt x="19389" y="188005"/>
                </a:lnTo>
                <a:lnTo>
                  <a:pt x="31750" y="190500"/>
                </a:lnTo>
                <a:lnTo>
                  <a:pt x="9175750" y="190500"/>
                </a:lnTo>
                <a:lnTo>
                  <a:pt x="9188104" y="188005"/>
                </a:lnTo>
                <a:lnTo>
                  <a:pt x="9198197" y="181202"/>
                </a:lnTo>
                <a:lnTo>
                  <a:pt x="9205003" y="171110"/>
                </a:lnTo>
                <a:lnTo>
                  <a:pt x="9207500" y="158750"/>
                </a:lnTo>
                <a:lnTo>
                  <a:pt x="9207500" y="31750"/>
                </a:lnTo>
                <a:lnTo>
                  <a:pt x="9205003" y="19389"/>
                </a:lnTo>
                <a:lnTo>
                  <a:pt x="9198197" y="9297"/>
                </a:lnTo>
                <a:lnTo>
                  <a:pt x="9188104" y="2494"/>
                </a:lnTo>
                <a:lnTo>
                  <a:pt x="9175750" y="0"/>
                </a:lnTo>
                <a:close/>
              </a:path>
            </a:pathLst>
          </a:custGeom>
          <a:solidFill>
            <a:srgbClr val="2CADB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0" y="31750"/>
                </a:moveTo>
                <a:lnTo>
                  <a:pt x="2494" y="19389"/>
                </a:lnTo>
                <a:lnTo>
                  <a:pt x="9297" y="9297"/>
                </a:lnTo>
                <a:lnTo>
                  <a:pt x="19389" y="2494"/>
                </a:lnTo>
                <a:lnTo>
                  <a:pt x="31750" y="0"/>
                </a:lnTo>
                <a:lnTo>
                  <a:pt x="9175750" y="0"/>
                </a:lnTo>
                <a:lnTo>
                  <a:pt x="9188104" y="2494"/>
                </a:lnTo>
                <a:lnTo>
                  <a:pt x="9198197" y="9297"/>
                </a:lnTo>
                <a:lnTo>
                  <a:pt x="9205003" y="19389"/>
                </a:lnTo>
                <a:lnTo>
                  <a:pt x="9207500" y="31750"/>
                </a:lnTo>
                <a:lnTo>
                  <a:pt x="9207500" y="158750"/>
                </a:lnTo>
                <a:lnTo>
                  <a:pt x="9205003" y="171110"/>
                </a:lnTo>
                <a:lnTo>
                  <a:pt x="9198197" y="181202"/>
                </a:lnTo>
                <a:lnTo>
                  <a:pt x="9188104" y="188005"/>
                </a:lnTo>
                <a:lnTo>
                  <a:pt x="9175750" y="190500"/>
                </a:lnTo>
                <a:lnTo>
                  <a:pt x="31750" y="190500"/>
                </a:lnTo>
                <a:lnTo>
                  <a:pt x="19389" y="188005"/>
                </a:lnTo>
                <a:lnTo>
                  <a:pt x="9297" y="181202"/>
                </a:lnTo>
                <a:lnTo>
                  <a:pt x="2494" y="171110"/>
                </a:lnTo>
                <a:lnTo>
                  <a:pt x="0" y="158750"/>
                </a:lnTo>
                <a:lnTo>
                  <a:pt x="0" y="31750"/>
                </a:lnTo>
                <a:close/>
              </a:path>
            </a:pathLst>
          </a:custGeom>
          <a:ln w="127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D979736-62D3-4DC7-A893-EA2EB09055DB}"/>
              </a:ext>
            </a:extLst>
          </p:cNvPr>
          <p:cNvSpPr/>
          <p:nvPr/>
        </p:nvSpPr>
        <p:spPr>
          <a:xfrm>
            <a:off x="443520" y="526189"/>
            <a:ext cx="5383438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2400" b="1" spc="-1" dirty="0">
                <a:solidFill>
                  <a:srgbClr val="262626"/>
                </a:solidFill>
              </a:rPr>
              <a:t>Deep </a:t>
            </a:r>
            <a:r>
              <a:rPr lang="es-CL" sz="2400" b="1" spc="-1" dirty="0" err="1">
                <a:solidFill>
                  <a:srgbClr val="262626"/>
                </a:solidFill>
              </a:rPr>
              <a:t>Learning</a:t>
            </a:r>
            <a:r>
              <a:rPr lang="es-CL" sz="2400" b="1" spc="-1" dirty="0">
                <a:solidFill>
                  <a:srgbClr val="262626"/>
                </a:solidFill>
              </a:rPr>
              <a:t> NLP: BERT ARCHITECTURE</a:t>
            </a:r>
            <a:endParaRPr lang="es-CL" sz="2400" spc="-1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9783FE-6A05-4164-AA6E-5D38A1BB77F0}"/>
              </a:ext>
            </a:extLst>
          </p:cNvPr>
          <p:cNvSpPr/>
          <p:nvPr/>
        </p:nvSpPr>
        <p:spPr>
          <a:xfrm>
            <a:off x="521969" y="1009650"/>
            <a:ext cx="11287760" cy="0"/>
          </a:xfrm>
          <a:custGeom>
            <a:avLst/>
            <a:gdLst/>
            <a:ahLst/>
            <a:cxnLst/>
            <a:rect l="l" t="t" r="r" b="b"/>
            <a:pathLst>
              <a:path w="11287760">
                <a:moveTo>
                  <a:pt x="0" y="0"/>
                </a:moveTo>
                <a:lnTo>
                  <a:pt x="11287379" y="0"/>
                </a:lnTo>
              </a:path>
            </a:pathLst>
          </a:custGeom>
          <a:ln w="330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C856F59-1D67-47C5-8570-F07360BB5008}"/>
              </a:ext>
            </a:extLst>
          </p:cNvPr>
          <p:cNvCxnSpPr/>
          <p:nvPr/>
        </p:nvCxnSpPr>
        <p:spPr>
          <a:xfrm>
            <a:off x="5638800" y="2057400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 descr="Imagen que contiene texto, rojo, camión&#10;&#10;Descripción generada automáticamente">
            <a:extLst>
              <a:ext uri="{FF2B5EF4-FFF2-40B4-BE49-F238E27FC236}">
                <a16:creationId xmlns:a16="http://schemas.microsoft.com/office/drawing/2014/main" id="{B4B069C5-B5BB-4FCA-9FEF-197A961F0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1"/>
            <a:ext cx="9372600" cy="403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2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00" y="6299198"/>
            <a:ext cx="2417512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9175750" y="0"/>
                </a:moveTo>
                <a:lnTo>
                  <a:pt x="31750" y="0"/>
                </a:lnTo>
                <a:lnTo>
                  <a:pt x="19389" y="2494"/>
                </a:lnTo>
                <a:lnTo>
                  <a:pt x="9297" y="9297"/>
                </a:lnTo>
                <a:lnTo>
                  <a:pt x="2494" y="19389"/>
                </a:lnTo>
                <a:lnTo>
                  <a:pt x="0" y="31750"/>
                </a:lnTo>
                <a:lnTo>
                  <a:pt x="0" y="158750"/>
                </a:lnTo>
                <a:lnTo>
                  <a:pt x="2494" y="171110"/>
                </a:lnTo>
                <a:lnTo>
                  <a:pt x="9297" y="181202"/>
                </a:lnTo>
                <a:lnTo>
                  <a:pt x="19389" y="188005"/>
                </a:lnTo>
                <a:lnTo>
                  <a:pt x="31750" y="190500"/>
                </a:lnTo>
                <a:lnTo>
                  <a:pt x="9175750" y="190500"/>
                </a:lnTo>
                <a:lnTo>
                  <a:pt x="9188104" y="188005"/>
                </a:lnTo>
                <a:lnTo>
                  <a:pt x="9198197" y="181202"/>
                </a:lnTo>
                <a:lnTo>
                  <a:pt x="9205003" y="171110"/>
                </a:lnTo>
                <a:lnTo>
                  <a:pt x="9207500" y="158750"/>
                </a:lnTo>
                <a:lnTo>
                  <a:pt x="9207500" y="31750"/>
                </a:lnTo>
                <a:lnTo>
                  <a:pt x="9205003" y="19389"/>
                </a:lnTo>
                <a:lnTo>
                  <a:pt x="9198197" y="9297"/>
                </a:lnTo>
                <a:lnTo>
                  <a:pt x="9188104" y="2494"/>
                </a:lnTo>
                <a:lnTo>
                  <a:pt x="9175750" y="0"/>
                </a:lnTo>
                <a:close/>
              </a:path>
            </a:pathLst>
          </a:custGeom>
          <a:solidFill>
            <a:srgbClr val="2CADB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0" y="31750"/>
                </a:moveTo>
                <a:lnTo>
                  <a:pt x="2494" y="19389"/>
                </a:lnTo>
                <a:lnTo>
                  <a:pt x="9297" y="9297"/>
                </a:lnTo>
                <a:lnTo>
                  <a:pt x="19389" y="2494"/>
                </a:lnTo>
                <a:lnTo>
                  <a:pt x="31750" y="0"/>
                </a:lnTo>
                <a:lnTo>
                  <a:pt x="9175750" y="0"/>
                </a:lnTo>
                <a:lnTo>
                  <a:pt x="9188104" y="2494"/>
                </a:lnTo>
                <a:lnTo>
                  <a:pt x="9198197" y="9297"/>
                </a:lnTo>
                <a:lnTo>
                  <a:pt x="9205003" y="19389"/>
                </a:lnTo>
                <a:lnTo>
                  <a:pt x="9207500" y="31750"/>
                </a:lnTo>
                <a:lnTo>
                  <a:pt x="9207500" y="158750"/>
                </a:lnTo>
                <a:lnTo>
                  <a:pt x="9205003" y="171110"/>
                </a:lnTo>
                <a:lnTo>
                  <a:pt x="9198197" y="181202"/>
                </a:lnTo>
                <a:lnTo>
                  <a:pt x="9188104" y="188005"/>
                </a:lnTo>
                <a:lnTo>
                  <a:pt x="9175750" y="190500"/>
                </a:lnTo>
                <a:lnTo>
                  <a:pt x="31750" y="190500"/>
                </a:lnTo>
                <a:lnTo>
                  <a:pt x="19389" y="188005"/>
                </a:lnTo>
                <a:lnTo>
                  <a:pt x="9297" y="181202"/>
                </a:lnTo>
                <a:lnTo>
                  <a:pt x="2494" y="171110"/>
                </a:lnTo>
                <a:lnTo>
                  <a:pt x="0" y="158750"/>
                </a:lnTo>
                <a:lnTo>
                  <a:pt x="0" y="31750"/>
                </a:lnTo>
                <a:close/>
              </a:path>
            </a:pathLst>
          </a:custGeom>
          <a:ln w="127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D979736-62D3-4DC7-A893-EA2EB09055DB}"/>
              </a:ext>
            </a:extLst>
          </p:cNvPr>
          <p:cNvSpPr/>
          <p:nvPr/>
        </p:nvSpPr>
        <p:spPr>
          <a:xfrm>
            <a:off x="443520" y="526189"/>
            <a:ext cx="441144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2400" b="1" spc="-1" dirty="0">
                <a:solidFill>
                  <a:srgbClr val="262626"/>
                </a:solidFill>
              </a:rPr>
              <a:t>Deep </a:t>
            </a:r>
            <a:r>
              <a:rPr lang="es-CL" sz="2400" b="1" spc="-1" dirty="0" err="1">
                <a:solidFill>
                  <a:srgbClr val="262626"/>
                </a:solidFill>
              </a:rPr>
              <a:t>Learning</a:t>
            </a:r>
            <a:r>
              <a:rPr lang="es-CL" sz="2400" b="1" spc="-1" dirty="0">
                <a:solidFill>
                  <a:srgbClr val="262626"/>
                </a:solidFill>
              </a:rPr>
              <a:t> NLP: Transformers</a:t>
            </a:r>
            <a:endParaRPr lang="es-CL" sz="2400" spc="-1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9783FE-6A05-4164-AA6E-5D38A1BB77F0}"/>
              </a:ext>
            </a:extLst>
          </p:cNvPr>
          <p:cNvSpPr/>
          <p:nvPr/>
        </p:nvSpPr>
        <p:spPr>
          <a:xfrm>
            <a:off x="521969" y="1009650"/>
            <a:ext cx="11287760" cy="0"/>
          </a:xfrm>
          <a:custGeom>
            <a:avLst/>
            <a:gdLst/>
            <a:ahLst/>
            <a:cxnLst/>
            <a:rect l="l" t="t" r="r" b="b"/>
            <a:pathLst>
              <a:path w="11287760">
                <a:moveTo>
                  <a:pt x="0" y="0"/>
                </a:moveTo>
                <a:lnTo>
                  <a:pt x="11287379" y="0"/>
                </a:lnTo>
              </a:path>
            </a:pathLst>
          </a:custGeom>
          <a:ln w="330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744D3C-395A-4329-B7D5-6C3F69876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157451"/>
            <a:ext cx="3505200" cy="4575793"/>
          </a:xfrm>
          <a:prstGeom prst="rect">
            <a:avLst/>
          </a:prstGeom>
        </p:spPr>
      </p:pic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E8C5F36-DF69-4781-BC45-1E0941739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0" y="1862977"/>
            <a:ext cx="5663983" cy="378434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1C1E640-3245-4B03-AE54-CB400C0415F5}"/>
              </a:ext>
            </a:extLst>
          </p:cNvPr>
          <p:cNvSpPr/>
          <p:nvPr/>
        </p:nvSpPr>
        <p:spPr>
          <a:xfrm>
            <a:off x="7391400" y="2514600"/>
            <a:ext cx="1676400" cy="3185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7F908BD-D985-4C34-89AD-5DF530DDBF0D}"/>
              </a:ext>
            </a:extLst>
          </p:cNvPr>
          <p:cNvSpPr/>
          <p:nvPr/>
        </p:nvSpPr>
        <p:spPr>
          <a:xfrm>
            <a:off x="685800" y="2168073"/>
            <a:ext cx="2362200" cy="3013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42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00" y="6299198"/>
            <a:ext cx="2417512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9175750" y="0"/>
                </a:moveTo>
                <a:lnTo>
                  <a:pt x="31750" y="0"/>
                </a:lnTo>
                <a:lnTo>
                  <a:pt x="19389" y="2494"/>
                </a:lnTo>
                <a:lnTo>
                  <a:pt x="9297" y="9297"/>
                </a:lnTo>
                <a:lnTo>
                  <a:pt x="2494" y="19389"/>
                </a:lnTo>
                <a:lnTo>
                  <a:pt x="0" y="31750"/>
                </a:lnTo>
                <a:lnTo>
                  <a:pt x="0" y="158750"/>
                </a:lnTo>
                <a:lnTo>
                  <a:pt x="2494" y="171110"/>
                </a:lnTo>
                <a:lnTo>
                  <a:pt x="9297" y="181202"/>
                </a:lnTo>
                <a:lnTo>
                  <a:pt x="19389" y="188005"/>
                </a:lnTo>
                <a:lnTo>
                  <a:pt x="31750" y="190500"/>
                </a:lnTo>
                <a:lnTo>
                  <a:pt x="9175750" y="190500"/>
                </a:lnTo>
                <a:lnTo>
                  <a:pt x="9188104" y="188005"/>
                </a:lnTo>
                <a:lnTo>
                  <a:pt x="9198197" y="181202"/>
                </a:lnTo>
                <a:lnTo>
                  <a:pt x="9205003" y="171110"/>
                </a:lnTo>
                <a:lnTo>
                  <a:pt x="9207500" y="158750"/>
                </a:lnTo>
                <a:lnTo>
                  <a:pt x="9207500" y="31750"/>
                </a:lnTo>
                <a:lnTo>
                  <a:pt x="9205003" y="19389"/>
                </a:lnTo>
                <a:lnTo>
                  <a:pt x="9198197" y="9297"/>
                </a:lnTo>
                <a:lnTo>
                  <a:pt x="9188104" y="2494"/>
                </a:lnTo>
                <a:lnTo>
                  <a:pt x="9175750" y="0"/>
                </a:lnTo>
                <a:close/>
              </a:path>
            </a:pathLst>
          </a:custGeom>
          <a:solidFill>
            <a:srgbClr val="2CADB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0" y="31750"/>
                </a:moveTo>
                <a:lnTo>
                  <a:pt x="2494" y="19389"/>
                </a:lnTo>
                <a:lnTo>
                  <a:pt x="9297" y="9297"/>
                </a:lnTo>
                <a:lnTo>
                  <a:pt x="19389" y="2494"/>
                </a:lnTo>
                <a:lnTo>
                  <a:pt x="31750" y="0"/>
                </a:lnTo>
                <a:lnTo>
                  <a:pt x="9175750" y="0"/>
                </a:lnTo>
                <a:lnTo>
                  <a:pt x="9188104" y="2494"/>
                </a:lnTo>
                <a:lnTo>
                  <a:pt x="9198197" y="9297"/>
                </a:lnTo>
                <a:lnTo>
                  <a:pt x="9205003" y="19389"/>
                </a:lnTo>
                <a:lnTo>
                  <a:pt x="9207500" y="31750"/>
                </a:lnTo>
                <a:lnTo>
                  <a:pt x="9207500" y="158750"/>
                </a:lnTo>
                <a:lnTo>
                  <a:pt x="9205003" y="171110"/>
                </a:lnTo>
                <a:lnTo>
                  <a:pt x="9198197" y="181202"/>
                </a:lnTo>
                <a:lnTo>
                  <a:pt x="9188104" y="188005"/>
                </a:lnTo>
                <a:lnTo>
                  <a:pt x="9175750" y="190500"/>
                </a:lnTo>
                <a:lnTo>
                  <a:pt x="31750" y="190500"/>
                </a:lnTo>
                <a:lnTo>
                  <a:pt x="19389" y="188005"/>
                </a:lnTo>
                <a:lnTo>
                  <a:pt x="9297" y="181202"/>
                </a:lnTo>
                <a:lnTo>
                  <a:pt x="2494" y="171110"/>
                </a:lnTo>
                <a:lnTo>
                  <a:pt x="0" y="158750"/>
                </a:lnTo>
                <a:lnTo>
                  <a:pt x="0" y="31750"/>
                </a:lnTo>
                <a:close/>
              </a:path>
            </a:pathLst>
          </a:custGeom>
          <a:ln w="127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D979736-62D3-4DC7-A893-EA2EB09055DB}"/>
              </a:ext>
            </a:extLst>
          </p:cNvPr>
          <p:cNvSpPr/>
          <p:nvPr/>
        </p:nvSpPr>
        <p:spPr>
          <a:xfrm>
            <a:off x="443520" y="526189"/>
            <a:ext cx="535343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2400" b="1" spc="-1" dirty="0">
                <a:solidFill>
                  <a:srgbClr val="262626"/>
                </a:solidFill>
              </a:rPr>
              <a:t>Deep </a:t>
            </a:r>
            <a:r>
              <a:rPr lang="es-CL" sz="2400" b="1" spc="-1" dirty="0" err="1">
                <a:solidFill>
                  <a:srgbClr val="262626"/>
                </a:solidFill>
              </a:rPr>
              <a:t>Learning</a:t>
            </a:r>
            <a:r>
              <a:rPr lang="es-CL" sz="2400" b="1" spc="-1" dirty="0">
                <a:solidFill>
                  <a:srgbClr val="262626"/>
                </a:solidFill>
              </a:rPr>
              <a:t> NLP: BERT FINE-TUNING</a:t>
            </a:r>
            <a:endParaRPr lang="es-CL" sz="2400" spc="-1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9783FE-6A05-4164-AA6E-5D38A1BB77F0}"/>
              </a:ext>
            </a:extLst>
          </p:cNvPr>
          <p:cNvSpPr/>
          <p:nvPr/>
        </p:nvSpPr>
        <p:spPr>
          <a:xfrm>
            <a:off x="521969" y="1009650"/>
            <a:ext cx="11287760" cy="0"/>
          </a:xfrm>
          <a:custGeom>
            <a:avLst/>
            <a:gdLst/>
            <a:ahLst/>
            <a:cxnLst/>
            <a:rect l="l" t="t" r="r" b="b"/>
            <a:pathLst>
              <a:path w="11287760">
                <a:moveTo>
                  <a:pt x="0" y="0"/>
                </a:moveTo>
                <a:lnTo>
                  <a:pt x="11287379" y="0"/>
                </a:lnTo>
              </a:path>
            </a:pathLst>
          </a:custGeom>
          <a:ln w="330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Imagen 8" descr="Imagen que contiene texto, dibujo&#10;&#10;Descripción generada automáticamente">
            <a:extLst>
              <a:ext uri="{FF2B5EF4-FFF2-40B4-BE49-F238E27FC236}">
                <a16:creationId xmlns:a16="http://schemas.microsoft.com/office/drawing/2014/main" id="{41589D5B-209D-41D8-AF21-4EDFBA3FE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8" y="1318102"/>
            <a:ext cx="5191125" cy="487203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FF74460-C459-4BDE-B037-EEC834CBB97D}"/>
              </a:ext>
            </a:extLst>
          </p:cNvPr>
          <p:cNvSpPr txBox="1"/>
          <p:nvPr/>
        </p:nvSpPr>
        <p:spPr>
          <a:xfrm>
            <a:off x="6397684" y="2165116"/>
            <a:ext cx="48006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CL" dirty="0"/>
              <a:t>El fine </a:t>
            </a:r>
            <a:r>
              <a:rPr lang="es-CL" dirty="0" err="1"/>
              <a:t>tuning</a:t>
            </a:r>
            <a:r>
              <a:rPr lang="es-CL" dirty="0"/>
              <a:t> del modelo es </a:t>
            </a:r>
            <a:r>
              <a:rPr lang="es-CL" dirty="0" err="1"/>
              <a:t>realtivamente</a:t>
            </a:r>
            <a:r>
              <a:rPr lang="es-CL" dirty="0"/>
              <a:t> sencillo y rápido, ya que solo consta de entrenar una capa de red neuronal </a:t>
            </a:r>
            <a:r>
              <a:rPr lang="es-CL" dirty="0" err="1"/>
              <a:t>fully</a:t>
            </a:r>
            <a:r>
              <a:rPr lang="es-CL" dirty="0"/>
              <a:t> </a:t>
            </a:r>
            <a:r>
              <a:rPr lang="es-CL" dirty="0" err="1"/>
              <a:t>conected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61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00" y="6299198"/>
            <a:ext cx="2417512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9175750" y="0"/>
                </a:moveTo>
                <a:lnTo>
                  <a:pt x="31750" y="0"/>
                </a:lnTo>
                <a:lnTo>
                  <a:pt x="19389" y="2494"/>
                </a:lnTo>
                <a:lnTo>
                  <a:pt x="9297" y="9297"/>
                </a:lnTo>
                <a:lnTo>
                  <a:pt x="2494" y="19389"/>
                </a:lnTo>
                <a:lnTo>
                  <a:pt x="0" y="31750"/>
                </a:lnTo>
                <a:lnTo>
                  <a:pt x="0" y="158750"/>
                </a:lnTo>
                <a:lnTo>
                  <a:pt x="2494" y="171110"/>
                </a:lnTo>
                <a:lnTo>
                  <a:pt x="9297" y="181202"/>
                </a:lnTo>
                <a:lnTo>
                  <a:pt x="19389" y="188005"/>
                </a:lnTo>
                <a:lnTo>
                  <a:pt x="31750" y="190500"/>
                </a:lnTo>
                <a:lnTo>
                  <a:pt x="9175750" y="190500"/>
                </a:lnTo>
                <a:lnTo>
                  <a:pt x="9188104" y="188005"/>
                </a:lnTo>
                <a:lnTo>
                  <a:pt x="9198197" y="181202"/>
                </a:lnTo>
                <a:lnTo>
                  <a:pt x="9205003" y="171110"/>
                </a:lnTo>
                <a:lnTo>
                  <a:pt x="9207500" y="158750"/>
                </a:lnTo>
                <a:lnTo>
                  <a:pt x="9207500" y="31750"/>
                </a:lnTo>
                <a:lnTo>
                  <a:pt x="9205003" y="19389"/>
                </a:lnTo>
                <a:lnTo>
                  <a:pt x="9198197" y="9297"/>
                </a:lnTo>
                <a:lnTo>
                  <a:pt x="9188104" y="2494"/>
                </a:lnTo>
                <a:lnTo>
                  <a:pt x="9175750" y="0"/>
                </a:lnTo>
                <a:close/>
              </a:path>
            </a:pathLst>
          </a:custGeom>
          <a:solidFill>
            <a:srgbClr val="2CADB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0" y="31750"/>
                </a:moveTo>
                <a:lnTo>
                  <a:pt x="2494" y="19389"/>
                </a:lnTo>
                <a:lnTo>
                  <a:pt x="9297" y="9297"/>
                </a:lnTo>
                <a:lnTo>
                  <a:pt x="19389" y="2494"/>
                </a:lnTo>
                <a:lnTo>
                  <a:pt x="31750" y="0"/>
                </a:lnTo>
                <a:lnTo>
                  <a:pt x="9175750" y="0"/>
                </a:lnTo>
                <a:lnTo>
                  <a:pt x="9188104" y="2494"/>
                </a:lnTo>
                <a:lnTo>
                  <a:pt x="9198197" y="9297"/>
                </a:lnTo>
                <a:lnTo>
                  <a:pt x="9205003" y="19389"/>
                </a:lnTo>
                <a:lnTo>
                  <a:pt x="9207500" y="31750"/>
                </a:lnTo>
                <a:lnTo>
                  <a:pt x="9207500" y="158750"/>
                </a:lnTo>
                <a:lnTo>
                  <a:pt x="9205003" y="171110"/>
                </a:lnTo>
                <a:lnTo>
                  <a:pt x="9198197" y="181202"/>
                </a:lnTo>
                <a:lnTo>
                  <a:pt x="9188104" y="188005"/>
                </a:lnTo>
                <a:lnTo>
                  <a:pt x="9175750" y="190500"/>
                </a:lnTo>
                <a:lnTo>
                  <a:pt x="31750" y="190500"/>
                </a:lnTo>
                <a:lnTo>
                  <a:pt x="19389" y="188005"/>
                </a:lnTo>
                <a:lnTo>
                  <a:pt x="9297" y="181202"/>
                </a:lnTo>
                <a:lnTo>
                  <a:pt x="2494" y="171110"/>
                </a:lnTo>
                <a:lnTo>
                  <a:pt x="0" y="158750"/>
                </a:lnTo>
                <a:lnTo>
                  <a:pt x="0" y="31750"/>
                </a:lnTo>
                <a:close/>
              </a:path>
            </a:pathLst>
          </a:custGeom>
          <a:ln w="127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D979736-62D3-4DC7-A893-EA2EB09055DB}"/>
              </a:ext>
            </a:extLst>
          </p:cNvPr>
          <p:cNvSpPr/>
          <p:nvPr/>
        </p:nvSpPr>
        <p:spPr>
          <a:xfrm>
            <a:off x="443520" y="526189"/>
            <a:ext cx="369573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2400" b="1" spc="-1" dirty="0">
                <a:solidFill>
                  <a:srgbClr val="262626"/>
                </a:solidFill>
              </a:rPr>
              <a:t>Deep </a:t>
            </a:r>
            <a:r>
              <a:rPr lang="es-CL" sz="2400" b="1" spc="-1" dirty="0" err="1">
                <a:solidFill>
                  <a:srgbClr val="262626"/>
                </a:solidFill>
              </a:rPr>
              <a:t>Learning</a:t>
            </a:r>
            <a:r>
              <a:rPr lang="es-CL" sz="2400" b="1" spc="-1" dirty="0">
                <a:solidFill>
                  <a:srgbClr val="262626"/>
                </a:solidFill>
              </a:rPr>
              <a:t> NLP: ALBERT</a:t>
            </a:r>
            <a:endParaRPr lang="es-CL" sz="2400" spc="-1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9783FE-6A05-4164-AA6E-5D38A1BB77F0}"/>
              </a:ext>
            </a:extLst>
          </p:cNvPr>
          <p:cNvSpPr/>
          <p:nvPr/>
        </p:nvSpPr>
        <p:spPr>
          <a:xfrm>
            <a:off x="521969" y="1009650"/>
            <a:ext cx="11287760" cy="0"/>
          </a:xfrm>
          <a:custGeom>
            <a:avLst/>
            <a:gdLst/>
            <a:ahLst/>
            <a:cxnLst/>
            <a:rect l="l" t="t" r="r" b="b"/>
            <a:pathLst>
              <a:path w="11287760">
                <a:moveTo>
                  <a:pt x="0" y="0"/>
                </a:moveTo>
                <a:lnTo>
                  <a:pt x="11287379" y="0"/>
                </a:lnTo>
              </a:path>
            </a:pathLst>
          </a:custGeom>
          <a:ln w="330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A3117D3-855A-4FBE-8ED8-BF8021AC6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93597"/>
            <a:ext cx="6516104" cy="375337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877EEAF-8F05-4064-AC97-A12A211D15BB}"/>
              </a:ext>
            </a:extLst>
          </p:cNvPr>
          <p:cNvSpPr txBox="1"/>
          <p:nvPr/>
        </p:nvSpPr>
        <p:spPr>
          <a:xfrm>
            <a:off x="685800" y="1700789"/>
            <a:ext cx="3743960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CL" dirty="0"/>
              <a:t>Como se menciono anteriormente BERT cambio la forma de hacer NLP, lo que ha llevado a un nuevo surgimiento de modelos de NLP basado en esta arquitectura, en particular el estado del arte actual es ALBERT. El cual optimiza los procesos de multiplicación y disminuye la redundancia entre la información transferida, logrando así disminuir los parámetros de 110 M de BERT a solo 10 M y mejorando sus resultados en las bases de datos de pruebas.</a:t>
            </a:r>
          </a:p>
        </p:txBody>
      </p:sp>
    </p:spTree>
    <p:extLst>
      <p:ext uri="{BB962C8B-B14F-4D97-AF65-F5344CB8AC3E}">
        <p14:creationId xmlns:p14="http://schemas.microsoft.com/office/powerpoint/2010/main" val="18686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00" y="6299198"/>
            <a:ext cx="2417512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9175750" y="0"/>
                </a:moveTo>
                <a:lnTo>
                  <a:pt x="31750" y="0"/>
                </a:lnTo>
                <a:lnTo>
                  <a:pt x="19389" y="2494"/>
                </a:lnTo>
                <a:lnTo>
                  <a:pt x="9297" y="9297"/>
                </a:lnTo>
                <a:lnTo>
                  <a:pt x="2494" y="19389"/>
                </a:lnTo>
                <a:lnTo>
                  <a:pt x="0" y="31750"/>
                </a:lnTo>
                <a:lnTo>
                  <a:pt x="0" y="158750"/>
                </a:lnTo>
                <a:lnTo>
                  <a:pt x="2494" y="171110"/>
                </a:lnTo>
                <a:lnTo>
                  <a:pt x="9297" y="181202"/>
                </a:lnTo>
                <a:lnTo>
                  <a:pt x="19389" y="188005"/>
                </a:lnTo>
                <a:lnTo>
                  <a:pt x="31750" y="190500"/>
                </a:lnTo>
                <a:lnTo>
                  <a:pt x="9175750" y="190500"/>
                </a:lnTo>
                <a:lnTo>
                  <a:pt x="9188104" y="188005"/>
                </a:lnTo>
                <a:lnTo>
                  <a:pt x="9198197" y="181202"/>
                </a:lnTo>
                <a:lnTo>
                  <a:pt x="9205003" y="171110"/>
                </a:lnTo>
                <a:lnTo>
                  <a:pt x="9207500" y="158750"/>
                </a:lnTo>
                <a:lnTo>
                  <a:pt x="9207500" y="31750"/>
                </a:lnTo>
                <a:lnTo>
                  <a:pt x="9205003" y="19389"/>
                </a:lnTo>
                <a:lnTo>
                  <a:pt x="9198197" y="9297"/>
                </a:lnTo>
                <a:lnTo>
                  <a:pt x="9188104" y="2494"/>
                </a:lnTo>
                <a:lnTo>
                  <a:pt x="9175750" y="0"/>
                </a:lnTo>
                <a:close/>
              </a:path>
            </a:pathLst>
          </a:custGeom>
          <a:solidFill>
            <a:srgbClr val="2CAD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129" y="6498590"/>
            <a:ext cx="9207500" cy="190500"/>
          </a:xfrm>
          <a:custGeom>
            <a:avLst/>
            <a:gdLst/>
            <a:ahLst/>
            <a:cxnLst/>
            <a:rect l="l" t="t" r="r" b="b"/>
            <a:pathLst>
              <a:path w="9207500" h="190500">
                <a:moveTo>
                  <a:pt x="0" y="31750"/>
                </a:moveTo>
                <a:lnTo>
                  <a:pt x="2494" y="19389"/>
                </a:lnTo>
                <a:lnTo>
                  <a:pt x="9297" y="9297"/>
                </a:lnTo>
                <a:lnTo>
                  <a:pt x="19389" y="2494"/>
                </a:lnTo>
                <a:lnTo>
                  <a:pt x="31750" y="0"/>
                </a:lnTo>
                <a:lnTo>
                  <a:pt x="9175750" y="0"/>
                </a:lnTo>
                <a:lnTo>
                  <a:pt x="9188104" y="2494"/>
                </a:lnTo>
                <a:lnTo>
                  <a:pt x="9198197" y="9297"/>
                </a:lnTo>
                <a:lnTo>
                  <a:pt x="9205003" y="19389"/>
                </a:lnTo>
                <a:lnTo>
                  <a:pt x="9207500" y="31750"/>
                </a:lnTo>
                <a:lnTo>
                  <a:pt x="9207500" y="158750"/>
                </a:lnTo>
                <a:lnTo>
                  <a:pt x="9205003" y="171110"/>
                </a:lnTo>
                <a:lnTo>
                  <a:pt x="9198197" y="181202"/>
                </a:lnTo>
                <a:lnTo>
                  <a:pt x="9188104" y="188005"/>
                </a:lnTo>
                <a:lnTo>
                  <a:pt x="9175750" y="190500"/>
                </a:lnTo>
                <a:lnTo>
                  <a:pt x="31750" y="190500"/>
                </a:lnTo>
                <a:lnTo>
                  <a:pt x="19389" y="188005"/>
                </a:lnTo>
                <a:lnTo>
                  <a:pt x="9297" y="181202"/>
                </a:lnTo>
                <a:lnTo>
                  <a:pt x="2494" y="171110"/>
                </a:lnTo>
                <a:lnTo>
                  <a:pt x="0" y="158750"/>
                </a:lnTo>
                <a:lnTo>
                  <a:pt x="0" y="31750"/>
                </a:lnTo>
                <a:close/>
              </a:path>
            </a:pathLst>
          </a:custGeom>
          <a:ln w="127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/>
              <a:t>Información</a:t>
            </a:r>
            <a:r>
              <a:rPr spc="-65" dirty="0"/>
              <a:t> </a:t>
            </a:r>
            <a:r>
              <a:rPr dirty="0"/>
              <a:t>confidencial</a:t>
            </a:r>
            <a:r>
              <a:rPr spc="-60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preparada</a:t>
            </a:r>
            <a:r>
              <a:rPr spc="-55" dirty="0"/>
              <a:t> </a:t>
            </a:r>
            <a:r>
              <a:rPr dirty="0"/>
              <a:t>por</a:t>
            </a:r>
            <a:r>
              <a:rPr spc="-45" dirty="0"/>
              <a:t> </a:t>
            </a:r>
            <a:r>
              <a:rPr spc="-5" dirty="0"/>
              <a:t>Tesseracto</a:t>
            </a:r>
            <a:r>
              <a:rPr spc="-20" dirty="0"/>
              <a:t> </a:t>
            </a:r>
            <a:r>
              <a:rPr dirty="0"/>
              <a:t>SpA</a:t>
            </a:r>
            <a:r>
              <a:rPr spc="-20" dirty="0"/>
              <a:t> </a:t>
            </a:r>
            <a:r>
              <a:rPr dirty="0"/>
              <a:t>para</a:t>
            </a:r>
            <a:r>
              <a:rPr spc="-30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dirty="0"/>
              <a:t>exclusivo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Collahuasi.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D979736-62D3-4DC7-A893-EA2EB09055DB}"/>
              </a:ext>
            </a:extLst>
          </p:cNvPr>
          <p:cNvSpPr/>
          <p:nvPr/>
        </p:nvSpPr>
        <p:spPr>
          <a:xfrm>
            <a:off x="443520" y="526189"/>
            <a:ext cx="459168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2400" b="1" spc="-1" dirty="0">
                <a:solidFill>
                  <a:srgbClr val="262626"/>
                </a:solidFill>
              </a:rPr>
              <a:t>EMPLEANDO: DEEP LEARNING NLP</a:t>
            </a:r>
            <a:endParaRPr lang="es-CL" sz="2400" spc="-1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29783FE-6A05-4164-AA6E-5D38A1BB77F0}"/>
              </a:ext>
            </a:extLst>
          </p:cNvPr>
          <p:cNvSpPr/>
          <p:nvPr/>
        </p:nvSpPr>
        <p:spPr>
          <a:xfrm>
            <a:off x="521969" y="1009650"/>
            <a:ext cx="11287760" cy="0"/>
          </a:xfrm>
          <a:custGeom>
            <a:avLst/>
            <a:gdLst/>
            <a:ahLst/>
            <a:cxnLst/>
            <a:rect l="l" t="t" r="r" b="b"/>
            <a:pathLst>
              <a:path w="11287760">
                <a:moveTo>
                  <a:pt x="0" y="0"/>
                </a:moveTo>
                <a:lnTo>
                  <a:pt x="11287379" y="0"/>
                </a:lnTo>
              </a:path>
            </a:pathLst>
          </a:custGeom>
          <a:ln w="330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CustomShape 13">
            <a:extLst>
              <a:ext uri="{FF2B5EF4-FFF2-40B4-BE49-F238E27FC236}">
                <a16:creationId xmlns:a16="http://schemas.microsoft.com/office/drawing/2014/main" id="{EEB8F45D-115C-43E0-A950-F34D842C9A56}"/>
              </a:ext>
            </a:extLst>
          </p:cNvPr>
          <p:cNvSpPr/>
          <p:nvPr/>
        </p:nvSpPr>
        <p:spPr>
          <a:xfrm>
            <a:off x="521969" y="1402470"/>
            <a:ext cx="8869320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L" sz="1600" spc="-1" dirty="0">
                <a:latin typeface="Arial"/>
              </a:rPr>
              <a:t>Segundo Método Utilización de Albert:</a:t>
            </a:r>
          </a:p>
          <a:p>
            <a:pPr>
              <a:lnSpc>
                <a:spcPct val="100000"/>
              </a:lnSpc>
            </a:pPr>
            <a:endParaRPr lang="es-CL" sz="160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1600" spc="-1" dirty="0">
                <a:latin typeface="Arial"/>
              </a:rPr>
              <a:t>Comprender</a:t>
            </a:r>
            <a:r>
              <a:rPr lang="en-US" sz="1600" spc="-1" dirty="0">
                <a:latin typeface="Arial"/>
              </a:rPr>
              <a:t> la </a:t>
            </a:r>
            <a:r>
              <a:rPr lang="es-CL" sz="1600" spc="-1" dirty="0">
                <a:latin typeface="Arial"/>
              </a:rPr>
              <a:t>semántica</a:t>
            </a:r>
            <a:r>
              <a:rPr lang="en-US" sz="1600" spc="-1" dirty="0">
                <a:latin typeface="Arial"/>
              </a:rPr>
              <a:t> de la </a:t>
            </a:r>
            <a:r>
              <a:rPr lang="en-US" sz="1600" spc="-1" dirty="0" err="1">
                <a:latin typeface="Arial"/>
              </a:rPr>
              <a:t>oración</a:t>
            </a:r>
            <a:r>
              <a:rPr lang="en-US" sz="1600" b="0" strike="noStrike" spc="-1" dirty="0"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 err="1">
                <a:latin typeface="Arial"/>
              </a:rPr>
              <a:t>Tomar</a:t>
            </a:r>
            <a:r>
              <a:rPr lang="en-US" sz="1600" spc="-1" dirty="0">
                <a:latin typeface="Arial"/>
              </a:rPr>
              <a:t> la </a:t>
            </a:r>
            <a:r>
              <a:rPr lang="en-US" sz="1600" spc="-1" dirty="0" err="1">
                <a:latin typeface="Arial"/>
              </a:rPr>
              <a:t>informacion</a:t>
            </a:r>
            <a:r>
              <a:rPr lang="en-US" sz="1600" spc="-1" dirty="0">
                <a:latin typeface="Arial"/>
              </a:rPr>
              <a:t> de </a:t>
            </a:r>
            <a:r>
              <a:rPr lang="en-US" sz="1600" spc="-1" dirty="0" err="1">
                <a:latin typeface="Arial"/>
              </a:rPr>
              <a:t>todas</a:t>
            </a:r>
            <a:r>
              <a:rPr lang="en-US" sz="1600" spc="-1" dirty="0">
                <a:latin typeface="Arial"/>
              </a:rPr>
              <a:t> las palabras.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 err="1">
                <a:latin typeface="Arial"/>
              </a:rPr>
              <a:t>Distribución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Gausiana</a:t>
            </a:r>
            <a:r>
              <a:rPr lang="en-US" sz="1600" spc="-1" dirty="0">
                <a:latin typeface="Arial"/>
              </a:rPr>
              <a:t> de </a:t>
            </a:r>
            <a:r>
              <a:rPr lang="en-US" sz="1600" spc="-1" dirty="0" err="1">
                <a:latin typeface="Arial"/>
              </a:rPr>
              <a:t>clases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predecidas</a:t>
            </a:r>
            <a:r>
              <a:rPr lang="en-US" sz="1600" spc="-1" dirty="0"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No se </a:t>
            </a:r>
            <a:r>
              <a:rPr lang="en-US" sz="1600" spc="-1" dirty="0" err="1">
                <a:latin typeface="Arial"/>
              </a:rPr>
              <a:t>ve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afectado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ni</a:t>
            </a:r>
            <a:r>
              <a:rPr lang="en-US" sz="1600" spc="-1" dirty="0">
                <a:latin typeface="Arial"/>
              </a:rPr>
              <a:t> por palabras </a:t>
            </a:r>
            <a:r>
              <a:rPr lang="en-US" sz="1600" spc="-1" dirty="0" err="1">
                <a:latin typeface="Arial"/>
              </a:rPr>
              <a:t>ni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frases</a:t>
            </a:r>
            <a:r>
              <a:rPr lang="en-US" sz="1600" spc="-1" dirty="0">
                <a:latin typeface="Arial"/>
              </a:rPr>
              <a:t> clave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No se </a:t>
            </a:r>
            <a:r>
              <a:rPr lang="en-US" sz="1600" spc="-1" dirty="0" err="1">
                <a:latin typeface="Arial"/>
              </a:rPr>
              <a:t>ve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afectado</a:t>
            </a:r>
            <a:r>
              <a:rPr lang="en-US" sz="1600" spc="-1" dirty="0">
                <a:latin typeface="Arial"/>
              </a:rPr>
              <a:t> por </a:t>
            </a:r>
            <a:r>
              <a:rPr lang="en-US" sz="1600" spc="-1" dirty="0" err="1">
                <a:latin typeface="Arial"/>
              </a:rPr>
              <a:t>frases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cortas</a:t>
            </a:r>
            <a:endParaRPr lang="en-US" sz="160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latin typeface="Arial"/>
              </a:rPr>
              <a:t>Resultados</a:t>
            </a:r>
            <a:r>
              <a:rPr lang="en-US" sz="1600" spc="-1" dirty="0">
                <a:latin typeface="Arial"/>
              </a:rPr>
              <a:t> : 95% accuracy.</a:t>
            </a: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latin typeface="Arial"/>
              </a:rPr>
              <a:t>Problemas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detectados</a:t>
            </a:r>
            <a:r>
              <a:rPr lang="en-US" sz="1600" spc="-1" dirty="0"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 err="1">
                <a:latin typeface="Arial"/>
              </a:rPr>
              <a:t>Tiempo</a:t>
            </a:r>
            <a:r>
              <a:rPr lang="en-US" sz="1600" spc="-1" dirty="0">
                <a:latin typeface="Arial"/>
              </a:rPr>
              <a:t> de </a:t>
            </a:r>
            <a:r>
              <a:rPr lang="en-US" sz="1600" spc="-1" dirty="0" err="1">
                <a:latin typeface="Arial"/>
              </a:rPr>
              <a:t>entrenamiento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aumenta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radicalmente</a:t>
            </a:r>
            <a:r>
              <a:rPr lang="en-US" sz="1600" spc="-1" dirty="0">
                <a:latin typeface="Arial"/>
              </a:rPr>
              <a:t>. (Se </a:t>
            </a:r>
            <a:r>
              <a:rPr lang="en-US" sz="1600" spc="-1" dirty="0" err="1">
                <a:latin typeface="Arial"/>
              </a:rPr>
              <a:t>tiene</a:t>
            </a:r>
            <a:r>
              <a:rPr lang="en-US" sz="1600" spc="-1" dirty="0">
                <a:latin typeface="Arial"/>
              </a:rPr>
              <a:t> que </a:t>
            </a:r>
            <a:r>
              <a:rPr lang="en-US" sz="1600" spc="-1" dirty="0" err="1">
                <a:latin typeface="Arial"/>
              </a:rPr>
              <a:t>usar</a:t>
            </a:r>
            <a:r>
              <a:rPr lang="en-US" sz="1600" spc="-1" dirty="0">
                <a:latin typeface="Arial"/>
              </a:rPr>
              <a:t> GPU)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 err="1">
                <a:latin typeface="Arial"/>
              </a:rPr>
              <a:t>Carga</a:t>
            </a:r>
            <a:r>
              <a:rPr lang="en-US" sz="1600" spc="-1" dirty="0">
                <a:latin typeface="Arial"/>
              </a:rPr>
              <a:t> de pesos pre </a:t>
            </a:r>
            <a:r>
              <a:rPr lang="en-US" sz="1600" spc="-1" dirty="0" err="1">
                <a:latin typeface="Arial"/>
              </a:rPr>
              <a:t>entrenados</a:t>
            </a:r>
            <a:r>
              <a:rPr lang="en-US" sz="1600" spc="-1" dirty="0">
                <a:latin typeface="Arial"/>
              </a:rPr>
              <a:t> (100 MB).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19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633</Words>
  <Application>Microsoft Office PowerPoint</Application>
  <PresentationFormat>Panorámica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Joaquín C</dc:creator>
  <cp:lastModifiedBy>andres medina scherer</cp:lastModifiedBy>
  <cp:revision>76</cp:revision>
  <dcterms:created xsi:type="dcterms:W3CDTF">2020-01-16T19:04:49Z</dcterms:created>
  <dcterms:modified xsi:type="dcterms:W3CDTF">2020-05-04T23:15:34Z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2020-01-08T00:00:00Z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2020-01-16T00:00:00Z</vt:filetime>
  </property>
</Properties>
</file>