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74" r:id="rId2"/>
    <p:sldId id="256" r:id="rId3"/>
    <p:sldId id="263" r:id="rId4"/>
    <p:sldId id="257" r:id="rId5"/>
    <p:sldId id="265" r:id="rId6"/>
    <p:sldId id="269" r:id="rId7"/>
    <p:sldId id="270" r:id="rId8"/>
    <p:sldId id="272" r:id="rId9"/>
    <p:sldId id="27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36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542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612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492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335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 y="0"/>
            <a:ext cx="91440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86988" y="1906688"/>
            <a:ext cx="3943500" cy="11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731913" y="1906688"/>
            <a:ext cx="2225100" cy="1115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16" name="Google Shape;16;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7" name="Google Shape;17;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1" name="Google Shape;21;p4"/>
          <p:cNvSpPr txBox="1">
            <a:spLocks noGrp="1"/>
          </p:cNvSpPr>
          <p:nvPr>
            <p:ph type="body" idx="1"/>
          </p:nvPr>
        </p:nvSpPr>
        <p:spPr>
          <a:xfrm>
            <a:off x="720000" y="1809700"/>
            <a:ext cx="7704000" cy="258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 name="Google Shape;22;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grpSp>
        <p:nvGrpSpPr>
          <p:cNvPr id="24" name="Google Shape;24;p5"/>
          <p:cNvGrpSpPr/>
          <p:nvPr/>
        </p:nvGrpSpPr>
        <p:grpSpPr>
          <a:xfrm>
            <a:off x="396500" y="170424"/>
            <a:ext cx="8360126" cy="4398447"/>
            <a:chOff x="1054783" y="1029605"/>
            <a:chExt cx="7587010" cy="3902100"/>
          </a:xfrm>
        </p:grpSpPr>
        <p:sp>
          <p:nvSpPr>
            <p:cNvPr id="25" name="Google Shape;25;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0" name="Google Shape;30;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1" name="Google Shape;31;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2" name="Google Shape;32;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grpSp>
        <p:nvGrpSpPr>
          <p:cNvPr id="36" name="Google Shape;36;p7"/>
          <p:cNvGrpSpPr/>
          <p:nvPr/>
        </p:nvGrpSpPr>
        <p:grpSpPr>
          <a:xfrm>
            <a:off x="396500" y="170424"/>
            <a:ext cx="8360126" cy="4398447"/>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0" name="Google Shape;40;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a:lvl3pPr>
            <a:lvl4pPr marL="1828800" lvl="3" indent="-304800" rtl="0">
              <a:spcBef>
                <a:spcPts val="0"/>
              </a:spcBef>
              <a:spcAft>
                <a:spcPts val="0"/>
              </a:spcAft>
              <a:buClr>
                <a:srgbClr val="E76A28"/>
              </a:buClr>
              <a:buSzPts val="1200"/>
              <a:buFont typeface="Nunito Light"/>
              <a:buAutoNum type="arabicPeriod"/>
              <a:defRPr/>
            </a:lvl4pPr>
            <a:lvl5pPr marL="2286000" lvl="4" indent="-304800" rtl="0">
              <a:spcBef>
                <a:spcPts val="0"/>
              </a:spcBef>
              <a:spcAft>
                <a:spcPts val="0"/>
              </a:spcAft>
              <a:buClr>
                <a:srgbClr val="E76A28"/>
              </a:buClr>
              <a:buSzPts val="1200"/>
              <a:buFont typeface="Nunito Light"/>
              <a:buAutoNum type="alphaLcPeriod"/>
              <a:defRPr/>
            </a:lvl5pPr>
            <a:lvl6pPr marL="2743200" lvl="5" indent="-304800" rtl="0">
              <a:spcBef>
                <a:spcPts val="0"/>
              </a:spcBef>
              <a:spcAft>
                <a:spcPts val="0"/>
              </a:spcAft>
              <a:buClr>
                <a:srgbClr val="999999"/>
              </a:buClr>
              <a:buSzPts val="1200"/>
              <a:buFont typeface="Nunito Light"/>
              <a:buAutoNum type="romanLcPeriod"/>
              <a:defRPr/>
            </a:lvl6pPr>
            <a:lvl7pPr marL="3200400" lvl="6" indent="-304800" rtl="0">
              <a:spcBef>
                <a:spcPts val="0"/>
              </a:spcBef>
              <a:spcAft>
                <a:spcPts val="0"/>
              </a:spcAft>
              <a:buClr>
                <a:srgbClr val="999999"/>
              </a:buClr>
              <a:buSzPts val="1200"/>
              <a:buFont typeface="Nunito Light"/>
              <a:buAutoNum type="arabicPeriod"/>
              <a:defRPr/>
            </a:lvl7pPr>
            <a:lvl8pPr marL="3657600" lvl="7" indent="-304800" rtl="0">
              <a:spcBef>
                <a:spcPts val="0"/>
              </a:spcBef>
              <a:spcAft>
                <a:spcPts val="0"/>
              </a:spcAft>
              <a:buClr>
                <a:srgbClr val="999999"/>
              </a:buClr>
              <a:buSzPts val="1200"/>
              <a:buFont typeface="Nunito Light"/>
              <a:buAutoNum type="alphaLcPeriod"/>
              <a:defRPr/>
            </a:lvl8pPr>
            <a:lvl9pPr marL="4114800" lvl="8" indent="-304800" rtl="0">
              <a:spcBef>
                <a:spcPts val="0"/>
              </a:spcBef>
              <a:spcAft>
                <a:spcPts val="0"/>
              </a:spcAft>
              <a:buClr>
                <a:srgbClr val="999999"/>
              </a:buClr>
              <a:buSzPts val="1200"/>
              <a:buFont typeface="Nunito Light"/>
              <a:buAutoNum type="romanLcPeriod"/>
              <a:defRPr/>
            </a:lvl9pPr>
          </a:lstStyle>
          <a:p>
            <a:endParaRPr/>
          </a:p>
        </p:txBody>
      </p:sp>
      <p:sp>
        <p:nvSpPr>
          <p:cNvPr id="41" name="Google Shape;41;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grpSp>
        <p:nvGrpSpPr>
          <p:cNvPr id="43" name="Google Shape;43;p8"/>
          <p:cNvGrpSpPr/>
          <p:nvPr/>
        </p:nvGrpSpPr>
        <p:grpSpPr>
          <a:xfrm>
            <a:off x="396500" y="170424"/>
            <a:ext cx="8360126" cy="4398447"/>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47" name="Google Shape;47;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grpSp>
        <p:nvGrpSpPr>
          <p:cNvPr id="49" name="Google Shape;49;p9"/>
          <p:cNvGrpSpPr/>
          <p:nvPr/>
        </p:nvGrpSpPr>
        <p:grpSpPr>
          <a:xfrm>
            <a:off x="396500" y="170424"/>
            <a:ext cx="8360126" cy="4398447"/>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3" name="Google Shape;53;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grpSp>
        <p:nvGrpSpPr>
          <p:cNvPr id="56" name="Google Shape;56;p10"/>
          <p:cNvGrpSpPr/>
          <p:nvPr/>
        </p:nvGrpSpPr>
        <p:grpSpPr>
          <a:xfrm>
            <a:off x="396500" y="170424"/>
            <a:ext cx="8360126" cy="4398447"/>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0" name="Google Shape;60;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3030250" y="1291525"/>
            <a:ext cx="4711500" cy="1198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3" name="Google Shape;63;p11"/>
          <p:cNvSpPr txBox="1">
            <a:spLocks noGrp="1"/>
          </p:cNvSpPr>
          <p:nvPr>
            <p:ph type="subTitle" idx="1"/>
          </p:nvPr>
        </p:nvSpPr>
        <p:spPr>
          <a:xfrm>
            <a:off x="4173275" y="3581850"/>
            <a:ext cx="3169800" cy="67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64" name="Google Shape;64;p11"/>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5" name="Google Shape;65;p11"/>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162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grpSp>
        <p:nvGrpSpPr>
          <p:cNvPr id="72" name="Google Shape;72;p13"/>
          <p:cNvGrpSpPr/>
          <p:nvPr/>
        </p:nvGrpSpPr>
        <p:grpSpPr>
          <a:xfrm>
            <a:off x="1442775" y="182957"/>
            <a:ext cx="6578100" cy="3920293"/>
            <a:chOff x="772525" y="726625"/>
            <a:chExt cx="6578100" cy="3438300"/>
          </a:xfrm>
        </p:grpSpPr>
        <p:sp>
          <p:nvSpPr>
            <p:cNvPr id="73" name="Google Shape;73;p13"/>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13"/>
          <p:cNvGrpSpPr/>
          <p:nvPr/>
        </p:nvGrpSpPr>
        <p:grpSpPr>
          <a:xfrm>
            <a:off x="3274907" y="3749978"/>
            <a:ext cx="5019614" cy="962294"/>
            <a:chOff x="4924175" y="3441525"/>
            <a:chExt cx="3447300" cy="962400"/>
          </a:xfrm>
        </p:grpSpPr>
        <p:sp>
          <p:nvSpPr>
            <p:cNvPr id="76" name="Google Shape;76;p13"/>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p:nvPr/>
        </p:nvSpPr>
        <p:spPr>
          <a:xfrm>
            <a:off x="1650421" y="1233063"/>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accent2"/>
                </a:solidFill>
                <a:latin typeface="Quantico"/>
                <a:ea typeface="Quantico"/>
                <a:cs typeface="Quantico"/>
                <a:sym typeface="Quantico"/>
              </a:rPr>
              <a:t>&lt;/</a:t>
            </a:r>
            <a:endParaRPr sz="3600" dirty="0">
              <a:solidFill>
                <a:schemeClr val="accent2"/>
              </a:solidFill>
              <a:latin typeface="Quantico"/>
              <a:ea typeface="Quantico"/>
              <a:cs typeface="Quantico"/>
              <a:sym typeface="Quantico"/>
            </a:endParaRPr>
          </a:p>
        </p:txBody>
      </p:sp>
      <p:sp>
        <p:nvSpPr>
          <p:cNvPr id="79" name="Google Shape;79;p13"/>
          <p:cNvSpPr txBox="1"/>
          <p:nvPr/>
        </p:nvSpPr>
        <p:spPr>
          <a:xfrm>
            <a:off x="7535538" y="4095590"/>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4000" dirty="0">
                <a:solidFill>
                  <a:schemeClr val="accent1">
                    <a:lumMod val="75000"/>
                  </a:schemeClr>
                </a:solidFill>
                <a:latin typeface="Quantico"/>
                <a:ea typeface="Quantico"/>
                <a:cs typeface="Quantico"/>
                <a:sym typeface="Quantico"/>
              </a:rPr>
              <a:t>/&gt;</a:t>
            </a:r>
            <a:endParaRPr sz="4000" dirty="0">
              <a:solidFill>
                <a:schemeClr val="accent1">
                  <a:lumMod val="75000"/>
                </a:schemeClr>
              </a:solidFill>
              <a:latin typeface="Quantico"/>
              <a:ea typeface="Quantico"/>
              <a:cs typeface="Quantico"/>
              <a:sym typeface="Quantico"/>
            </a:endParaRPr>
          </a:p>
        </p:txBody>
      </p:sp>
      <p:grpSp>
        <p:nvGrpSpPr>
          <p:cNvPr id="82" name="Google Shape;82;p13"/>
          <p:cNvGrpSpPr/>
          <p:nvPr/>
        </p:nvGrpSpPr>
        <p:grpSpPr>
          <a:xfrm>
            <a:off x="488525" y="3098476"/>
            <a:ext cx="1864800" cy="718498"/>
            <a:chOff x="488525" y="3093501"/>
            <a:chExt cx="1864800" cy="718498"/>
          </a:xfrm>
        </p:grpSpPr>
        <p:grpSp>
          <p:nvGrpSpPr>
            <p:cNvPr id="83" name="Google Shape;83;p13"/>
            <p:cNvGrpSpPr/>
            <p:nvPr/>
          </p:nvGrpSpPr>
          <p:grpSpPr>
            <a:xfrm>
              <a:off x="488525" y="3093501"/>
              <a:ext cx="1864800" cy="718498"/>
              <a:chOff x="488525" y="3093501"/>
              <a:chExt cx="1864800" cy="718498"/>
            </a:xfrm>
          </p:grpSpPr>
          <p:sp>
            <p:nvSpPr>
              <p:cNvPr id="84" name="Google Shape;84;p13"/>
              <p:cNvSpPr/>
              <p:nvPr/>
            </p:nvSpPr>
            <p:spPr>
              <a:xfrm>
                <a:off x="488525" y="3348799"/>
                <a:ext cx="1864800" cy="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488525" y="3093501"/>
                <a:ext cx="18648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13"/>
            <p:cNvGrpSpPr/>
            <p:nvPr/>
          </p:nvGrpSpPr>
          <p:grpSpPr>
            <a:xfrm>
              <a:off x="693113" y="3432625"/>
              <a:ext cx="1455642" cy="295547"/>
              <a:chOff x="704072" y="2828928"/>
              <a:chExt cx="1455642" cy="295547"/>
            </a:xfrm>
          </p:grpSpPr>
          <p:sp>
            <p:nvSpPr>
              <p:cNvPr id="87" name="Google Shape;87;p13"/>
              <p:cNvSpPr/>
              <p:nvPr/>
            </p:nvSpPr>
            <p:spPr>
              <a:xfrm>
                <a:off x="704072" y="2828928"/>
                <a:ext cx="295547" cy="295547"/>
              </a:xfrm>
              <a:custGeom>
                <a:avLst/>
                <a:gdLst/>
                <a:ahLst/>
                <a:cxnLst/>
                <a:rect l="l" t="t" r="r" b="b"/>
                <a:pathLst>
                  <a:path w="3170" h="3170" extrusionOk="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095931" y="2922255"/>
                <a:ext cx="1063783" cy="21816"/>
              </a:xfrm>
              <a:custGeom>
                <a:avLst/>
                <a:gdLst/>
                <a:ahLst/>
                <a:cxnLst/>
                <a:rect l="l" t="t" r="r" b="b"/>
                <a:pathLst>
                  <a:path w="11410" h="234" extrusionOk="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1095931" y="3003088"/>
                <a:ext cx="684327" cy="21910"/>
              </a:xfrm>
              <a:custGeom>
                <a:avLst/>
                <a:gdLst/>
                <a:ahLst/>
                <a:cxnLst/>
                <a:rect l="l" t="t" r="r" b="b"/>
                <a:pathLst>
                  <a:path w="7340" h="235" extrusionOk="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3"/>
            <p:cNvGrpSpPr/>
            <p:nvPr/>
          </p:nvGrpSpPr>
          <p:grpSpPr>
            <a:xfrm>
              <a:off x="1892128" y="3177685"/>
              <a:ext cx="361833" cy="86930"/>
              <a:chOff x="2513203" y="3027163"/>
              <a:chExt cx="361833" cy="86930"/>
            </a:xfrm>
          </p:grpSpPr>
          <p:sp>
            <p:nvSpPr>
              <p:cNvPr id="91" name="Google Shape;91;p13"/>
              <p:cNvSpPr/>
              <p:nvPr/>
            </p:nvSpPr>
            <p:spPr>
              <a:xfrm>
                <a:off x="2513203" y="3027163"/>
                <a:ext cx="88213"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650635" y="3027163"/>
                <a:ext cx="88252"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2786822" y="3027163"/>
                <a:ext cx="88213"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ítulo 2">
            <a:extLst>
              <a:ext uri="{FF2B5EF4-FFF2-40B4-BE49-F238E27FC236}">
                <a16:creationId xmlns:a16="http://schemas.microsoft.com/office/drawing/2014/main" id="{953C333F-4E25-4F92-BD50-83D1359223CC}"/>
              </a:ext>
            </a:extLst>
          </p:cNvPr>
          <p:cNvSpPr>
            <a:spLocks noGrp="1"/>
          </p:cNvSpPr>
          <p:nvPr>
            <p:ph type="ctrTitle"/>
          </p:nvPr>
        </p:nvSpPr>
        <p:spPr/>
        <p:txBody>
          <a:bodyPr/>
          <a:lstStyle/>
          <a:p>
            <a:r>
              <a:rPr lang="es-AR" dirty="0"/>
              <a:t> </a:t>
            </a:r>
            <a:br>
              <a:rPr lang="es-AR" dirty="0"/>
            </a:br>
            <a:endParaRPr lang="es-AR" dirty="0"/>
          </a:p>
        </p:txBody>
      </p:sp>
      <p:pic>
        <p:nvPicPr>
          <p:cNvPr id="27" name="Imagen 26">
            <a:extLst>
              <a:ext uri="{FF2B5EF4-FFF2-40B4-BE49-F238E27FC236}">
                <a16:creationId xmlns:a16="http://schemas.microsoft.com/office/drawing/2014/main" id="{8579F33C-CE4F-4708-B9FD-ADB80D26D7E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2915610" y="542732"/>
            <a:ext cx="3482819" cy="3190416"/>
          </a:xfrm>
          <a:prstGeom prst="rect">
            <a:avLst/>
          </a:prstGeom>
          <a:effectLst>
            <a:glow rad="63500">
              <a:schemeClr val="accent3">
                <a:satMod val="175000"/>
                <a:alpha val="40000"/>
              </a:schemeClr>
            </a:glow>
          </a:effectLst>
        </p:spPr>
      </p:pic>
      <p:sp>
        <p:nvSpPr>
          <p:cNvPr id="31" name="CuadroTexto 30">
            <a:extLst>
              <a:ext uri="{FF2B5EF4-FFF2-40B4-BE49-F238E27FC236}">
                <a16:creationId xmlns:a16="http://schemas.microsoft.com/office/drawing/2014/main" id="{9193A1BD-1676-4805-8BD2-CAAC9F13E877}"/>
              </a:ext>
            </a:extLst>
          </p:cNvPr>
          <p:cNvSpPr txBox="1"/>
          <p:nvPr/>
        </p:nvSpPr>
        <p:spPr>
          <a:xfrm>
            <a:off x="3387073" y="4153355"/>
            <a:ext cx="4395960" cy="461665"/>
          </a:xfrm>
          <a:prstGeom prst="rect">
            <a:avLst/>
          </a:prstGeom>
          <a:noFill/>
        </p:spPr>
        <p:txBody>
          <a:bodyPr wrap="square">
            <a:spAutoFit/>
          </a:bodyPr>
          <a:lstStyle/>
          <a:p>
            <a:r>
              <a:rPr lang="es-AR" sz="2400" b="1" dirty="0">
                <a:solidFill>
                  <a:srgbClr val="002060"/>
                </a:solidFill>
                <a:effectLst>
                  <a:outerShdw blurRad="38100" dist="38100" dir="2700000" algn="tl">
                    <a:srgbClr val="000000">
                      <a:alpha val="43137"/>
                    </a:srgbClr>
                  </a:outerShdw>
                </a:effectLst>
                <a:highlight>
                  <a:srgbClr val="C0C0C0"/>
                </a:highlight>
                <a:latin typeface="Fira Code" panose="020B0604020202020204" charset="0"/>
                <a:ea typeface="Fira Code" panose="020B0604020202020204" charset="0"/>
                <a:cs typeface="Fira Code" panose="020B0604020202020204" charset="0"/>
              </a:rPr>
              <a:t>{</a:t>
            </a:r>
            <a:r>
              <a:rPr lang="es-AR" sz="2400" b="1" i="0" u="none" strike="noStrike" dirty="0">
                <a:solidFill>
                  <a:srgbClr val="002060"/>
                </a:solidFill>
                <a:effectLst>
                  <a:outerShdw blurRad="38100" dist="38100" dir="2700000" algn="tl">
                    <a:srgbClr val="000000">
                      <a:alpha val="43137"/>
                    </a:srgbClr>
                  </a:outerShdw>
                </a:effectLst>
                <a:highlight>
                  <a:srgbClr val="C0C0C0"/>
                </a:highlight>
                <a:latin typeface="Fira Code" panose="020B0604020202020204" charset="0"/>
                <a:ea typeface="Fira Code" panose="020B0604020202020204" charset="0"/>
                <a:cs typeface="Fira Code" panose="020B0604020202020204" charset="0"/>
              </a:rPr>
              <a:t> Camino a Tu Universidad } </a:t>
            </a:r>
            <a:endParaRPr lang="es-AR" sz="1800" b="1" dirty="0">
              <a:solidFill>
                <a:srgbClr val="002060"/>
              </a:solidFill>
              <a:effectLst>
                <a:outerShdw blurRad="38100" dist="38100" dir="2700000" algn="tl">
                  <a:srgbClr val="000000">
                    <a:alpha val="43137"/>
                  </a:srgbClr>
                </a:outerShdw>
              </a:effectLst>
              <a:highlight>
                <a:srgbClr val="C0C0C0"/>
              </a:highlight>
              <a:latin typeface="Fira Code" panose="020B0604020202020204" charset="0"/>
              <a:ea typeface="Fira Code" panose="020B0604020202020204" charset="0"/>
              <a:cs typeface="Fira Code"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72;p13">
            <a:extLst>
              <a:ext uri="{FF2B5EF4-FFF2-40B4-BE49-F238E27FC236}">
                <a16:creationId xmlns:a16="http://schemas.microsoft.com/office/drawing/2014/main" id="{5288E466-51D9-4315-A791-069CBC524714}"/>
              </a:ext>
            </a:extLst>
          </p:cNvPr>
          <p:cNvGrpSpPr/>
          <p:nvPr/>
        </p:nvGrpSpPr>
        <p:grpSpPr>
          <a:xfrm>
            <a:off x="181114" y="99711"/>
            <a:ext cx="7784081" cy="4218901"/>
            <a:chOff x="772525" y="726625"/>
            <a:chExt cx="6578100" cy="3438300"/>
          </a:xfrm>
        </p:grpSpPr>
        <p:sp>
          <p:nvSpPr>
            <p:cNvPr id="5" name="Google Shape;73;p13">
              <a:extLst>
                <a:ext uri="{FF2B5EF4-FFF2-40B4-BE49-F238E27FC236}">
                  <a16:creationId xmlns:a16="http://schemas.microsoft.com/office/drawing/2014/main" id="{F59ECDBB-1771-4EB6-9DB4-D1C7256FBE57}"/>
                </a:ext>
              </a:extLst>
            </p:cNvPr>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p13">
              <a:extLst>
                <a:ext uri="{FF2B5EF4-FFF2-40B4-BE49-F238E27FC236}">
                  <a16:creationId xmlns:a16="http://schemas.microsoft.com/office/drawing/2014/main" id="{54DEBF18-8300-45D8-92DD-7379D084C8A1}"/>
                </a:ext>
              </a:extLst>
            </p:cNvPr>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73;p13">
            <a:extLst>
              <a:ext uri="{FF2B5EF4-FFF2-40B4-BE49-F238E27FC236}">
                <a16:creationId xmlns:a16="http://schemas.microsoft.com/office/drawing/2014/main" id="{DFC9571C-D20E-47CD-81A4-F8843D58738B}"/>
              </a:ext>
            </a:extLst>
          </p:cNvPr>
          <p:cNvSpPr/>
          <p:nvPr/>
        </p:nvSpPr>
        <p:spPr>
          <a:xfrm>
            <a:off x="268952" y="616602"/>
            <a:ext cx="8672102" cy="395097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s-AR" dirty="0"/>
          </a:p>
        </p:txBody>
      </p:sp>
      <p:pic>
        <p:nvPicPr>
          <p:cNvPr id="40" name="Imagen 39">
            <a:extLst>
              <a:ext uri="{FF2B5EF4-FFF2-40B4-BE49-F238E27FC236}">
                <a16:creationId xmlns:a16="http://schemas.microsoft.com/office/drawing/2014/main" id="{409B39BC-7E51-45AC-8746-8F967606BC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4201622" y="1200657"/>
            <a:ext cx="997586" cy="913833"/>
          </a:xfrm>
          <a:prstGeom prst="rect">
            <a:avLst/>
          </a:prstGeom>
          <a:effectLst>
            <a:glow rad="63500">
              <a:schemeClr val="accent3">
                <a:satMod val="175000"/>
                <a:alpha val="40000"/>
              </a:schemeClr>
            </a:glow>
          </a:effectLst>
        </p:spPr>
      </p:pic>
      <p:pic>
        <p:nvPicPr>
          <p:cNvPr id="41" name="Imagen 40">
            <a:extLst>
              <a:ext uri="{FF2B5EF4-FFF2-40B4-BE49-F238E27FC236}">
                <a16:creationId xmlns:a16="http://schemas.microsoft.com/office/drawing/2014/main" id="{4EC325C9-04D3-47C0-B239-02F1D9A59BA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975417" y="1153804"/>
            <a:ext cx="997586" cy="913833"/>
          </a:xfrm>
          <a:prstGeom prst="rect">
            <a:avLst/>
          </a:prstGeom>
          <a:effectLst>
            <a:glow rad="63500">
              <a:schemeClr val="accent3">
                <a:satMod val="175000"/>
                <a:alpha val="40000"/>
              </a:schemeClr>
            </a:glow>
          </a:effectLst>
        </p:spPr>
      </p:pic>
      <p:pic>
        <p:nvPicPr>
          <p:cNvPr id="42" name="Imagen 41">
            <a:extLst>
              <a:ext uri="{FF2B5EF4-FFF2-40B4-BE49-F238E27FC236}">
                <a16:creationId xmlns:a16="http://schemas.microsoft.com/office/drawing/2014/main" id="{246CFF40-11F7-4409-8521-76185E558DC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7315456" y="1194320"/>
            <a:ext cx="997586" cy="913833"/>
          </a:xfrm>
          <a:prstGeom prst="rect">
            <a:avLst/>
          </a:prstGeom>
          <a:effectLst>
            <a:glow rad="63500">
              <a:schemeClr val="accent3">
                <a:satMod val="175000"/>
                <a:alpha val="40000"/>
              </a:schemeClr>
            </a:glow>
          </a:effectLst>
        </p:spPr>
      </p:pic>
      <p:pic>
        <p:nvPicPr>
          <p:cNvPr id="44" name="Imagen 43">
            <a:extLst>
              <a:ext uri="{FF2B5EF4-FFF2-40B4-BE49-F238E27FC236}">
                <a16:creationId xmlns:a16="http://schemas.microsoft.com/office/drawing/2014/main" id="{52205E21-2244-496F-8B9F-2B01C07662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4105783" y="3171539"/>
            <a:ext cx="997586" cy="913833"/>
          </a:xfrm>
          <a:prstGeom prst="rect">
            <a:avLst/>
          </a:prstGeom>
          <a:effectLst>
            <a:glow rad="63500">
              <a:schemeClr val="accent3">
                <a:satMod val="175000"/>
                <a:alpha val="40000"/>
              </a:schemeClr>
            </a:glow>
          </a:effectLst>
        </p:spPr>
      </p:pic>
      <p:pic>
        <p:nvPicPr>
          <p:cNvPr id="45" name="Imagen 44">
            <a:extLst>
              <a:ext uri="{FF2B5EF4-FFF2-40B4-BE49-F238E27FC236}">
                <a16:creationId xmlns:a16="http://schemas.microsoft.com/office/drawing/2014/main" id="{5E246D1D-B2E7-4995-8138-A8AF07AFB4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969961" y="3072344"/>
            <a:ext cx="997586" cy="913833"/>
          </a:xfrm>
          <a:prstGeom prst="rect">
            <a:avLst/>
          </a:prstGeom>
          <a:effectLst>
            <a:glow rad="63500">
              <a:schemeClr val="accent3">
                <a:satMod val="175000"/>
                <a:alpha val="40000"/>
              </a:schemeClr>
            </a:glow>
          </a:effectLst>
        </p:spPr>
      </p:pic>
      <p:pic>
        <p:nvPicPr>
          <p:cNvPr id="46" name="Imagen 45">
            <a:extLst>
              <a:ext uri="{FF2B5EF4-FFF2-40B4-BE49-F238E27FC236}">
                <a16:creationId xmlns:a16="http://schemas.microsoft.com/office/drawing/2014/main" id="{197994AA-1651-4B05-8BCF-A6D7A3B38A6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7219617" y="3165202"/>
            <a:ext cx="997586" cy="913833"/>
          </a:xfrm>
          <a:prstGeom prst="rect">
            <a:avLst/>
          </a:prstGeom>
          <a:effectLst>
            <a:glow rad="63500">
              <a:schemeClr val="accent3">
                <a:satMod val="175000"/>
                <a:alpha val="40000"/>
              </a:schemeClr>
            </a:glow>
          </a:effectLst>
        </p:spPr>
      </p:pic>
      <p:pic>
        <p:nvPicPr>
          <p:cNvPr id="26" name="Imagen 25" descr="Una persona sonriendo&#10;&#10;Descripción generada automáticamente">
            <a:extLst>
              <a:ext uri="{FF2B5EF4-FFF2-40B4-BE49-F238E27FC236}">
                <a16:creationId xmlns:a16="http://schemas.microsoft.com/office/drawing/2014/main" id="{E9B1014F-3DFF-436A-B6A2-C7A0D84F4455}"/>
              </a:ext>
            </a:extLst>
          </p:cNvPr>
          <p:cNvPicPr>
            <a:picLocks noChangeAspect="1"/>
          </p:cNvPicPr>
          <p:nvPr/>
        </p:nvPicPr>
        <p:blipFill rotWithShape="1">
          <a:blip r:embed="rId4"/>
          <a:srcRect t="14137" b="31887"/>
          <a:stretch/>
        </p:blipFill>
        <p:spPr>
          <a:xfrm>
            <a:off x="819244" y="2633556"/>
            <a:ext cx="1362586" cy="1800000"/>
          </a:xfrm>
          <a:prstGeom prst="rect">
            <a:avLst/>
          </a:prstGeom>
          <a:ln>
            <a:noFill/>
          </a:ln>
          <a:effectLst>
            <a:softEdge rad="112500"/>
          </a:effectLst>
        </p:spPr>
      </p:pic>
      <p:sp>
        <p:nvSpPr>
          <p:cNvPr id="22" name="CuadroTexto 21">
            <a:extLst>
              <a:ext uri="{FF2B5EF4-FFF2-40B4-BE49-F238E27FC236}">
                <a16:creationId xmlns:a16="http://schemas.microsoft.com/office/drawing/2014/main" id="{4587F88A-94D5-4A57-AA58-933E512772E6}"/>
              </a:ext>
            </a:extLst>
          </p:cNvPr>
          <p:cNvSpPr txBox="1"/>
          <p:nvPr/>
        </p:nvSpPr>
        <p:spPr>
          <a:xfrm>
            <a:off x="561911" y="4164723"/>
            <a:ext cx="2001473" cy="307777"/>
          </a:xfrm>
          <a:prstGeom prst="rect">
            <a:avLst/>
          </a:prstGeom>
          <a:noFill/>
        </p:spPr>
        <p:txBody>
          <a:bodyPr wrap="square">
            <a:spAutoFit/>
          </a:bodyPr>
          <a:lstStyle/>
          <a:p>
            <a:r>
              <a:rPr lang="es-MX" b="1" dirty="0">
                <a:solidFill>
                  <a:schemeClr val="tx1"/>
                </a:solidFill>
                <a:effectLst>
                  <a:outerShdw blurRad="38100" dist="38100" dir="2700000" algn="tl">
                    <a:srgbClr val="000000">
                      <a:alpha val="43137"/>
                    </a:srgbClr>
                  </a:outerShdw>
                </a:effectLst>
                <a:latin typeface="Source Code Pro"/>
              </a:rPr>
              <a:t>Luciano Altamirano</a:t>
            </a:r>
            <a:endParaRPr lang="es-AR" dirty="0">
              <a:effectLst>
                <a:outerShdw blurRad="38100" dist="38100" dir="2700000" algn="tl">
                  <a:srgbClr val="000000">
                    <a:alpha val="43137"/>
                  </a:srgbClr>
                </a:outerShdw>
              </a:effectLst>
            </a:endParaRPr>
          </a:p>
        </p:txBody>
      </p:sp>
      <p:pic>
        <p:nvPicPr>
          <p:cNvPr id="28" name="Imagen 27" descr="Un joven sonriendo con una playera de color gris&#10;&#10;Descripción generada automáticamente">
            <a:extLst>
              <a:ext uri="{FF2B5EF4-FFF2-40B4-BE49-F238E27FC236}">
                <a16:creationId xmlns:a16="http://schemas.microsoft.com/office/drawing/2014/main" id="{B31EBA7A-BA23-47BE-B69E-F86112D0F52B}"/>
              </a:ext>
            </a:extLst>
          </p:cNvPr>
          <p:cNvPicPr>
            <a:picLocks noChangeAspect="1"/>
          </p:cNvPicPr>
          <p:nvPr/>
        </p:nvPicPr>
        <p:blipFill rotWithShape="1">
          <a:blip r:embed="rId5"/>
          <a:srcRect l="28577" t="8029" r="28368" b="31370"/>
          <a:stretch/>
        </p:blipFill>
        <p:spPr>
          <a:xfrm>
            <a:off x="3938468" y="2712003"/>
            <a:ext cx="1507639" cy="1800000"/>
          </a:xfrm>
          <a:prstGeom prst="rect">
            <a:avLst/>
          </a:prstGeom>
          <a:ln>
            <a:noFill/>
          </a:ln>
          <a:effectLst>
            <a:softEdge rad="112500"/>
          </a:effectLst>
        </p:spPr>
      </p:pic>
      <p:sp>
        <p:nvSpPr>
          <p:cNvPr id="14" name="CuadroTexto 13">
            <a:extLst>
              <a:ext uri="{FF2B5EF4-FFF2-40B4-BE49-F238E27FC236}">
                <a16:creationId xmlns:a16="http://schemas.microsoft.com/office/drawing/2014/main" id="{71752D43-CDE4-4100-A972-756BD5DD867D}"/>
              </a:ext>
            </a:extLst>
          </p:cNvPr>
          <p:cNvSpPr txBox="1"/>
          <p:nvPr/>
        </p:nvSpPr>
        <p:spPr>
          <a:xfrm>
            <a:off x="3938468" y="4214899"/>
            <a:ext cx="1691089" cy="307777"/>
          </a:xfrm>
          <a:prstGeom prst="rect">
            <a:avLst/>
          </a:prstGeom>
          <a:noFill/>
        </p:spPr>
        <p:txBody>
          <a:bodyPr wrap="square">
            <a:spAutoFit/>
          </a:bodyPr>
          <a:lstStyle/>
          <a:p>
            <a:r>
              <a:rPr lang="es-MX" b="1" dirty="0">
                <a:solidFill>
                  <a:schemeClr val="tx1"/>
                </a:solidFill>
                <a:latin typeface="Source Code Pro"/>
              </a:rPr>
              <a:t>Tomás Petrucci</a:t>
            </a:r>
            <a:endParaRPr lang="es-AR" dirty="0"/>
          </a:p>
        </p:txBody>
      </p:sp>
      <p:pic>
        <p:nvPicPr>
          <p:cNvPr id="30" name="Imagen 29" descr="Una mujer con cabello largo&#10;&#10;Descripción generada automáticamente">
            <a:extLst>
              <a:ext uri="{FF2B5EF4-FFF2-40B4-BE49-F238E27FC236}">
                <a16:creationId xmlns:a16="http://schemas.microsoft.com/office/drawing/2014/main" id="{0C0E6F04-E77F-4796-BCCD-194123BC56E9}"/>
              </a:ext>
            </a:extLst>
          </p:cNvPr>
          <p:cNvPicPr>
            <a:picLocks noChangeAspect="1"/>
          </p:cNvPicPr>
          <p:nvPr/>
        </p:nvPicPr>
        <p:blipFill rotWithShape="1">
          <a:blip r:embed="rId6"/>
          <a:srcRect l="14654" b="27235"/>
          <a:stretch/>
        </p:blipFill>
        <p:spPr>
          <a:xfrm>
            <a:off x="819244" y="739047"/>
            <a:ext cx="1345843" cy="1800000"/>
          </a:xfrm>
          <a:prstGeom prst="rect">
            <a:avLst/>
          </a:prstGeom>
          <a:ln>
            <a:noFill/>
          </a:ln>
          <a:effectLst>
            <a:softEdge rad="112500"/>
          </a:effectLst>
        </p:spPr>
      </p:pic>
      <p:sp>
        <p:nvSpPr>
          <p:cNvPr id="20" name="CuadroTexto 19">
            <a:extLst>
              <a:ext uri="{FF2B5EF4-FFF2-40B4-BE49-F238E27FC236}">
                <a16:creationId xmlns:a16="http://schemas.microsoft.com/office/drawing/2014/main" id="{E74F7C65-0EAD-4299-8AB2-044F10320845}"/>
              </a:ext>
            </a:extLst>
          </p:cNvPr>
          <p:cNvSpPr txBox="1"/>
          <p:nvPr/>
        </p:nvSpPr>
        <p:spPr>
          <a:xfrm>
            <a:off x="975417" y="2299124"/>
            <a:ext cx="1366522" cy="307777"/>
          </a:xfrm>
          <a:prstGeom prst="rect">
            <a:avLst/>
          </a:prstGeom>
          <a:noFill/>
        </p:spPr>
        <p:txBody>
          <a:bodyPr wrap="square">
            <a:spAutoFit/>
          </a:bodyPr>
          <a:lstStyle/>
          <a:p>
            <a:r>
              <a:rPr lang="es-MX" b="1" dirty="0">
                <a:solidFill>
                  <a:schemeClr val="tx1"/>
                </a:solidFill>
                <a:effectLst>
                  <a:outerShdw blurRad="38100" dist="38100" dir="2700000" algn="tl">
                    <a:srgbClr val="000000">
                      <a:alpha val="43137"/>
                    </a:srgbClr>
                  </a:outerShdw>
                </a:effectLst>
                <a:latin typeface="Source Code Pro"/>
              </a:rPr>
              <a:t>Ailin Lell</a:t>
            </a:r>
            <a:endParaRPr lang="es-AR" dirty="0">
              <a:effectLst>
                <a:outerShdw blurRad="38100" dist="38100" dir="2700000" algn="tl">
                  <a:srgbClr val="000000">
                    <a:alpha val="43137"/>
                  </a:srgbClr>
                </a:outerShdw>
              </a:effectLst>
            </a:endParaRPr>
          </a:p>
        </p:txBody>
      </p:sp>
      <p:pic>
        <p:nvPicPr>
          <p:cNvPr id="32" name="Imagen 31" descr="Un joven con cabello corto&#10;&#10;Descripción generada automáticamente">
            <a:extLst>
              <a:ext uri="{FF2B5EF4-FFF2-40B4-BE49-F238E27FC236}">
                <a16:creationId xmlns:a16="http://schemas.microsoft.com/office/drawing/2014/main" id="{3B7C2FAE-29B9-4531-805C-5EB3F796E204}"/>
              </a:ext>
            </a:extLst>
          </p:cNvPr>
          <p:cNvPicPr>
            <a:picLocks noChangeAspect="1"/>
          </p:cNvPicPr>
          <p:nvPr/>
        </p:nvPicPr>
        <p:blipFill rotWithShape="1">
          <a:blip r:embed="rId7"/>
          <a:srcRect l="11899" r="13362"/>
          <a:stretch/>
        </p:blipFill>
        <p:spPr>
          <a:xfrm>
            <a:off x="4002454" y="739047"/>
            <a:ext cx="1345285" cy="1800000"/>
          </a:xfrm>
          <a:prstGeom prst="rect">
            <a:avLst/>
          </a:prstGeom>
          <a:ln>
            <a:noFill/>
          </a:ln>
          <a:effectLst>
            <a:softEdge rad="112500"/>
          </a:effectLst>
        </p:spPr>
      </p:pic>
      <p:sp>
        <p:nvSpPr>
          <p:cNvPr id="33" name="Google Shape;73;p13">
            <a:extLst>
              <a:ext uri="{FF2B5EF4-FFF2-40B4-BE49-F238E27FC236}">
                <a16:creationId xmlns:a16="http://schemas.microsoft.com/office/drawing/2014/main" id="{A648970B-DC6C-439C-934E-5833465522C1}"/>
              </a:ext>
            </a:extLst>
          </p:cNvPr>
          <p:cNvSpPr/>
          <p:nvPr/>
        </p:nvSpPr>
        <p:spPr>
          <a:xfrm>
            <a:off x="1658678" y="168379"/>
            <a:ext cx="7034803" cy="390154"/>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s-AR" dirty="0"/>
          </a:p>
        </p:txBody>
      </p:sp>
      <p:sp>
        <p:nvSpPr>
          <p:cNvPr id="12" name="Google Shape;81;p13">
            <a:extLst>
              <a:ext uri="{FF2B5EF4-FFF2-40B4-BE49-F238E27FC236}">
                <a16:creationId xmlns:a16="http://schemas.microsoft.com/office/drawing/2014/main" id="{2EF94EF7-A474-4140-B102-C9DBBEBF7EB6}"/>
              </a:ext>
            </a:extLst>
          </p:cNvPr>
          <p:cNvSpPr txBox="1">
            <a:spLocks/>
          </p:cNvSpPr>
          <p:nvPr/>
        </p:nvSpPr>
        <p:spPr>
          <a:xfrm>
            <a:off x="3282414" y="52078"/>
            <a:ext cx="4097713" cy="57425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s-AR" sz="2400" dirty="0">
                <a:solidFill>
                  <a:schemeClr val="accent6"/>
                </a:solidFill>
              </a:rPr>
              <a:t>{  [   </a:t>
            </a:r>
            <a:r>
              <a:rPr lang="es-AR" sz="2400" dirty="0">
                <a:solidFill>
                  <a:schemeClr val="accent1"/>
                </a:solidFill>
                <a:latin typeface="Fira Code" panose="020B0604020202020204" charset="0"/>
                <a:ea typeface="Fira Code" panose="020B0604020202020204" charset="0"/>
                <a:cs typeface="Fira Code" panose="020B0604020202020204" charset="0"/>
              </a:rPr>
              <a:t>Integrantes    </a:t>
            </a:r>
            <a:r>
              <a:rPr lang="es-AR" sz="2400" dirty="0">
                <a:solidFill>
                  <a:schemeClr val="accent6"/>
                </a:solidFill>
              </a:rPr>
              <a:t>]  }</a:t>
            </a:r>
            <a:endParaRPr lang="es-MX" sz="2400" b="1" dirty="0">
              <a:solidFill>
                <a:schemeClr val="tx1"/>
              </a:solidFill>
              <a:effectLst>
                <a:outerShdw blurRad="38100" dist="38100" dir="2700000" algn="tl">
                  <a:srgbClr val="000000">
                    <a:alpha val="43137"/>
                  </a:srgbClr>
                </a:outerShdw>
              </a:effectLst>
              <a:latin typeface="Source Code Pro"/>
            </a:endParaRPr>
          </a:p>
        </p:txBody>
      </p:sp>
      <p:sp>
        <p:nvSpPr>
          <p:cNvPr id="34" name="Google Shape;78;p13">
            <a:extLst>
              <a:ext uri="{FF2B5EF4-FFF2-40B4-BE49-F238E27FC236}">
                <a16:creationId xmlns:a16="http://schemas.microsoft.com/office/drawing/2014/main" id="{23309BEE-7DB9-4BF7-AF03-C20BFE92C18F}"/>
              </a:ext>
            </a:extLst>
          </p:cNvPr>
          <p:cNvSpPr txBox="1"/>
          <p:nvPr/>
        </p:nvSpPr>
        <p:spPr>
          <a:xfrm>
            <a:off x="1740173" y="49534"/>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2400" dirty="0">
                <a:solidFill>
                  <a:schemeClr val="accent2"/>
                </a:solidFill>
                <a:latin typeface="Quantico"/>
                <a:ea typeface="Quantico"/>
                <a:cs typeface="Quantico"/>
                <a:sym typeface="Quantico"/>
              </a:rPr>
              <a:t>&lt;/</a:t>
            </a:r>
            <a:endParaRPr sz="2400" dirty="0">
              <a:solidFill>
                <a:schemeClr val="accent2"/>
              </a:solidFill>
              <a:latin typeface="Quantico"/>
              <a:ea typeface="Quantico"/>
              <a:cs typeface="Quantico"/>
              <a:sym typeface="Quantico"/>
            </a:endParaRPr>
          </a:p>
        </p:txBody>
      </p:sp>
      <p:sp>
        <p:nvSpPr>
          <p:cNvPr id="35" name="Google Shape;79;p13">
            <a:extLst>
              <a:ext uri="{FF2B5EF4-FFF2-40B4-BE49-F238E27FC236}">
                <a16:creationId xmlns:a16="http://schemas.microsoft.com/office/drawing/2014/main" id="{B278DA88-BD19-40ED-8A5B-5CDFD4A1BBC1}"/>
              </a:ext>
            </a:extLst>
          </p:cNvPr>
          <p:cNvSpPr txBox="1"/>
          <p:nvPr/>
        </p:nvSpPr>
        <p:spPr>
          <a:xfrm>
            <a:off x="8141530" y="-39907"/>
            <a:ext cx="535350" cy="806725"/>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2400" dirty="0">
                <a:solidFill>
                  <a:srgbClr val="00B050"/>
                </a:solidFill>
                <a:latin typeface="Quantico"/>
                <a:ea typeface="Quantico"/>
                <a:cs typeface="Quantico"/>
                <a:sym typeface="Quantico"/>
              </a:rPr>
              <a:t>/&gt;</a:t>
            </a:r>
            <a:endParaRPr sz="2400" dirty="0">
              <a:solidFill>
                <a:srgbClr val="00B050"/>
              </a:solidFill>
              <a:latin typeface="Quantico"/>
              <a:ea typeface="Quantico"/>
              <a:cs typeface="Quantico"/>
              <a:sym typeface="Quantico"/>
            </a:endParaRPr>
          </a:p>
        </p:txBody>
      </p:sp>
      <p:pic>
        <p:nvPicPr>
          <p:cNvPr id="37" name="Imagen 36">
            <a:extLst>
              <a:ext uri="{FF2B5EF4-FFF2-40B4-BE49-F238E27FC236}">
                <a16:creationId xmlns:a16="http://schemas.microsoft.com/office/drawing/2014/main" id="{4F4429BD-9042-4B61-AE2B-A3239FCAF673}"/>
              </a:ext>
            </a:extLst>
          </p:cNvPr>
          <p:cNvPicPr>
            <a:picLocks noChangeAspect="1"/>
          </p:cNvPicPr>
          <p:nvPr/>
        </p:nvPicPr>
        <p:blipFill rotWithShape="1">
          <a:blip r:embed="rId8"/>
          <a:srcRect l="13799" r="9575" b="33850"/>
          <a:stretch/>
        </p:blipFill>
        <p:spPr>
          <a:xfrm>
            <a:off x="7036547" y="2726898"/>
            <a:ext cx="1379722" cy="1800000"/>
          </a:xfrm>
          <a:prstGeom prst="rect">
            <a:avLst/>
          </a:prstGeom>
          <a:ln>
            <a:noFill/>
          </a:ln>
          <a:effectLst>
            <a:softEdge rad="112500"/>
          </a:effectLst>
        </p:spPr>
      </p:pic>
      <p:sp>
        <p:nvSpPr>
          <p:cNvPr id="16" name="CuadroTexto 15">
            <a:extLst>
              <a:ext uri="{FF2B5EF4-FFF2-40B4-BE49-F238E27FC236}">
                <a16:creationId xmlns:a16="http://schemas.microsoft.com/office/drawing/2014/main" id="{BA57F0A8-95B9-4002-B526-047265ECFE12}"/>
              </a:ext>
            </a:extLst>
          </p:cNvPr>
          <p:cNvSpPr txBox="1"/>
          <p:nvPr/>
        </p:nvSpPr>
        <p:spPr>
          <a:xfrm>
            <a:off x="3787809" y="2306769"/>
            <a:ext cx="2144405" cy="307777"/>
          </a:xfrm>
          <a:prstGeom prst="rect">
            <a:avLst/>
          </a:prstGeom>
          <a:noFill/>
        </p:spPr>
        <p:txBody>
          <a:bodyPr wrap="square">
            <a:spAutoFit/>
          </a:bodyPr>
          <a:lstStyle/>
          <a:p>
            <a:pPr marL="0" lvl="0" indent="0" algn="l" rtl="0">
              <a:spcBef>
                <a:spcPts val="0"/>
              </a:spcBef>
              <a:spcAft>
                <a:spcPts val="0"/>
              </a:spcAft>
              <a:buNone/>
            </a:pPr>
            <a:r>
              <a:rPr lang="es-MX" b="1" dirty="0">
                <a:solidFill>
                  <a:schemeClr val="tx1"/>
                </a:solidFill>
                <a:effectLst>
                  <a:outerShdw blurRad="38100" dist="38100" dir="2700000" algn="tl">
                    <a:srgbClr val="000000">
                      <a:alpha val="43137"/>
                    </a:srgbClr>
                  </a:outerShdw>
                </a:effectLst>
                <a:latin typeface="Source Code Pro"/>
              </a:rPr>
              <a:t>Francisco Encalada</a:t>
            </a:r>
            <a:endParaRPr lang="es-AR" dirty="0">
              <a:effectLst>
                <a:outerShdw blurRad="38100" dist="38100" dir="2700000" algn="tl">
                  <a:srgbClr val="000000">
                    <a:alpha val="43137"/>
                  </a:srgbClr>
                </a:outerShdw>
              </a:effectLst>
            </a:endParaRPr>
          </a:p>
        </p:txBody>
      </p:sp>
      <p:sp>
        <p:nvSpPr>
          <p:cNvPr id="24" name="CuadroTexto 23">
            <a:extLst>
              <a:ext uri="{FF2B5EF4-FFF2-40B4-BE49-F238E27FC236}">
                <a16:creationId xmlns:a16="http://schemas.microsoft.com/office/drawing/2014/main" id="{D690F859-8005-45D2-9E89-38EA6541742B}"/>
              </a:ext>
            </a:extLst>
          </p:cNvPr>
          <p:cNvSpPr txBox="1"/>
          <p:nvPr/>
        </p:nvSpPr>
        <p:spPr>
          <a:xfrm>
            <a:off x="6950050" y="4214900"/>
            <a:ext cx="1725682" cy="307777"/>
          </a:xfrm>
          <a:prstGeom prst="rect">
            <a:avLst/>
          </a:prstGeom>
          <a:noFill/>
        </p:spPr>
        <p:txBody>
          <a:bodyPr wrap="square">
            <a:spAutoFit/>
          </a:bodyPr>
          <a:lstStyle/>
          <a:p>
            <a:r>
              <a:rPr lang="es-MX" b="1" dirty="0">
                <a:solidFill>
                  <a:schemeClr val="tx1"/>
                </a:solidFill>
                <a:latin typeface="Source Code Pro"/>
              </a:rPr>
              <a:t>Julian Albornoz</a:t>
            </a:r>
            <a:endParaRPr lang="es-AR" dirty="0"/>
          </a:p>
        </p:txBody>
      </p:sp>
      <p:pic>
        <p:nvPicPr>
          <p:cNvPr id="39" name="Imagen 38">
            <a:extLst>
              <a:ext uri="{FF2B5EF4-FFF2-40B4-BE49-F238E27FC236}">
                <a16:creationId xmlns:a16="http://schemas.microsoft.com/office/drawing/2014/main" id="{9444AB60-70A6-45AE-92EB-CF24F7A1BBD7}"/>
              </a:ext>
            </a:extLst>
          </p:cNvPr>
          <p:cNvPicPr>
            <a:picLocks noChangeAspect="1"/>
          </p:cNvPicPr>
          <p:nvPr/>
        </p:nvPicPr>
        <p:blipFill rotWithShape="1">
          <a:blip r:embed="rId9"/>
          <a:srcRect l="14904" t="8029" r="59713" b="46983"/>
          <a:stretch/>
        </p:blipFill>
        <p:spPr>
          <a:xfrm>
            <a:off x="7062117" y="727471"/>
            <a:ext cx="1354152" cy="1800000"/>
          </a:xfrm>
          <a:prstGeom prst="rect">
            <a:avLst/>
          </a:prstGeom>
          <a:ln>
            <a:noFill/>
          </a:ln>
          <a:effectLst>
            <a:softEdge rad="112500"/>
          </a:effectLst>
        </p:spPr>
      </p:pic>
      <p:sp>
        <p:nvSpPr>
          <p:cNvPr id="18" name="CuadroTexto 17">
            <a:extLst>
              <a:ext uri="{FF2B5EF4-FFF2-40B4-BE49-F238E27FC236}">
                <a16:creationId xmlns:a16="http://schemas.microsoft.com/office/drawing/2014/main" id="{9489CFDE-8C7C-422A-9237-AA00FCF3807B}"/>
              </a:ext>
            </a:extLst>
          </p:cNvPr>
          <p:cNvSpPr txBox="1"/>
          <p:nvPr/>
        </p:nvSpPr>
        <p:spPr>
          <a:xfrm>
            <a:off x="6815283" y="2294598"/>
            <a:ext cx="1995216" cy="307777"/>
          </a:xfrm>
          <a:prstGeom prst="rect">
            <a:avLst/>
          </a:prstGeom>
          <a:noFill/>
        </p:spPr>
        <p:txBody>
          <a:bodyPr wrap="square">
            <a:spAutoFit/>
          </a:bodyPr>
          <a:lstStyle/>
          <a:p>
            <a:r>
              <a:rPr lang="es-MX" b="1" dirty="0">
                <a:solidFill>
                  <a:schemeClr val="tx1"/>
                </a:solidFill>
                <a:effectLst>
                  <a:outerShdw blurRad="38100" dist="38100" dir="2700000" algn="tl">
                    <a:srgbClr val="000000">
                      <a:alpha val="43137"/>
                    </a:srgbClr>
                  </a:outerShdw>
                </a:effectLst>
                <a:latin typeface="Source Code Pro"/>
              </a:rPr>
              <a:t>Joaquín Corvalán</a:t>
            </a:r>
            <a:endParaRPr lang="es-A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790245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style.rotation</p:attrName>
                                        </p:attrNameLst>
                                      </p:cBhvr>
                                      <p:tavLst>
                                        <p:tav tm="0">
                                          <p:val>
                                            <p:fltVal val="90"/>
                                          </p:val>
                                        </p:tav>
                                        <p:tav tm="100000">
                                          <p:val>
                                            <p:fltVal val="0"/>
                                          </p:val>
                                        </p:tav>
                                      </p:tavLst>
                                    </p:anim>
                                    <p:animEffect transition="in" filter="fade">
                                      <p:cBhvr>
                                        <p:cTn id="10" dur="10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p:cTn id="20" dur="1000" fill="hold"/>
                                        <p:tgtEl>
                                          <p:spTgt spid="32"/>
                                        </p:tgtEl>
                                        <p:attrNameLst>
                                          <p:attrName>ppt_w</p:attrName>
                                        </p:attrNameLst>
                                      </p:cBhvr>
                                      <p:tavLst>
                                        <p:tav tm="0">
                                          <p:val>
                                            <p:fltVal val="0"/>
                                          </p:val>
                                        </p:tav>
                                        <p:tav tm="100000">
                                          <p:val>
                                            <p:strVal val="#ppt_w"/>
                                          </p:val>
                                        </p:tav>
                                      </p:tavLst>
                                    </p:anim>
                                    <p:anim calcmode="lin" valueType="num">
                                      <p:cBhvr>
                                        <p:cTn id="21" dur="1000" fill="hold"/>
                                        <p:tgtEl>
                                          <p:spTgt spid="32"/>
                                        </p:tgtEl>
                                        <p:attrNameLst>
                                          <p:attrName>ppt_h</p:attrName>
                                        </p:attrNameLst>
                                      </p:cBhvr>
                                      <p:tavLst>
                                        <p:tav tm="0">
                                          <p:val>
                                            <p:fltVal val="0"/>
                                          </p:val>
                                        </p:tav>
                                        <p:tav tm="100000">
                                          <p:val>
                                            <p:strVal val="#ppt_h"/>
                                          </p:val>
                                        </p:tav>
                                      </p:tavLst>
                                    </p:anim>
                                    <p:anim calcmode="lin" valueType="num">
                                      <p:cBhvr>
                                        <p:cTn id="22" dur="1000" fill="hold"/>
                                        <p:tgtEl>
                                          <p:spTgt spid="32"/>
                                        </p:tgtEl>
                                        <p:attrNameLst>
                                          <p:attrName>style.rotation</p:attrName>
                                        </p:attrNameLst>
                                      </p:cBhvr>
                                      <p:tavLst>
                                        <p:tav tm="0">
                                          <p:val>
                                            <p:fltVal val="90"/>
                                          </p:val>
                                        </p:tav>
                                        <p:tav tm="100000">
                                          <p:val>
                                            <p:fltVal val="0"/>
                                          </p:val>
                                        </p:tav>
                                      </p:tavLst>
                                    </p:anim>
                                    <p:animEffect transition="in" filter="fade">
                                      <p:cBhvr>
                                        <p:cTn id="23" dur="10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p:cTn id="33" dur="1000" fill="hold"/>
                                        <p:tgtEl>
                                          <p:spTgt spid="39"/>
                                        </p:tgtEl>
                                        <p:attrNameLst>
                                          <p:attrName>ppt_w</p:attrName>
                                        </p:attrNameLst>
                                      </p:cBhvr>
                                      <p:tavLst>
                                        <p:tav tm="0">
                                          <p:val>
                                            <p:fltVal val="0"/>
                                          </p:val>
                                        </p:tav>
                                        <p:tav tm="100000">
                                          <p:val>
                                            <p:strVal val="#ppt_w"/>
                                          </p:val>
                                        </p:tav>
                                      </p:tavLst>
                                    </p:anim>
                                    <p:anim calcmode="lin" valueType="num">
                                      <p:cBhvr>
                                        <p:cTn id="34" dur="1000" fill="hold"/>
                                        <p:tgtEl>
                                          <p:spTgt spid="39"/>
                                        </p:tgtEl>
                                        <p:attrNameLst>
                                          <p:attrName>ppt_h</p:attrName>
                                        </p:attrNameLst>
                                      </p:cBhvr>
                                      <p:tavLst>
                                        <p:tav tm="0">
                                          <p:val>
                                            <p:fltVal val="0"/>
                                          </p:val>
                                        </p:tav>
                                        <p:tav tm="100000">
                                          <p:val>
                                            <p:strVal val="#ppt_h"/>
                                          </p:val>
                                        </p:tav>
                                      </p:tavLst>
                                    </p:anim>
                                    <p:anim calcmode="lin" valueType="num">
                                      <p:cBhvr>
                                        <p:cTn id="35" dur="1000" fill="hold"/>
                                        <p:tgtEl>
                                          <p:spTgt spid="39"/>
                                        </p:tgtEl>
                                        <p:attrNameLst>
                                          <p:attrName>style.rotation</p:attrName>
                                        </p:attrNameLst>
                                      </p:cBhvr>
                                      <p:tavLst>
                                        <p:tav tm="0">
                                          <p:val>
                                            <p:fltVal val="90"/>
                                          </p:val>
                                        </p:tav>
                                        <p:tav tm="100000">
                                          <p:val>
                                            <p:fltVal val="0"/>
                                          </p:val>
                                        </p:tav>
                                      </p:tavLst>
                                    </p:anim>
                                    <p:animEffect transition="in" filter="fade">
                                      <p:cBhvr>
                                        <p:cTn id="36" dur="10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1000" fill="hold"/>
                                        <p:tgtEl>
                                          <p:spTgt spid="26"/>
                                        </p:tgtEl>
                                        <p:attrNameLst>
                                          <p:attrName>ppt_w</p:attrName>
                                        </p:attrNameLst>
                                      </p:cBhvr>
                                      <p:tavLst>
                                        <p:tav tm="0">
                                          <p:val>
                                            <p:fltVal val="0"/>
                                          </p:val>
                                        </p:tav>
                                        <p:tav tm="100000">
                                          <p:val>
                                            <p:strVal val="#ppt_w"/>
                                          </p:val>
                                        </p:tav>
                                      </p:tavLst>
                                    </p:anim>
                                    <p:anim calcmode="lin" valueType="num">
                                      <p:cBhvr>
                                        <p:cTn id="47" dur="1000" fill="hold"/>
                                        <p:tgtEl>
                                          <p:spTgt spid="26"/>
                                        </p:tgtEl>
                                        <p:attrNameLst>
                                          <p:attrName>ppt_h</p:attrName>
                                        </p:attrNameLst>
                                      </p:cBhvr>
                                      <p:tavLst>
                                        <p:tav tm="0">
                                          <p:val>
                                            <p:fltVal val="0"/>
                                          </p:val>
                                        </p:tav>
                                        <p:tav tm="100000">
                                          <p:val>
                                            <p:strVal val="#ppt_h"/>
                                          </p:val>
                                        </p:tav>
                                      </p:tavLst>
                                    </p:anim>
                                    <p:anim calcmode="lin" valueType="num">
                                      <p:cBhvr>
                                        <p:cTn id="48" dur="1000" fill="hold"/>
                                        <p:tgtEl>
                                          <p:spTgt spid="26"/>
                                        </p:tgtEl>
                                        <p:attrNameLst>
                                          <p:attrName>style.rotation</p:attrName>
                                        </p:attrNameLst>
                                      </p:cBhvr>
                                      <p:tavLst>
                                        <p:tav tm="0">
                                          <p:val>
                                            <p:fltVal val="90"/>
                                          </p:val>
                                        </p:tav>
                                        <p:tav tm="100000">
                                          <p:val>
                                            <p:fltVal val="0"/>
                                          </p:val>
                                        </p:tav>
                                      </p:tavLst>
                                    </p:anim>
                                    <p:animEffect transition="in" filter="fade">
                                      <p:cBhvr>
                                        <p:cTn id="49" dur="10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1000" fill="hold"/>
                                        <p:tgtEl>
                                          <p:spTgt spid="28"/>
                                        </p:tgtEl>
                                        <p:attrNameLst>
                                          <p:attrName>ppt_w</p:attrName>
                                        </p:attrNameLst>
                                      </p:cBhvr>
                                      <p:tavLst>
                                        <p:tav tm="0">
                                          <p:val>
                                            <p:fltVal val="0"/>
                                          </p:val>
                                        </p:tav>
                                        <p:tav tm="100000">
                                          <p:val>
                                            <p:strVal val="#ppt_w"/>
                                          </p:val>
                                        </p:tav>
                                      </p:tavLst>
                                    </p:anim>
                                    <p:anim calcmode="lin" valueType="num">
                                      <p:cBhvr>
                                        <p:cTn id="60" dur="1000" fill="hold"/>
                                        <p:tgtEl>
                                          <p:spTgt spid="28"/>
                                        </p:tgtEl>
                                        <p:attrNameLst>
                                          <p:attrName>ppt_h</p:attrName>
                                        </p:attrNameLst>
                                      </p:cBhvr>
                                      <p:tavLst>
                                        <p:tav tm="0">
                                          <p:val>
                                            <p:fltVal val="0"/>
                                          </p:val>
                                        </p:tav>
                                        <p:tav tm="100000">
                                          <p:val>
                                            <p:strVal val="#ppt_h"/>
                                          </p:val>
                                        </p:tav>
                                      </p:tavLst>
                                    </p:anim>
                                    <p:anim calcmode="lin" valueType="num">
                                      <p:cBhvr>
                                        <p:cTn id="61" dur="1000" fill="hold"/>
                                        <p:tgtEl>
                                          <p:spTgt spid="28"/>
                                        </p:tgtEl>
                                        <p:attrNameLst>
                                          <p:attrName>style.rotation</p:attrName>
                                        </p:attrNameLst>
                                      </p:cBhvr>
                                      <p:tavLst>
                                        <p:tav tm="0">
                                          <p:val>
                                            <p:fltVal val="90"/>
                                          </p:val>
                                        </p:tav>
                                        <p:tav tm="100000">
                                          <p:val>
                                            <p:fltVal val="0"/>
                                          </p:val>
                                        </p:tav>
                                      </p:tavLst>
                                    </p:anim>
                                    <p:animEffect transition="in" filter="fade">
                                      <p:cBhvr>
                                        <p:cTn id="62" dur="10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p:cTn id="72" dur="1000" fill="hold"/>
                                        <p:tgtEl>
                                          <p:spTgt spid="37"/>
                                        </p:tgtEl>
                                        <p:attrNameLst>
                                          <p:attrName>ppt_w</p:attrName>
                                        </p:attrNameLst>
                                      </p:cBhvr>
                                      <p:tavLst>
                                        <p:tav tm="0">
                                          <p:val>
                                            <p:fltVal val="0"/>
                                          </p:val>
                                        </p:tav>
                                        <p:tav tm="100000">
                                          <p:val>
                                            <p:strVal val="#ppt_w"/>
                                          </p:val>
                                        </p:tav>
                                      </p:tavLst>
                                    </p:anim>
                                    <p:anim calcmode="lin" valueType="num">
                                      <p:cBhvr>
                                        <p:cTn id="73" dur="1000" fill="hold"/>
                                        <p:tgtEl>
                                          <p:spTgt spid="37"/>
                                        </p:tgtEl>
                                        <p:attrNameLst>
                                          <p:attrName>ppt_h</p:attrName>
                                        </p:attrNameLst>
                                      </p:cBhvr>
                                      <p:tavLst>
                                        <p:tav tm="0">
                                          <p:val>
                                            <p:fltVal val="0"/>
                                          </p:val>
                                        </p:tav>
                                        <p:tav tm="100000">
                                          <p:val>
                                            <p:strVal val="#ppt_h"/>
                                          </p:val>
                                        </p:tav>
                                      </p:tavLst>
                                    </p:anim>
                                    <p:anim calcmode="lin" valueType="num">
                                      <p:cBhvr>
                                        <p:cTn id="74" dur="1000" fill="hold"/>
                                        <p:tgtEl>
                                          <p:spTgt spid="37"/>
                                        </p:tgtEl>
                                        <p:attrNameLst>
                                          <p:attrName>style.rotation</p:attrName>
                                        </p:attrNameLst>
                                      </p:cBhvr>
                                      <p:tavLst>
                                        <p:tav tm="0">
                                          <p:val>
                                            <p:fltVal val="90"/>
                                          </p:val>
                                        </p:tav>
                                        <p:tav tm="100000">
                                          <p:val>
                                            <p:fltVal val="0"/>
                                          </p:val>
                                        </p:tav>
                                      </p:tavLst>
                                    </p:anim>
                                    <p:animEffect transition="in" filter="fade">
                                      <p:cBhvr>
                                        <p:cTn id="75" dur="10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p:bldP spid="20" grpId="0"/>
      <p:bldP spid="16" grpId="0"/>
      <p:bldP spid="24"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690825" y="149663"/>
            <a:ext cx="6911454"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69E781"/>
                </a:solidFill>
              </a:rPr>
              <a:t>&lt;/</a:t>
            </a:r>
            <a:r>
              <a:rPr lang="en" dirty="0">
                <a:solidFill>
                  <a:schemeClr val="accent2"/>
                </a:solidFill>
              </a:rPr>
              <a:t> </a:t>
            </a:r>
            <a:r>
              <a:rPr lang="en" dirty="0">
                <a:solidFill>
                  <a:schemeClr val="accent2">
                    <a:lumMod val="75000"/>
                  </a:schemeClr>
                </a:solidFill>
              </a:rPr>
              <a:t>[</a:t>
            </a:r>
            <a:r>
              <a:rPr lang="en" dirty="0">
                <a:solidFill>
                  <a:schemeClr val="accent2"/>
                </a:solidFill>
              </a:rPr>
              <a:t> </a:t>
            </a:r>
            <a:r>
              <a:rPr lang="en" u="sng" dirty="0">
                <a:solidFill>
                  <a:schemeClr val="accent2">
                    <a:lumMod val="40000"/>
                    <a:lumOff val="60000"/>
                  </a:schemeClr>
                </a:solidFill>
                <a:latin typeface="Fira Code" panose="020B0604020202020204" charset="0"/>
                <a:ea typeface="Fira Code" panose="020B0604020202020204" charset="0"/>
                <a:cs typeface="Fira Code" panose="020B0604020202020204" charset="0"/>
              </a:rPr>
              <a:t>Propósito</a:t>
            </a:r>
            <a:r>
              <a:rPr lang="en" u="sng" dirty="0">
                <a:latin typeface="Fira Code" panose="020B0604020202020204" charset="0"/>
                <a:ea typeface="Fira Code" panose="020B0604020202020204" charset="0"/>
                <a:cs typeface="Fira Code" panose="020B0604020202020204" charset="0"/>
              </a:rPr>
              <a:t> </a:t>
            </a:r>
            <a:r>
              <a:rPr lang="en" u="sng" dirty="0">
                <a:solidFill>
                  <a:schemeClr val="accent1">
                    <a:lumMod val="60000"/>
                    <a:lumOff val="40000"/>
                  </a:schemeClr>
                </a:solidFill>
                <a:latin typeface="Fira Code" panose="020B0604020202020204" charset="0"/>
                <a:ea typeface="Fira Code" panose="020B0604020202020204" charset="0"/>
                <a:cs typeface="Fira Code" panose="020B0604020202020204" charset="0"/>
              </a:rPr>
              <a:t>de la página </a:t>
            </a:r>
            <a:r>
              <a:rPr lang="en" u="sng" dirty="0">
                <a:solidFill>
                  <a:srgbClr val="0070C0"/>
                </a:solidFill>
                <a:latin typeface="Fira Code" panose="020B0604020202020204" charset="0"/>
                <a:ea typeface="Fira Code" panose="020B0604020202020204" charset="0"/>
                <a:cs typeface="Fira Code" panose="020B0604020202020204" charset="0"/>
              </a:rPr>
              <a:t>web</a:t>
            </a:r>
            <a:r>
              <a:rPr lang="en" dirty="0">
                <a:solidFill>
                  <a:srgbClr val="0070C0"/>
                </a:solidFill>
                <a:latin typeface="Fira Code" panose="020B0604020202020204" charset="0"/>
                <a:ea typeface="Fira Code" panose="020B0604020202020204" charset="0"/>
                <a:cs typeface="Fira Code" panose="020B0604020202020204" charset="0"/>
              </a:rPr>
              <a:t> </a:t>
            </a:r>
            <a:r>
              <a:rPr lang="en" dirty="0">
                <a:solidFill>
                  <a:schemeClr val="accent2">
                    <a:lumMod val="75000"/>
                  </a:schemeClr>
                </a:solidFill>
                <a:latin typeface="Fira Code" panose="020B0604020202020204" charset="0"/>
                <a:ea typeface="Fira Code" panose="020B0604020202020204" charset="0"/>
                <a:cs typeface="Fira Code" panose="020B0604020202020204" charset="0"/>
              </a:rPr>
              <a:t>]</a:t>
            </a:r>
            <a:endParaRPr dirty="0">
              <a:solidFill>
                <a:schemeClr val="accent2">
                  <a:lumMod val="75000"/>
                </a:schemeClr>
              </a:solidFill>
              <a:latin typeface="Fira Code" panose="020B0604020202020204" charset="0"/>
              <a:ea typeface="Fira Code" panose="020B0604020202020204" charset="0"/>
              <a:cs typeface="Fira Code" panose="020B0604020202020204" charset="0"/>
            </a:endParaRPr>
          </a:p>
        </p:txBody>
      </p:sp>
      <p:sp>
        <p:nvSpPr>
          <p:cNvPr id="100" name="Google Shape;100;p14"/>
          <p:cNvSpPr txBox="1">
            <a:spLocks noGrp="1"/>
          </p:cNvSpPr>
          <p:nvPr>
            <p:ph type="body" idx="1"/>
          </p:nvPr>
        </p:nvSpPr>
        <p:spPr>
          <a:xfrm>
            <a:off x="565184" y="945343"/>
            <a:ext cx="7704000" cy="3605391"/>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800" dirty="0"/>
              <a:t>¿A quién va dirigido el proyecto?</a:t>
            </a:r>
            <a:endParaRPr sz="2800" dirty="0"/>
          </a:p>
          <a:p>
            <a:pPr marL="0" lvl="0" indent="0" algn="l" rtl="0">
              <a:spcBef>
                <a:spcPts val="1000"/>
              </a:spcBef>
              <a:spcAft>
                <a:spcPts val="0"/>
              </a:spcAft>
              <a:buNone/>
            </a:pPr>
            <a:endParaRPr sz="1600" dirty="0"/>
          </a:p>
          <a:p>
            <a:pPr marL="457200" lvl="0" indent="-304800" algn="just" rtl="0">
              <a:spcBef>
                <a:spcPts val="1000"/>
              </a:spcBef>
              <a:spcAft>
                <a:spcPts val="0"/>
              </a:spcAft>
              <a:buSzPts val="1200"/>
              <a:buChar char="●"/>
            </a:pPr>
            <a:r>
              <a:rPr lang="es-MX" sz="1400" dirty="0"/>
              <a:t>Nuestra aplicación va dirigida hacia el público en general, específicamente a las preguntas que todos nos hemos hecho alguna vez, ¿qué estudiar? y ¿dónde estudiar?</a:t>
            </a:r>
          </a:p>
          <a:p>
            <a:pPr marL="152400" lvl="0" indent="0" algn="l" rtl="0">
              <a:spcBef>
                <a:spcPts val="1000"/>
              </a:spcBef>
              <a:spcAft>
                <a:spcPts val="0"/>
              </a:spcAft>
              <a:buSzPts val="1200"/>
              <a:buNone/>
            </a:pPr>
            <a:r>
              <a:rPr lang="es-MX" sz="1400" dirty="0"/>
              <a:t> </a:t>
            </a:r>
          </a:p>
          <a:p>
            <a:pPr marL="457200" lvl="0" indent="-304800" algn="l" rtl="0">
              <a:spcBef>
                <a:spcPts val="1000"/>
              </a:spcBef>
              <a:spcAft>
                <a:spcPts val="0"/>
              </a:spcAft>
              <a:buSzPts val="1200"/>
              <a:buChar char="●"/>
            </a:pPr>
            <a:r>
              <a:rPr lang="es-MX" sz="1400" dirty="0"/>
              <a:t>Para ayudar al usuario en esta encrucijada, implementaremos esta página de universidades para poder facilitar la búsqueda de la persona, colocaremos toda la información requerida a su disposición, para así, optimizar al máximo el tiempo del usuario a la hora de elegir qué estudiar.</a:t>
            </a:r>
            <a:endParaRPr sz="1400" dirty="0"/>
          </a:p>
          <a:p>
            <a:pPr marL="0" lvl="0" indent="0" algn="l" rtl="0">
              <a:spcBef>
                <a:spcPts val="0"/>
              </a:spcBef>
              <a:spcAft>
                <a:spcPts val="0"/>
              </a:spcAft>
              <a:buNone/>
            </a:pPr>
            <a:endParaRPr sz="1400" dirty="0"/>
          </a:p>
        </p:txBody>
      </p:sp>
      <p:sp>
        <p:nvSpPr>
          <p:cNvPr id="4" name="Google Shape;79;p13">
            <a:extLst>
              <a:ext uri="{FF2B5EF4-FFF2-40B4-BE49-F238E27FC236}">
                <a16:creationId xmlns:a16="http://schemas.microsoft.com/office/drawing/2014/main" id="{670307CF-F03A-4952-9144-E82F5BFBE391}"/>
              </a:ext>
            </a:extLst>
          </p:cNvPr>
          <p:cNvSpPr txBox="1"/>
          <p:nvPr/>
        </p:nvSpPr>
        <p:spPr>
          <a:xfrm>
            <a:off x="7386682" y="4063692"/>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4000" dirty="0">
                <a:solidFill>
                  <a:schemeClr val="accent1">
                    <a:lumMod val="75000"/>
                  </a:schemeClr>
                </a:solidFill>
                <a:latin typeface="Quantico"/>
                <a:ea typeface="Quantico"/>
                <a:cs typeface="Quantico"/>
                <a:sym typeface="Quantico"/>
              </a:rPr>
              <a:t>/&gt;</a:t>
            </a:r>
            <a:endParaRPr sz="4000" dirty="0">
              <a:solidFill>
                <a:schemeClr val="accent1">
                  <a:lumMod val="75000"/>
                </a:schemeClr>
              </a:solidFill>
              <a:latin typeface="Quantico"/>
              <a:ea typeface="Quantico"/>
              <a:cs typeface="Quantico"/>
              <a:sym typeface="Quantico"/>
            </a:endParaRPr>
          </a:p>
        </p:txBody>
      </p:sp>
      <p:pic>
        <p:nvPicPr>
          <p:cNvPr id="5" name="Imagen 4">
            <a:extLst>
              <a:ext uri="{FF2B5EF4-FFF2-40B4-BE49-F238E27FC236}">
                <a16:creationId xmlns:a16="http://schemas.microsoft.com/office/drawing/2014/main" id="{B24A88B3-0D51-4DF0-BB6C-857E596B391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7896032" y="135849"/>
            <a:ext cx="997586" cy="913833"/>
          </a:xfrm>
          <a:prstGeom prst="rect">
            <a:avLst/>
          </a:prstGeom>
          <a:effectLst>
            <a:glow rad="63500">
              <a:schemeClr val="accent3">
                <a:satMod val="175000"/>
                <a:alpha val="40000"/>
              </a:schemeClr>
            </a:glow>
          </a:effectLst>
        </p:spPr>
      </p:pic>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690825" y="149663"/>
            <a:ext cx="6911454"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69E781"/>
                </a:solidFill>
              </a:rPr>
              <a:t>&lt;/</a:t>
            </a:r>
            <a:r>
              <a:rPr lang="en" dirty="0">
                <a:solidFill>
                  <a:schemeClr val="accent2"/>
                </a:solidFill>
              </a:rPr>
              <a:t> </a:t>
            </a:r>
            <a:r>
              <a:rPr lang="en" dirty="0">
                <a:solidFill>
                  <a:schemeClr val="accent2">
                    <a:lumMod val="75000"/>
                  </a:schemeClr>
                </a:solidFill>
              </a:rPr>
              <a:t>[</a:t>
            </a:r>
            <a:r>
              <a:rPr lang="en" dirty="0">
                <a:solidFill>
                  <a:schemeClr val="accent2"/>
                </a:solidFill>
              </a:rPr>
              <a:t> </a:t>
            </a:r>
            <a:r>
              <a:rPr lang="en" u="sng" dirty="0">
                <a:solidFill>
                  <a:schemeClr val="accent2">
                    <a:lumMod val="40000"/>
                    <a:lumOff val="60000"/>
                  </a:schemeClr>
                </a:solidFill>
                <a:latin typeface="Fira Code" panose="020B0604020202020204" charset="0"/>
                <a:ea typeface="Fira Code" panose="020B0604020202020204" charset="0"/>
                <a:cs typeface="Fira Code" panose="020B0604020202020204" charset="0"/>
              </a:rPr>
              <a:t>Propósito</a:t>
            </a:r>
            <a:r>
              <a:rPr lang="en" u="sng" dirty="0">
                <a:latin typeface="Fira Code" panose="020B0604020202020204" charset="0"/>
                <a:ea typeface="Fira Code" panose="020B0604020202020204" charset="0"/>
                <a:cs typeface="Fira Code" panose="020B0604020202020204" charset="0"/>
              </a:rPr>
              <a:t> </a:t>
            </a:r>
            <a:r>
              <a:rPr lang="en" u="sng" dirty="0">
                <a:solidFill>
                  <a:schemeClr val="accent1">
                    <a:lumMod val="60000"/>
                    <a:lumOff val="40000"/>
                  </a:schemeClr>
                </a:solidFill>
                <a:latin typeface="Fira Code" panose="020B0604020202020204" charset="0"/>
                <a:ea typeface="Fira Code" panose="020B0604020202020204" charset="0"/>
                <a:cs typeface="Fira Code" panose="020B0604020202020204" charset="0"/>
              </a:rPr>
              <a:t>de la página </a:t>
            </a:r>
            <a:r>
              <a:rPr lang="en" u="sng" dirty="0">
                <a:solidFill>
                  <a:srgbClr val="0070C0"/>
                </a:solidFill>
                <a:latin typeface="Fira Code" panose="020B0604020202020204" charset="0"/>
                <a:ea typeface="Fira Code" panose="020B0604020202020204" charset="0"/>
                <a:cs typeface="Fira Code" panose="020B0604020202020204" charset="0"/>
              </a:rPr>
              <a:t>web</a:t>
            </a:r>
            <a:r>
              <a:rPr lang="en" dirty="0">
                <a:solidFill>
                  <a:srgbClr val="0070C0"/>
                </a:solidFill>
                <a:latin typeface="Fira Code" panose="020B0604020202020204" charset="0"/>
                <a:ea typeface="Fira Code" panose="020B0604020202020204" charset="0"/>
                <a:cs typeface="Fira Code" panose="020B0604020202020204" charset="0"/>
              </a:rPr>
              <a:t> </a:t>
            </a:r>
            <a:r>
              <a:rPr lang="en" dirty="0">
                <a:solidFill>
                  <a:schemeClr val="accent2">
                    <a:lumMod val="75000"/>
                  </a:schemeClr>
                </a:solidFill>
                <a:latin typeface="Fira Code" panose="020B0604020202020204" charset="0"/>
                <a:ea typeface="Fira Code" panose="020B0604020202020204" charset="0"/>
                <a:cs typeface="Fira Code" panose="020B0604020202020204" charset="0"/>
              </a:rPr>
              <a:t>]</a:t>
            </a:r>
            <a:endParaRPr dirty="0">
              <a:solidFill>
                <a:schemeClr val="accent2">
                  <a:lumMod val="75000"/>
                </a:schemeClr>
              </a:solidFill>
              <a:latin typeface="Fira Code" panose="020B0604020202020204" charset="0"/>
              <a:ea typeface="Fira Code" panose="020B0604020202020204" charset="0"/>
              <a:cs typeface="Fira Code" panose="020B0604020202020204" charset="0"/>
            </a:endParaRPr>
          </a:p>
        </p:txBody>
      </p:sp>
      <p:sp>
        <p:nvSpPr>
          <p:cNvPr id="100" name="Google Shape;100;p14"/>
          <p:cNvSpPr txBox="1">
            <a:spLocks noGrp="1"/>
          </p:cNvSpPr>
          <p:nvPr>
            <p:ph type="body" idx="1"/>
          </p:nvPr>
        </p:nvSpPr>
        <p:spPr>
          <a:xfrm>
            <a:off x="565184" y="945343"/>
            <a:ext cx="7704000" cy="3605391"/>
          </a:xfrm>
          <a:prstGeom prst="rect">
            <a:avLst/>
          </a:prstGeom>
        </p:spPr>
        <p:txBody>
          <a:bodyPr spcFirstLastPara="1" wrap="square" lIns="91425" tIns="91425" rIns="91425" bIns="91425" anchor="t" anchorCtr="0">
            <a:noAutofit/>
          </a:bodyPr>
          <a:lstStyle/>
          <a:p>
            <a:r>
              <a:rPr lang="es-AR" sz="1600" dirty="0">
                <a:solidFill>
                  <a:schemeClr val="accent2">
                    <a:lumMod val="60000"/>
                    <a:lumOff val="40000"/>
                  </a:schemeClr>
                </a:solidFill>
                <a:effectLst>
                  <a:outerShdw blurRad="38100" dist="38100" dir="2700000" algn="tl">
                    <a:srgbClr val="000000">
                      <a:alpha val="43137"/>
                    </a:srgbClr>
                  </a:outerShdw>
                </a:effectLst>
                <a:latin typeface="Fira Code" panose="020B0604020202020204" charset="0"/>
                <a:ea typeface="Fira Code" panose="020B0604020202020204" charset="0"/>
                <a:cs typeface="Fira Code" panose="020B0604020202020204" charset="0"/>
              </a:rPr>
              <a:t>Elegir  una carrera </a:t>
            </a:r>
            <a:r>
              <a:rPr lang="es-AR" dirty="0"/>
              <a:t>en la actualidad, es mucho más complicado que hace 10 años y eso se debe a varios factores, como pueden </a:t>
            </a:r>
            <a:r>
              <a:rPr lang="es-AR" dirty="0" err="1"/>
              <a:t>ser:La</a:t>
            </a:r>
            <a:r>
              <a:rPr lang="es-AR" dirty="0"/>
              <a:t> oferta académica, con el paso de los años se ha duplicado, contando en la actualidad con muchas opciones, lo cual es bueno, ya que en esta era tecnológica, estamos sometidos a muchos estímulos, por lo que es normal buscar varias opciones sobre el que estudiar,  pero esa misma masividad puede confundir al usuario. </a:t>
            </a:r>
          </a:p>
          <a:p>
            <a:endParaRPr lang="es-AR" dirty="0"/>
          </a:p>
          <a:p>
            <a:pPr algn="just"/>
            <a:r>
              <a:rPr lang="es-AR" sz="1600" dirty="0">
                <a:solidFill>
                  <a:schemeClr val="accent1">
                    <a:lumMod val="75000"/>
                  </a:schemeClr>
                </a:solidFill>
                <a:effectLst>
                  <a:outerShdw blurRad="38100" dist="38100" dir="2700000" algn="tl">
                    <a:srgbClr val="000000">
                      <a:alpha val="43137"/>
                    </a:srgbClr>
                  </a:outerShdw>
                </a:effectLst>
                <a:latin typeface="Fira Code" panose="020B0604020202020204" charset="0"/>
                <a:ea typeface="Fira Code" panose="020B0604020202020204" charset="0"/>
                <a:cs typeface="Fira Code" panose="020B0604020202020204" charset="0"/>
              </a:rPr>
              <a:t>La información</a:t>
            </a:r>
            <a:r>
              <a:rPr lang="es-AR" dirty="0"/>
              <a:t>, disponible en Google a la hora de hacer una búsqueda, generalmente es poco clara e inclusive dispersa o poco accesible, teniendo que recurrir a llamar a la institución o a presentarse físicamente en el establecimiento educativo. Un factor determinante, cuando la gran mayoría de la población, se informa de este modo, más aún en las nuevas generaciones, esta falta de claridad puede generar temor e incertidumbre, lo que a menudo lleva a tomar una mala elección.</a:t>
            </a:r>
          </a:p>
          <a:p>
            <a:endParaRPr lang="es-AR" dirty="0"/>
          </a:p>
          <a:p>
            <a:r>
              <a:rPr lang="es-AR" sz="1600" dirty="0">
                <a:solidFill>
                  <a:srgbClr val="0070C0"/>
                </a:solidFill>
                <a:effectLst>
                  <a:outerShdw blurRad="38100" dist="38100" dir="2700000" algn="tl">
                    <a:srgbClr val="000000">
                      <a:alpha val="43137"/>
                    </a:srgbClr>
                  </a:outerShdw>
                </a:effectLst>
                <a:latin typeface="Fira Code" panose="020B0604020202020204" charset="0"/>
                <a:ea typeface="Fira Code" panose="020B0604020202020204" charset="0"/>
                <a:cs typeface="Fira Code" panose="020B0604020202020204" charset="0"/>
              </a:rPr>
              <a:t>El autoconocimiento</a:t>
            </a:r>
            <a:r>
              <a:rPr lang="es-AR" dirty="0"/>
              <a:t>, el conocerse a sí mismo es vital a la hora de tomar esta elección, sin embargo, los procesos de orientación vocacional muchas veces son inaccesibles, por cuestiones geográficas o por costo, lo que amplía mucho más ese temor a la hora de buscar información.</a:t>
            </a:r>
          </a:p>
          <a:p>
            <a:pPr marL="0" lvl="0" indent="0" algn="l" rtl="0">
              <a:spcBef>
                <a:spcPts val="0"/>
              </a:spcBef>
              <a:spcAft>
                <a:spcPts val="0"/>
              </a:spcAft>
              <a:buNone/>
            </a:pPr>
            <a:endParaRPr sz="900" dirty="0"/>
          </a:p>
        </p:txBody>
      </p:sp>
      <p:sp>
        <p:nvSpPr>
          <p:cNvPr id="4" name="Google Shape;79;p13">
            <a:extLst>
              <a:ext uri="{FF2B5EF4-FFF2-40B4-BE49-F238E27FC236}">
                <a16:creationId xmlns:a16="http://schemas.microsoft.com/office/drawing/2014/main" id="{670307CF-F03A-4952-9144-E82F5BFBE391}"/>
              </a:ext>
            </a:extLst>
          </p:cNvPr>
          <p:cNvSpPr txBox="1"/>
          <p:nvPr/>
        </p:nvSpPr>
        <p:spPr>
          <a:xfrm>
            <a:off x="7875916" y="4198157"/>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4000" dirty="0">
                <a:solidFill>
                  <a:schemeClr val="accent3">
                    <a:lumMod val="75000"/>
                  </a:schemeClr>
                </a:solidFill>
                <a:latin typeface="Quantico"/>
                <a:ea typeface="Quantico"/>
                <a:cs typeface="Quantico"/>
                <a:sym typeface="Quantico"/>
              </a:rPr>
              <a:t>/&gt;</a:t>
            </a:r>
            <a:endParaRPr sz="4000" dirty="0">
              <a:solidFill>
                <a:schemeClr val="accent3">
                  <a:lumMod val="75000"/>
                </a:schemeClr>
              </a:solidFill>
              <a:latin typeface="Quantico"/>
              <a:ea typeface="Quantico"/>
              <a:cs typeface="Quantico"/>
              <a:sym typeface="Quantico"/>
            </a:endParaRPr>
          </a:p>
        </p:txBody>
      </p:sp>
      <p:pic>
        <p:nvPicPr>
          <p:cNvPr id="5" name="Imagen 4">
            <a:extLst>
              <a:ext uri="{FF2B5EF4-FFF2-40B4-BE49-F238E27FC236}">
                <a16:creationId xmlns:a16="http://schemas.microsoft.com/office/drawing/2014/main" id="{89343209-0F78-4669-85DD-0E5313FD856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7896032" y="135849"/>
            <a:ext cx="997586" cy="913833"/>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406661266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690825" y="149663"/>
            <a:ext cx="6911454"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69E781"/>
                </a:solidFill>
              </a:rPr>
              <a:t>&lt;/</a:t>
            </a:r>
            <a:r>
              <a:rPr lang="en" dirty="0">
                <a:solidFill>
                  <a:schemeClr val="accent2"/>
                </a:solidFill>
              </a:rPr>
              <a:t> </a:t>
            </a:r>
            <a:r>
              <a:rPr lang="en" dirty="0">
                <a:solidFill>
                  <a:schemeClr val="accent2">
                    <a:lumMod val="75000"/>
                  </a:schemeClr>
                </a:solidFill>
              </a:rPr>
              <a:t>[ </a:t>
            </a:r>
            <a:r>
              <a:rPr lang="en" dirty="0">
                <a:solidFill>
                  <a:srgbClr val="0070C0"/>
                </a:solidFill>
                <a:latin typeface="Fira Code" panose="020B0604020202020204" charset="0"/>
                <a:ea typeface="Fira Code" panose="020B0604020202020204" charset="0"/>
                <a:cs typeface="Fira Code" panose="020B0604020202020204" charset="0"/>
              </a:rPr>
              <a:t>{</a:t>
            </a:r>
            <a:r>
              <a:rPr lang="en" dirty="0">
                <a:solidFill>
                  <a:schemeClr val="accent2"/>
                </a:solidFill>
              </a:rPr>
              <a:t> </a:t>
            </a:r>
            <a:r>
              <a:rPr lang="en" u="sng" dirty="0">
                <a:solidFill>
                  <a:schemeClr val="accent2">
                    <a:lumMod val="40000"/>
                    <a:lumOff val="60000"/>
                  </a:schemeClr>
                </a:solidFill>
                <a:latin typeface="Fira Code" panose="020B0604020202020204" charset="0"/>
                <a:ea typeface="Fira Code" panose="020B0604020202020204" charset="0"/>
                <a:cs typeface="Fira Code" panose="020B0604020202020204" charset="0"/>
              </a:rPr>
              <a:t>La</a:t>
            </a:r>
            <a:r>
              <a:rPr lang="en" u="sng" dirty="0">
                <a:latin typeface="Fira Code" panose="020B0604020202020204" charset="0"/>
                <a:ea typeface="Fira Code" panose="020B0604020202020204" charset="0"/>
                <a:cs typeface="Fira Code" panose="020B0604020202020204" charset="0"/>
              </a:rPr>
              <a:t> </a:t>
            </a:r>
            <a:r>
              <a:rPr lang="en" u="sng" dirty="0">
                <a:solidFill>
                  <a:schemeClr val="accent1">
                    <a:lumMod val="60000"/>
                    <a:lumOff val="40000"/>
                  </a:schemeClr>
                </a:solidFill>
                <a:latin typeface="Fira Code" panose="020B0604020202020204" charset="0"/>
                <a:ea typeface="Fira Code" panose="020B0604020202020204" charset="0"/>
                <a:cs typeface="Fira Code" panose="020B0604020202020204" charset="0"/>
              </a:rPr>
              <a:t>Solución </a:t>
            </a:r>
            <a:r>
              <a:rPr lang="en" dirty="0">
                <a:solidFill>
                  <a:srgbClr val="0070C0"/>
                </a:solidFill>
                <a:latin typeface="Fira Code" panose="020B0604020202020204" charset="0"/>
                <a:ea typeface="Fira Code" panose="020B0604020202020204" charset="0"/>
                <a:cs typeface="Fira Code" panose="020B0604020202020204" charset="0"/>
              </a:rPr>
              <a:t> } </a:t>
            </a:r>
            <a:r>
              <a:rPr lang="en" dirty="0">
                <a:solidFill>
                  <a:schemeClr val="accent2">
                    <a:lumMod val="75000"/>
                  </a:schemeClr>
                </a:solidFill>
                <a:latin typeface="Fira Code" panose="020B0604020202020204" charset="0"/>
                <a:ea typeface="Fira Code" panose="020B0604020202020204" charset="0"/>
                <a:cs typeface="Fira Code" panose="020B0604020202020204" charset="0"/>
              </a:rPr>
              <a:t>]</a:t>
            </a:r>
            <a:endParaRPr dirty="0">
              <a:solidFill>
                <a:schemeClr val="accent2">
                  <a:lumMod val="75000"/>
                </a:schemeClr>
              </a:solidFill>
              <a:latin typeface="Fira Code" panose="020B0604020202020204" charset="0"/>
              <a:ea typeface="Fira Code" panose="020B0604020202020204" charset="0"/>
              <a:cs typeface="Fira Code" panose="020B0604020202020204" charset="0"/>
            </a:endParaRPr>
          </a:p>
        </p:txBody>
      </p:sp>
      <p:sp>
        <p:nvSpPr>
          <p:cNvPr id="100" name="Google Shape;100;p14"/>
          <p:cNvSpPr txBox="1">
            <a:spLocks noGrp="1"/>
          </p:cNvSpPr>
          <p:nvPr>
            <p:ph type="body" idx="1"/>
          </p:nvPr>
        </p:nvSpPr>
        <p:spPr>
          <a:xfrm>
            <a:off x="405695" y="769054"/>
            <a:ext cx="7704000" cy="3605391"/>
          </a:xfrm>
          <a:prstGeom prst="rect">
            <a:avLst/>
          </a:prstGeom>
        </p:spPr>
        <p:txBody>
          <a:bodyPr spcFirstLastPara="1" wrap="square" lIns="91425" tIns="91425" rIns="91425" bIns="91425" anchor="t" anchorCtr="0">
            <a:noAutofit/>
          </a:bodyPr>
          <a:lstStyle/>
          <a:p>
            <a:pPr marL="457200" lvl="0" indent="-304800" algn="just" rtl="0">
              <a:spcBef>
                <a:spcPts val="1000"/>
              </a:spcBef>
              <a:spcAft>
                <a:spcPts val="0"/>
              </a:spcAft>
              <a:buSzPts val="1200"/>
              <a:buChar char="●"/>
            </a:pPr>
            <a:r>
              <a:rPr lang="es-MX" sz="1600" dirty="0"/>
              <a:t>Ante estas problemáticas, utilizaremos nuestro proyecto, </a:t>
            </a:r>
            <a:r>
              <a:rPr lang="es-MX" sz="1600" dirty="0" err="1"/>
              <a:t>CTUni</a:t>
            </a:r>
            <a:r>
              <a:rPr lang="es-MX" sz="1600" dirty="0"/>
              <a:t>, para agilizar y proporcionar la información al usuario, a la hora de tomar esta elección tan importante. Este realizará un ranking  entre distintas universidades de Buenos Aires, </a:t>
            </a:r>
            <a:r>
              <a:rPr lang="es-MX" sz="1600" dirty="0" err="1"/>
              <a:t>Arg</a:t>
            </a:r>
            <a:r>
              <a:rPr lang="es-MX" sz="1600" dirty="0"/>
              <a:t>, en este podremos encontrar información tanto de las universidades, como de sus sedes y carreras. Esta contará con su localidad, dirección, carreras que se dicten, duración, costo y su plan de estudio. A su vez, los usuarios también podrán </a:t>
            </a:r>
            <a:r>
              <a:rPr lang="es-MX" sz="1600" dirty="0" err="1"/>
              <a:t>loguearse</a:t>
            </a:r>
            <a:r>
              <a:rPr lang="es-MX" sz="1600" dirty="0"/>
              <a:t> para acceder a beneficios, como el poder dar su valoración y comentarios a estas universidades, así los usuarios podrán compartir sus experiencias y pensamientos sobre las universidades a las que concurrieron. Por otro lado, realizaremos un test vocacional simple para guiar al usuario en su búsqueda en caso de que este se encuentre confuso.</a:t>
            </a:r>
          </a:p>
        </p:txBody>
      </p:sp>
      <p:sp>
        <p:nvSpPr>
          <p:cNvPr id="4" name="Google Shape;79;p13">
            <a:extLst>
              <a:ext uri="{FF2B5EF4-FFF2-40B4-BE49-F238E27FC236}">
                <a16:creationId xmlns:a16="http://schemas.microsoft.com/office/drawing/2014/main" id="{670307CF-F03A-4952-9144-E82F5BFBE391}"/>
              </a:ext>
            </a:extLst>
          </p:cNvPr>
          <p:cNvSpPr txBox="1"/>
          <p:nvPr/>
        </p:nvSpPr>
        <p:spPr>
          <a:xfrm>
            <a:off x="7917734" y="4198157"/>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4000" dirty="0">
                <a:solidFill>
                  <a:schemeClr val="accent3">
                    <a:lumMod val="75000"/>
                  </a:schemeClr>
                </a:solidFill>
                <a:latin typeface="Quantico"/>
                <a:ea typeface="Quantico"/>
                <a:cs typeface="Quantico"/>
                <a:sym typeface="Quantico"/>
              </a:rPr>
              <a:t>/&gt;</a:t>
            </a:r>
            <a:endParaRPr sz="4000" dirty="0">
              <a:solidFill>
                <a:schemeClr val="accent3">
                  <a:lumMod val="75000"/>
                </a:schemeClr>
              </a:solidFill>
              <a:latin typeface="Quantico"/>
              <a:ea typeface="Quantico"/>
              <a:cs typeface="Quantico"/>
              <a:sym typeface="Quantico"/>
            </a:endParaRPr>
          </a:p>
        </p:txBody>
      </p:sp>
      <p:pic>
        <p:nvPicPr>
          <p:cNvPr id="5" name="Imagen 4">
            <a:extLst>
              <a:ext uri="{FF2B5EF4-FFF2-40B4-BE49-F238E27FC236}">
                <a16:creationId xmlns:a16="http://schemas.microsoft.com/office/drawing/2014/main" id="{760C9427-4659-4C08-B080-5ECC8D8DFFD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7896032" y="135849"/>
            <a:ext cx="997586" cy="913833"/>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42250549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690825" y="149663"/>
            <a:ext cx="6911454"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69E781"/>
                </a:solidFill>
              </a:rPr>
              <a:t>&lt;/</a:t>
            </a:r>
            <a:r>
              <a:rPr lang="en" dirty="0">
                <a:solidFill>
                  <a:schemeClr val="accent2"/>
                </a:solidFill>
              </a:rPr>
              <a:t> </a:t>
            </a:r>
            <a:r>
              <a:rPr lang="en" dirty="0">
                <a:solidFill>
                  <a:schemeClr val="accent2">
                    <a:lumMod val="75000"/>
                  </a:schemeClr>
                </a:solidFill>
              </a:rPr>
              <a:t>[</a:t>
            </a:r>
            <a:r>
              <a:rPr lang="en" dirty="0">
                <a:solidFill>
                  <a:schemeClr val="accent2"/>
                </a:solidFill>
              </a:rPr>
              <a:t> </a:t>
            </a:r>
            <a:r>
              <a:rPr lang="en" u="sng" dirty="0">
                <a:solidFill>
                  <a:schemeClr val="accent2">
                    <a:lumMod val="40000"/>
                    <a:lumOff val="60000"/>
                  </a:schemeClr>
                </a:solidFill>
                <a:latin typeface="Fira Code" panose="020B0604020202020204" charset="0"/>
                <a:ea typeface="Fira Code" panose="020B0604020202020204" charset="0"/>
                <a:cs typeface="Fira Code" panose="020B0604020202020204" charset="0"/>
              </a:rPr>
              <a:t>Modelo</a:t>
            </a:r>
            <a:r>
              <a:rPr lang="en" u="sng" dirty="0">
                <a:latin typeface="Fira Code" panose="020B0604020202020204" charset="0"/>
                <a:ea typeface="Fira Code" panose="020B0604020202020204" charset="0"/>
                <a:cs typeface="Fira Code" panose="020B0604020202020204" charset="0"/>
              </a:rPr>
              <a:t> </a:t>
            </a:r>
            <a:r>
              <a:rPr lang="en" u="sng" dirty="0">
                <a:solidFill>
                  <a:schemeClr val="accent1">
                    <a:lumMod val="60000"/>
                    <a:lumOff val="40000"/>
                  </a:schemeClr>
                </a:solidFill>
                <a:latin typeface="Fira Code" panose="020B0604020202020204" charset="0"/>
                <a:ea typeface="Fira Code" panose="020B0604020202020204" charset="0"/>
                <a:cs typeface="Fira Code" panose="020B0604020202020204" charset="0"/>
              </a:rPr>
              <a:t>de </a:t>
            </a:r>
            <a:r>
              <a:rPr lang="en" u="sng" dirty="0">
                <a:solidFill>
                  <a:srgbClr val="0070C0"/>
                </a:solidFill>
                <a:latin typeface="Fira Code" panose="020B0604020202020204" charset="0"/>
                <a:ea typeface="Fira Code" panose="020B0604020202020204" charset="0"/>
                <a:cs typeface="Fira Code" panose="020B0604020202020204" charset="0"/>
              </a:rPr>
              <a:t>Negocio</a:t>
            </a:r>
            <a:r>
              <a:rPr lang="en" dirty="0">
                <a:solidFill>
                  <a:srgbClr val="0070C0"/>
                </a:solidFill>
                <a:latin typeface="Fira Code" panose="020B0604020202020204" charset="0"/>
                <a:ea typeface="Fira Code" panose="020B0604020202020204" charset="0"/>
                <a:cs typeface="Fira Code" panose="020B0604020202020204" charset="0"/>
              </a:rPr>
              <a:t> </a:t>
            </a:r>
            <a:r>
              <a:rPr lang="en" dirty="0">
                <a:solidFill>
                  <a:schemeClr val="accent2">
                    <a:lumMod val="75000"/>
                  </a:schemeClr>
                </a:solidFill>
                <a:latin typeface="Fira Code" panose="020B0604020202020204" charset="0"/>
                <a:ea typeface="Fira Code" panose="020B0604020202020204" charset="0"/>
                <a:cs typeface="Fira Code" panose="020B0604020202020204" charset="0"/>
              </a:rPr>
              <a:t>]</a:t>
            </a:r>
            <a:endParaRPr dirty="0">
              <a:solidFill>
                <a:schemeClr val="accent2">
                  <a:lumMod val="75000"/>
                </a:schemeClr>
              </a:solidFill>
              <a:latin typeface="Fira Code" panose="020B0604020202020204" charset="0"/>
              <a:ea typeface="Fira Code" panose="020B0604020202020204" charset="0"/>
              <a:cs typeface="Fira Code" panose="020B0604020202020204" charset="0"/>
            </a:endParaRPr>
          </a:p>
        </p:txBody>
      </p:sp>
      <p:sp>
        <p:nvSpPr>
          <p:cNvPr id="100" name="Google Shape;100;p14"/>
          <p:cNvSpPr txBox="1">
            <a:spLocks noGrp="1"/>
          </p:cNvSpPr>
          <p:nvPr>
            <p:ph type="body" idx="1"/>
          </p:nvPr>
        </p:nvSpPr>
        <p:spPr>
          <a:xfrm>
            <a:off x="533286" y="1146263"/>
            <a:ext cx="7704000" cy="3385007"/>
          </a:xfrm>
          <a:prstGeom prst="rect">
            <a:avLst/>
          </a:prstGeom>
        </p:spPr>
        <p:txBody>
          <a:bodyPr spcFirstLastPara="1" wrap="square" lIns="91425" tIns="91425" rIns="91425" bIns="91425" anchor="t" anchorCtr="0">
            <a:noAutofit/>
          </a:bodyPr>
          <a:lstStyle/>
          <a:p>
            <a:pPr marL="457200" lvl="0" indent="-304800" algn="just" rtl="0">
              <a:spcBef>
                <a:spcPts val="1000"/>
              </a:spcBef>
              <a:spcAft>
                <a:spcPts val="0"/>
              </a:spcAft>
              <a:buSzPts val="1200"/>
              <a:buChar char="●"/>
            </a:pPr>
            <a:r>
              <a:rPr lang="es-MX" sz="2400" dirty="0"/>
              <a:t>Nuestro modelo de negocios se basa en dar publicidad en la misma página, publicidad referida al área educativa para que los usuarios se vean interesados en esta, así como asegurar un puesto alto en el ranking a las universidades que aporten monetariamente a la página</a:t>
            </a:r>
            <a:endParaRPr sz="2400" dirty="0"/>
          </a:p>
        </p:txBody>
      </p:sp>
      <p:sp>
        <p:nvSpPr>
          <p:cNvPr id="4" name="Google Shape;79;p13">
            <a:extLst>
              <a:ext uri="{FF2B5EF4-FFF2-40B4-BE49-F238E27FC236}">
                <a16:creationId xmlns:a16="http://schemas.microsoft.com/office/drawing/2014/main" id="{670307CF-F03A-4952-9144-E82F5BFBE391}"/>
              </a:ext>
            </a:extLst>
          </p:cNvPr>
          <p:cNvSpPr txBox="1"/>
          <p:nvPr/>
        </p:nvSpPr>
        <p:spPr>
          <a:xfrm>
            <a:off x="7386682" y="4063692"/>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4000" dirty="0">
                <a:solidFill>
                  <a:schemeClr val="accent3">
                    <a:lumMod val="75000"/>
                  </a:schemeClr>
                </a:solidFill>
                <a:latin typeface="Quantico"/>
                <a:ea typeface="Quantico"/>
                <a:cs typeface="Quantico"/>
                <a:sym typeface="Quantico"/>
              </a:rPr>
              <a:t>/&gt;</a:t>
            </a:r>
            <a:endParaRPr sz="4000" dirty="0">
              <a:solidFill>
                <a:schemeClr val="accent3">
                  <a:lumMod val="75000"/>
                </a:schemeClr>
              </a:solidFill>
              <a:latin typeface="Quantico"/>
              <a:ea typeface="Quantico"/>
              <a:cs typeface="Quantico"/>
              <a:sym typeface="Quantico"/>
            </a:endParaRPr>
          </a:p>
        </p:txBody>
      </p:sp>
      <p:pic>
        <p:nvPicPr>
          <p:cNvPr id="5" name="Imagen 4">
            <a:extLst>
              <a:ext uri="{FF2B5EF4-FFF2-40B4-BE49-F238E27FC236}">
                <a16:creationId xmlns:a16="http://schemas.microsoft.com/office/drawing/2014/main" id="{1818A09A-DE85-4E71-9B45-A4ECE26D07C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7896032" y="135849"/>
            <a:ext cx="997586" cy="913833"/>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29229809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690825" y="149663"/>
            <a:ext cx="6911454"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69E781"/>
                </a:solidFill>
              </a:rPr>
              <a:t>&lt;/</a:t>
            </a:r>
            <a:r>
              <a:rPr lang="en" dirty="0">
                <a:solidFill>
                  <a:schemeClr val="accent2"/>
                </a:solidFill>
              </a:rPr>
              <a:t> </a:t>
            </a:r>
            <a:r>
              <a:rPr lang="en" dirty="0">
                <a:solidFill>
                  <a:schemeClr val="accent2">
                    <a:lumMod val="75000"/>
                  </a:schemeClr>
                </a:solidFill>
              </a:rPr>
              <a:t>[</a:t>
            </a:r>
            <a:r>
              <a:rPr lang="en" dirty="0">
                <a:solidFill>
                  <a:schemeClr val="accent2"/>
                </a:solidFill>
              </a:rPr>
              <a:t> ¿</a:t>
            </a:r>
            <a:r>
              <a:rPr lang="en" u="sng" dirty="0">
                <a:solidFill>
                  <a:schemeClr val="accent2">
                    <a:lumMod val="40000"/>
                    <a:lumOff val="60000"/>
                  </a:schemeClr>
                </a:solidFill>
                <a:latin typeface="Fira Code" panose="020B0604020202020204" charset="0"/>
                <a:ea typeface="Fira Code" panose="020B0604020202020204" charset="0"/>
                <a:cs typeface="Fira Code" panose="020B0604020202020204" charset="0"/>
              </a:rPr>
              <a:t>Por</a:t>
            </a:r>
            <a:r>
              <a:rPr lang="en" u="sng" dirty="0">
                <a:latin typeface="Fira Code" panose="020B0604020202020204" charset="0"/>
                <a:ea typeface="Fira Code" panose="020B0604020202020204" charset="0"/>
                <a:cs typeface="Fira Code" panose="020B0604020202020204" charset="0"/>
              </a:rPr>
              <a:t> </a:t>
            </a:r>
            <a:r>
              <a:rPr lang="en" u="sng" dirty="0">
                <a:solidFill>
                  <a:schemeClr val="accent1">
                    <a:lumMod val="60000"/>
                    <a:lumOff val="40000"/>
                  </a:schemeClr>
                </a:solidFill>
                <a:latin typeface="Fira Code" panose="020B0604020202020204" charset="0"/>
                <a:ea typeface="Fira Code" panose="020B0604020202020204" charset="0"/>
                <a:cs typeface="Fira Code" panose="020B0604020202020204" charset="0"/>
              </a:rPr>
              <a:t>qué </a:t>
            </a:r>
            <a:r>
              <a:rPr lang="en" u="sng" dirty="0">
                <a:solidFill>
                  <a:srgbClr val="0070C0"/>
                </a:solidFill>
                <a:latin typeface="Fira Code" panose="020B0604020202020204" charset="0"/>
                <a:ea typeface="Fira Code" panose="020B0604020202020204" charset="0"/>
                <a:cs typeface="Fira Code" panose="020B0604020202020204" charset="0"/>
              </a:rPr>
              <a:t>nosotros?</a:t>
            </a:r>
            <a:r>
              <a:rPr lang="en" dirty="0">
                <a:solidFill>
                  <a:srgbClr val="0070C0"/>
                </a:solidFill>
                <a:latin typeface="Fira Code" panose="020B0604020202020204" charset="0"/>
                <a:ea typeface="Fira Code" panose="020B0604020202020204" charset="0"/>
                <a:cs typeface="Fira Code" panose="020B0604020202020204" charset="0"/>
              </a:rPr>
              <a:t> </a:t>
            </a:r>
            <a:r>
              <a:rPr lang="en" dirty="0">
                <a:solidFill>
                  <a:schemeClr val="accent2">
                    <a:lumMod val="75000"/>
                  </a:schemeClr>
                </a:solidFill>
                <a:latin typeface="Fira Code" panose="020B0604020202020204" charset="0"/>
                <a:ea typeface="Fira Code" panose="020B0604020202020204" charset="0"/>
                <a:cs typeface="Fira Code" panose="020B0604020202020204" charset="0"/>
              </a:rPr>
              <a:t>]</a:t>
            </a:r>
            <a:endParaRPr dirty="0">
              <a:solidFill>
                <a:schemeClr val="accent2">
                  <a:lumMod val="75000"/>
                </a:schemeClr>
              </a:solidFill>
              <a:latin typeface="Fira Code" panose="020B0604020202020204" charset="0"/>
              <a:ea typeface="Fira Code" panose="020B0604020202020204" charset="0"/>
              <a:cs typeface="Fira Code" panose="020B0604020202020204" charset="0"/>
            </a:endParaRPr>
          </a:p>
        </p:txBody>
      </p:sp>
      <p:sp>
        <p:nvSpPr>
          <p:cNvPr id="100" name="Google Shape;100;p14"/>
          <p:cNvSpPr txBox="1">
            <a:spLocks noGrp="1"/>
          </p:cNvSpPr>
          <p:nvPr>
            <p:ph type="body" idx="1"/>
          </p:nvPr>
        </p:nvSpPr>
        <p:spPr>
          <a:xfrm>
            <a:off x="533286" y="1146263"/>
            <a:ext cx="7704000" cy="3385007"/>
          </a:xfrm>
          <a:prstGeom prst="rect">
            <a:avLst/>
          </a:prstGeom>
        </p:spPr>
        <p:txBody>
          <a:bodyPr spcFirstLastPara="1" wrap="square" lIns="91425" tIns="91425" rIns="91425" bIns="91425" anchor="t" anchorCtr="0">
            <a:noAutofit/>
          </a:bodyPr>
          <a:lstStyle/>
          <a:p>
            <a:pPr marL="457200" lvl="0" indent="-304800" algn="just" rtl="0">
              <a:spcBef>
                <a:spcPts val="1000"/>
              </a:spcBef>
              <a:spcAft>
                <a:spcPts val="0"/>
              </a:spcAft>
              <a:buSzPts val="1200"/>
              <a:buChar char="●"/>
            </a:pPr>
            <a:r>
              <a:rPr lang="es-MX" sz="2400" dirty="0"/>
              <a:t>Es una buena </a:t>
            </a:r>
            <a:r>
              <a:rPr lang="es-MX" sz="2400"/>
              <a:t>elección elegirnos, </a:t>
            </a:r>
            <a:r>
              <a:rPr lang="es-MX" sz="2400" dirty="0"/>
              <a:t>debido a que ante la problemática, somos capaces de brindarle todas las herramientas necesarias al usuario, para así enfrentar esta gran decisión y sobre todo, que se sienta seguro de que fue la elección correcta.</a:t>
            </a:r>
            <a:endParaRPr sz="2400" dirty="0"/>
          </a:p>
        </p:txBody>
      </p:sp>
      <p:sp>
        <p:nvSpPr>
          <p:cNvPr id="4" name="Google Shape;79;p13">
            <a:extLst>
              <a:ext uri="{FF2B5EF4-FFF2-40B4-BE49-F238E27FC236}">
                <a16:creationId xmlns:a16="http://schemas.microsoft.com/office/drawing/2014/main" id="{670307CF-F03A-4952-9144-E82F5BFBE391}"/>
              </a:ext>
            </a:extLst>
          </p:cNvPr>
          <p:cNvSpPr txBox="1"/>
          <p:nvPr/>
        </p:nvSpPr>
        <p:spPr>
          <a:xfrm>
            <a:off x="7386682" y="4063692"/>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4000" dirty="0">
                <a:solidFill>
                  <a:schemeClr val="accent3">
                    <a:lumMod val="75000"/>
                  </a:schemeClr>
                </a:solidFill>
                <a:latin typeface="Quantico"/>
                <a:ea typeface="Quantico"/>
                <a:cs typeface="Quantico"/>
                <a:sym typeface="Quantico"/>
              </a:rPr>
              <a:t>/&gt;</a:t>
            </a:r>
            <a:endParaRPr sz="4000" dirty="0">
              <a:solidFill>
                <a:schemeClr val="accent3">
                  <a:lumMod val="75000"/>
                </a:schemeClr>
              </a:solidFill>
              <a:latin typeface="Quantico"/>
              <a:ea typeface="Quantico"/>
              <a:cs typeface="Quantico"/>
              <a:sym typeface="Quantico"/>
            </a:endParaRPr>
          </a:p>
        </p:txBody>
      </p:sp>
      <p:pic>
        <p:nvPicPr>
          <p:cNvPr id="5" name="Imagen 4">
            <a:extLst>
              <a:ext uri="{FF2B5EF4-FFF2-40B4-BE49-F238E27FC236}">
                <a16:creationId xmlns:a16="http://schemas.microsoft.com/office/drawing/2014/main" id="{25740A1D-623E-40EE-96B9-4473AF3F9A4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7896032" y="135849"/>
            <a:ext cx="997586" cy="913833"/>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333087341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26678" y="3868842"/>
            <a:ext cx="6911454"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69E781"/>
                </a:solidFill>
              </a:rPr>
              <a:t>&lt;/</a:t>
            </a:r>
            <a:r>
              <a:rPr lang="en" dirty="0">
                <a:solidFill>
                  <a:schemeClr val="accent2"/>
                </a:solidFill>
              </a:rPr>
              <a:t> </a:t>
            </a:r>
            <a:r>
              <a:rPr lang="en" dirty="0">
                <a:solidFill>
                  <a:schemeClr val="accent2">
                    <a:lumMod val="75000"/>
                  </a:schemeClr>
                </a:solidFill>
              </a:rPr>
              <a:t>[</a:t>
            </a:r>
            <a:r>
              <a:rPr lang="en" dirty="0">
                <a:solidFill>
                  <a:schemeClr val="accent2"/>
                </a:solidFill>
              </a:rPr>
              <a:t> </a:t>
            </a:r>
            <a:r>
              <a:rPr lang="en" dirty="0">
                <a:solidFill>
                  <a:srgbClr val="0070C0"/>
                </a:solidFill>
              </a:rPr>
              <a:t>{</a:t>
            </a:r>
            <a:r>
              <a:rPr lang="en" dirty="0">
                <a:solidFill>
                  <a:schemeClr val="accent2"/>
                </a:solidFill>
              </a:rPr>
              <a:t> Gracias </a:t>
            </a:r>
            <a:r>
              <a:rPr lang="en" dirty="0">
                <a:solidFill>
                  <a:srgbClr val="0070C0"/>
                </a:solidFill>
              </a:rPr>
              <a:t>} </a:t>
            </a:r>
            <a:r>
              <a:rPr lang="en" dirty="0">
                <a:solidFill>
                  <a:schemeClr val="accent2">
                    <a:lumMod val="75000"/>
                  </a:schemeClr>
                </a:solidFill>
                <a:latin typeface="Fira Code" panose="020B0604020202020204" charset="0"/>
                <a:ea typeface="Fira Code" panose="020B0604020202020204" charset="0"/>
                <a:cs typeface="Fira Code" panose="020B0604020202020204" charset="0"/>
              </a:rPr>
              <a:t>]</a:t>
            </a:r>
            <a:endParaRPr dirty="0">
              <a:solidFill>
                <a:schemeClr val="accent2">
                  <a:lumMod val="75000"/>
                </a:schemeClr>
              </a:solidFill>
              <a:latin typeface="Fira Code" panose="020B0604020202020204" charset="0"/>
              <a:ea typeface="Fira Code" panose="020B0604020202020204" charset="0"/>
              <a:cs typeface="Fira Code" panose="020B0604020202020204" charset="0"/>
            </a:endParaRPr>
          </a:p>
        </p:txBody>
      </p:sp>
      <p:sp>
        <p:nvSpPr>
          <p:cNvPr id="4" name="Google Shape;79;p13">
            <a:extLst>
              <a:ext uri="{FF2B5EF4-FFF2-40B4-BE49-F238E27FC236}">
                <a16:creationId xmlns:a16="http://schemas.microsoft.com/office/drawing/2014/main" id="{670307CF-F03A-4952-9144-E82F5BFBE391}"/>
              </a:ext>
            </a:extLst>
          </p:cNvPr>
          <p:cNvSpPr txBox="1"/>
          <p:nvPr/>
        </p:nvSpPr>
        <p:spPr>
          <a:xfrm>
            <a:off x="3782245" y="3943273"/>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4000" dirty="0">
                <a:solidFill>
                  <a:schemeClr val="accent3">
                    <a:lumMod val="75000"/>
                  </a:schemeClr>
                </a:solidFill>
                <a:latin typeface="Quantico"/>
                <a:ea typeface="Quantico"/>
                <a:cs typeface="Quantico"/>
                <a:sym typeface="Quantico"/>
              </a:rPr>
              <a:t>/&gt;</a:t>
            </a:r>
            <a:endParaRPr sz="4000" dirty="0">
              <a:solidFill>
                <a:schemeClr val="accent3">
                  <a:lumMod val="75000"/>
                </a:schemeClr>
              </a:solidFill>
              <a:latin typeface="Quantico"/>
              <a:ea typeface="Quantico"/>
              <a:cs typeface="Quantico"/>
              <a:sym typeface="Quantico"/>
            </a:endParaRPr>
          </a:p>
        </p:txBody>
      </p:sp>
      <p:pic>
        <p:nvPicPr>
          <p:cNvPr id="5" name="Imagen 4">
            <a:extLst>
              <a:ext uri="{FF2B5EF4-FFF2-40B4-BE49-F238E27FC236}">
                <a16:creationId xmlns:a16="http://schemas.microsoft.com/office/drawing/2014/main" id="{25740A1D-623E-40EE-96B9-4473AF3F9A4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928" b="96419" l="4348" r="98758">
                        <a14:foregroundMark x1="4658" y1="36639" x2="17081" y2="41047"/>
                        <a14:foregroundMark x1="17081" y1="41047" x2="17702" y2="41598"/>
                        <a14:foregroundMark x1="48447" y1="5785" x2="42857" y2="15978"/>
                        <a14:foregroundMark x1="93789" y1="40771" x2="85714" y2="47107"/>
                        <a14:foregroundMark x1="53727" y1="90358" x2="49379" y2="88154"/>
                        <a14:foregroundMark x1="52484" y1="96694" x2="38820" y2="87052"/>
                        <a14:foregroundMark x1="97205" y1="34435" x2="96273" y2="58953"/>
                        <a14:foregroundMark x1="96273" y1="58953" x2="98758" y2="61983"/>
                        <a14:foregroundMark x1="50000" y1="1928" x2="51242" y2="3306"/>
                        <a14:backgroundMark x1="99379" y1="62534" x2="99068" y2="61708"/>
                        <a14:backgroundMark x1="98758" y1="61983" x2="99068" y2="59780"/>
                      </a14:backgroundRemoval>
                    </a14:imgEffect>
                  </a14:imgLayer>
                </a14:imgProps>
              </a:ext>
            </a:extLst>
          </a:blip>
          <a:stretch>
            <a:fillRect/>
          </a:stretch>
        </p:blipFill>
        <p:spPr>
          <a:xfrm>
            <a:off x="3392723" y="856324"/>
            <a:ext cx="2698795" cy="2472216"/>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42231240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Presentación en pantalla (16:9)</PresentationFormat>
  <Paragraphs>38</Paragraphs>
  <Slides>9</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Fira Code</vt:lpstr>
      <vt:lpstr>Nunito Light</vt:lpstr>
      <vt:lpstr>Quantico</vt:lpstr>
      <vt:lpstr>Source Code Pro</vt:lpstr>
      <vt:lpstr>New Operating System Design Pitch Deck  Infographics by Slidesgo</vt:lpstr>
      <vt:lpstr>Presentación de PowerPoint</vt:lpstr>
      <vt:lpstr>  </vt:lpstr>
      <vt:lpstr>Presentación de PowerPoint</vt:lpstr>
      <vt:lpstr>&lt;/ [ Propósito de la página web ]</vt:lpstr>
      <vt:lpstr>&lt;/ [ Propósito de la página web ]</vt:lpstr>
      <vt:lpstr>&lt;/ [ { La Solución  } ]</vt:lpstr>
      <vt:lpstr>&lt;/ [ Modelo de Negocio ]</vt:lpstr>
      <vt:lpstr>&lt;/ [ ¿Por qué nosotros? ]</vt:lpstr>
      <vt:lpstr>&lt;/ [ { Gracias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Pacifico Javier</cp:lastModifiedBy>
  <cp:revision>1</cp:revision>
  <dcterms:modified xsi:type="dcterms:W3CDTF">2023-09-13T19:40:01Z</dcterms:modified>
</cp:coreProperties>
</file>