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roxima Nova" panose="02000506030000020004" pitchFamily="2" charset="0"/>
      <p:regular r:id="rId18"/>
      <p:bold r:id="rId19"/>
      <p:italic r:id="rId20"/>
      <p:boldItalic r:id="rId21"/>
    </p:embeddedFont>
    <p:embeddedFont>
      <p:font typeface="Proxima Nova Semibold" panose="02000506030000020004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732" userDrawn="1">
          <p15:clr>
            <a:srgbClr val="A4A3A4"/>
          </p15:clr>
        </p15:guide>
        <p15:guide id="4" orient="horz" pos="2868" userDrawn="1">
          <p15:clr>
            <a:srgbClr val="A4A3A4"/>
          </p15:clr>
        </p15:guide>
        <p15:guide id="5" pos="192" userDrawn="1">
          <p15:clr>
            <a:srgbClr val="A4A3A4"/>
          </p15:clr>
        </p15:guide>
        <p15:guide id="6" pos="5568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YcyAUIkQHKs4Ne0oM4jMUNFjm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766"/>
  </p:normalViewPr>
  <p:slideViewPr>
    <p:cSldViewPr snapToGrid="0">
      <p:cViewPr varScale="1">
        <p:scale>
          <a:sx n="154" d="100"/>
          <a:sy n="154" d="100"/>
        </p:scale>
        <p:origin x="584" y="184"/>
      </p:cViewPr>
      <p:guideLst>
        <p:guide orient="horz" pos="1618"/>
        <p:guide pos="2880"/>
        <p:guide orient="horz" pos="732"/>
        <p:guide orient="horz" pos="2868"/>
        <p:guide pos="192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3c1f206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33c1f206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3c1f2061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3c1f2061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3c1f2061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33c1f2061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3bbe043f8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the slide where you actually SAY your 1-2 sentence elevator pitch.  Engage your audience!!</a:t>
            </a:r>
            <a:endParaRPr/>
          </a:p>
        </p:txBody>
      </p:sp>
      <p:sp>
        <p:nvSpPr>
          <p:cNvPr id="102" name="Google Shape;102;g133bbe043f8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3bbe043f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3bbe043f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3c1f206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33c1f206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Specify what </a:t>
            </a:r>
            <a:r>
              <a:rPr lang="en-US" b="1"/>
              <a:t>Success</a:t>
            </a:r>
            <a:r>
              <a:rPr lang="en-US"/>
              <a:t> looks like, and for what </a:t>
            </a:r>
            <a:r>
              <a:rPr lang="en-US" b="1"/>
              <a:t>Audience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3c1f2061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33c1f2061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3c1f2061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3c1f2061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3c1f2061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33c1f2061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3c1f2061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33c1f2061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where you can tell funny stories about the stupid things you did!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also the slide where you might convey the difference between what you set out out to do, and what you actually did.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3bbe043f8_2_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g133bbe043f8_2_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924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g133bbe043f8_2_11"/>
          <p:cNvSpPr txBox="1">
            <a:spLocks noGrp="1"/>
          </p:cNvSpPr>
          <p:nvPr>
            <p:ph type="sldNum" idx="12"/>
          </p:nvPr>
        </p:nvSpPr>
        <p:spPr>
          <a:xfrm>
            <a:off x="83228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oogle Shape;13;g133bbe043f8_2_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2873" y="73872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g133bbe043f8_2_11"/>
          <p:cNvCxnSpPr/>
          <p:nvPr/>
        </p:nvCxnSpPr>
        <p:spPr>
          <a:xfrm>
            <a:off x="311708" y="4731467"/>
            <a:ext cx="85689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g133bbe043f8_2_1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A1819D-6A02-A070-40F5-396985C0BC4C}"/>
              </a:ext>
            </a:extLst>
          </p:cNvPr>
          <p:cNvSpPr txBox="1"/>
          <p:nvPr userDrawn="1"/>
        </p:nvSpPr>
        <p:spPr>
          <a:xfrm>
            <a:off x="5030609" y="4815841"/>
            <a:ext cx="38016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+mj-lt"/>
              </a:rPr>
              <a:t>Network Analysis – Renato </a:t>
            </a:r>
            <a:r>
              <a:rPr lang="en-US" sz="900" dirty="0" err="1">
                <a:latin typeface="+mj-lt"/>
              </a:rPr>
              <a:t>Barroco</a:t>
            </a:r>
            <a:r>
              <a:rPr lang="en-US" sz="900" dirty="0">
                <a:latin typeface="+mj-lt"/>
              </a:rPr>
              <a:t> &amp; Joaquin Gianantonio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33bbe043f8_2_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700"/>
              <a:buFont typeface="Proxima Nova"/>
              <a:buNone/>
              <a:defRPr sz="4700" b="1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g133bbe043f8_2_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800"/>
              <a:buFont typeface="Proxima Nova Semibold"/>
              <a:buNone/>
              <a:defRPr sz="2800">
                <a:solidFill>
                  <a:srgbClr val="52525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9" name="Google Shape;19;g133bbe043f8_2_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96614" y="263451"/>
            <a:ext cx="2350776" cy="13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33bbe043f8_2_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133bbe043f8_2_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g133bbe043f8_2_3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133bbe043f8_2_33"/>
          <p:cNvSpPr txBox="1">
            <a:spLocks noGrp="1"/>
          </p:cNvSpPr>
          <p:nvPr>
            <p:ph type="sldNum" idx="12"/>
          </p:nvPr>
        </p:nvSpPr>
        <p:spPr>
          <a:xfrm>
            <a:off x="84072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5" name="Google Shape;25;g133bbe043f8_2_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2498" y="53410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g133bbe043f8_2_33"/>
          <p:cNvCxnSpPr/>
          <p:nvPr/>
        </p:nvCxnSpPr>
        <p:spPr>
          <a:xfrm>
            <a:off x="311708" y="4731467"/>
            <a:ext cx="8644200" cy="1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g133bbe043f8_2_33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33bbe043f8_2_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600"/>
              <a:buNone/>
              <a:defRPr sz="3600">
                <a:solidFill>
                  <a:srgbClr val="52525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30" name="Google Shape;30;g133bbe043f8_2_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0477" y="66538"/>
            <a:ext cx="766975" cy="7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3bbe043f8_2_4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g133bbe043f8_2_4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924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g133bbe043f8_2_41"/>
          <p:cNvSpPr txBox="1">
            <a:spLocks noGrp="1"/>
          </p:cNvSpPr>
          <p:nvPr>
            <p:ph type="sldNum" idx="12"/>
          </p:nvPr>
        </p:nvSpPr>
        <p:spPr>
          <a:xfrm>
            <a:off x="82629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5" name="Google Shape;35;g133bbe043f8_2_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10698" y="109860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g133bbe043f8_2_41"/>
          <p:cNvCxnSpPr/>
          <p:nvPr/>
        </p:nvCxnSpPr>
        <p:spPr>
          <a:xfrm>
            <a:off x="311708" y="4731467"/>
            <a:ext cx="84999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g133bbe043f8_2_4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33bbe043f8_2_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3bbe043f8_2_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g133bbe043f8_2_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g133bbe043f8_2_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924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g133bbe043f8_2_18"/>
          <p:cNvSpPr txBox="1">
            <a:spLocks noGrp="1"/>
          </p:cNvSpPr>
          <p:nvPr>
            <p:ph type="sldNum" idx="12"/>
          </p:nvPr>
        </p:nvSpPr>
        <p:spPr>
          <a:xfrm>
            <a:off x="82881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4" name="Google Shape;44;g133bbe043f8_2_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8748" y="72210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g133bbe043f8_2_18"/>
          <p:cNvCxnSpPr/>
          <p:nvPr/>
        </p:nvCxnSpPr>
        <p:spPr>
          <a:xfrm rot="10800000" flipH="1">
            <a:off x="311708" y="4728767"/>
            <a:ext cx="85251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g133bbe043f8_2_18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3bbe043f8_2_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g133bbe043f8_2_27"/>
          <p:cNvSpPr txBox="1">
            <a:spLocks noGrp="1"/>
          </p:cNvSpPr>
          <p:nvPr>
            <p:ph type="sldNum" idx="12"/>
          </p:nvPr>
        </p:nvSpPr>
        <p:spPr>
          <a:xfrm>
            <a:off x="83036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0" name="Google Shape;50;g133bbe043f8_2_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03673" y="78485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g133bbe043f8_2_27"/>
          <p:cNvCxnSpPr/>
          <p:nvPr/>
        </p:nvCxnSpPr>
        <p:spPr>
          <a:xfrm>
            <a:off x="311708" y="4731467"/>
            <a:ext cx="85500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g133bbe043f8_2_27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bbe043f8_2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33bbe043f8_2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g133bbe043f8_2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3c1f20611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Slides</a:t>
            </a:r>
            <a:endParaRPr/>
          </a:p>
        </p:txBody>
      </p:sp>
      <p:sp>
        <p:nvSpPr>
          <p:cNvPr id="99" name="Google Shape;99;g133c1f20611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38686" cy="306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Title										[30s]</a:t>
            </a:r>
            <a:endParaRPr dirty="0"/>
          </a:p>
          <a:p>
            <a:r>
              <a:rPr lang="en-US" dirty="0"/>
              <a:t>Outline									[30s]</a:t>
            </a:r>
            <a:endParaRPr dirty="0"/>
          </a:p>
          <a:p>
            <a:r>
              <a:rPr lang="en-US" dirty="0"/>
              <a:t>Problem (i.e. Problem + Why)				[1 min]</a:t>
            </a:r>
            <a:endParaRPr dirty="0"/>
          </a:p>
          <a:p>
            <a:r>
              <a:rPr lang="en-US" dirty="0"/>
              <a:t>Solution (i.e., Success + Audience)			[1 min]</a:t>
            </a:r>
            <a:endParaRPr dirty="0"/>
          </a:p>
          <a:p>
            <a:r>
              <a:rPr lang="en-US" dirty="0"/>
              <a:t>Data + Model (i.e., What, 1st part) 			[1 min]</a:t>
            </a:r>
            <a:endParaRPr dirty="0"/>
          </a:p>
          <a:p>
            <a:r>
              <a:rPr lang="en-US" dirty="0"/>
              <a:t>Demo									[2 min]</a:t>
            </a:r>
            <a:endParaRPr dirty="0"/>
          </a:p>
          <a:p>
            <a:r>
              <a:rPr lang="en-US" dirty="0"/>
              <a:t>MLE Stack/Iterations (What, 2nd part)	[2 min]</a:t>
            </a:r>
            <a:endParaRPr dirty="0"/>
          </a:p>
          <a:p>
            <a:r>
              <a:rPr lang="en-US" dirty="0"/>
              <a:t>Conclusions (and lessons learned)			[90s]</a:t>
            </a:r>
            <a:endParaRPr dirty="0"/>
          </a:p>
          <a:p>
            <a:r>
              <a:rPr lang="en-US" dirty="0"/>
              <a:t>Future Work								[30s]</a:t>
            </a:r>
            <a:endParaRPr dirty="0"/>
          </a:p>
          <a:p>
            <a:r>
              <a:rPr lang="en-US" dirty="0"/>
              <a:t>(Thank You &amp; Q&amp;A)						[0s]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3c1f20611_0_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Future Work (30 s)</a:t>
            </a:r>
            <a:endParaRPr/>
          </a:p>
        </p:txBody>
      </p:sp>
      <p:sp>
        <p:nvSpPr>
          <p:cNvPr id="154" name="Google Shape;154;g133c1f20611_0_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Given those conclusions and lessons…</a:t>
            </a:r>
            <a:endParaRPr/>
          </a:p>
          <a:p>
            <a:r>
              <a:rPr lang="en-US"/>
              <a:t>here’s what we would do next…</a:t>
            </a:r>
            <a:endParaRPr/>
          </a:p>
          <a:p>
            <a:r>
              <a:rPr lang="en-US"/>
              <a:t>in rank order…</a:t>
            </a:r>
            <a:endParaRPr/>
          </a:p>
          <a:p>
            <a:r>
              <a:rPr lang="en-US"/>
              <a:t>and here’s why</a:t>
            </a:r>
            <a:endParaRPr/>
          </a:p>
          <a:p>
            <a:r>
              <a:rPr lang="en-US"/>
              <a:t>That’s a wrap!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3c1f20611_0_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Thank You!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3bbe043f8_2_48"/>
          <p:cNvSpPr txBox="1">
            <a:spLocks noGrp="1"/>
          </p:cNvSpPr>
          <p:nvPr>
            <p:ph type="subTitle" idx="1"/>
          </p:nvPr>
        </p:nvSpPr>
        <p:spPr>
          <a:xfrm>
            <a:off x="304800" y="25717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4300" b="1" dirty="0">
                <a:solidFill>
                  <a:srgbClr val="0070C0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 Analysis</a:t>
            </a:r>
            <a:br>
              <a:rPr lang="en-US" sz="43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43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20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Members</a:t>
            </a:r>
          </a:p>
          <a:p>
            <a:pPr marL="0" indent="0"/>
            <a:r>
              <a:rPr lang="en-US" sz="2000" b="1" dirty="0">
                <a:solidFill>
                  <a:srgbClr val="0070C0"/>
                </a:solidFill>
                <a:latin typeface="Proxima Nova"/>
                <a:ea typeface="Proxima Nova"/>
                <a:cs typeface="Proxima Nova"/>
                <a:sym typeface="Proxima Nova"/>
              </a:rPr>
              <a:t>Renato </a:t>
            </a:r>
            <a:r>
              <a:rPr lang="en-US" sz="2000" b="1" dirty="0" err="1">
                <a:solidFill>
                  <a:srgbClr val="0070C0"/>
                </a:solidFill>
                <a:latin typeface="Proxima Nova"/>
                <a:ea typeface="Proxima Nova"/>
                <a:cs typeface="Proxima Nova"/>
                <a:sym typeface="Proxima Nova"/>
              </a:rPr>
              <a:t>Barroco</a:t>
            </a:r>
            <a:r>
              <a:rPr lang="en-US" sz="2000" b="1" dirty="0">
                <a:solidFill>
                  <a:srgbClr val="0070C0"/>
                </a:solidFill>
                <a:latin typeface="Proxima Nova"/>
                <a:ea typeface="Proxima Nova"/>
                <a:cs typeface="Proxima Nova"/>
                <a:sym typeface="Proxima Nova"/>
              </a:rPr>
              <a:t> &amp; Joaquin Gianantonio</a:t>
            </a:r>
            <a:endParaRPr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3bbe043f8_0_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Presentation Outline</a:t>
            </a:r>
            <a:endParaRPr dirty="0"/>
          </a:p>
        </p:txBody>
      </p:sp>
      <p:sp>
        <p:nvSpPr>
          <p:cNvPr id="110" name="Google Shape;110;g133bbe043f8_0_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Definition of the Problem</a:t>
            </a:r>
            <a:endParaRPr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Our Proposed MLE Solution</a:t>
            </a:r>
            <a:endParaRPr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Information about the Data &amp; Model</a:t>
            </a:r>
            <a:endParaRPr dirty="0">
              <a:solidFill>
                <a:srgbClr val="0070C0"/>
              </a:solidFill>
            </a:endParaRPr>
          </a:p>
          <a:p>
            <a:r>
              <a:rPr lang="en-US" dirty="0"/>
              <a:t>Demo</a:t>
            </a:r>
            <a:endParaRPr dirty="0"/>
          </a:p>
          <a:p>
            <a:r>
              <a:rPr lang="en-US" dirty="0"/>
              <a:t>MLE Stack</a:t>
            </a:r>
            <a:endParaRPr dirty="0"/>
          </a:p>
          <a:p>
            <a:r>
              <a:rPr lang="en-US" dirty="0"/>
              <a:t>Conclusions (and lessons learned)</a:t>
            </a:r>
            <a:endParaRPr dirty="0"/>
          </a:p>
          <a:p>
            <a:r>
              <a:rPr lang="en-US" dirty="0"/>
              <a:t>Future Work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8CE73-C3AE-4DAC-EB8E-1482F961B4F9}"/>
              </a:ext>
            </a:extLst>
          </p:cNvPr>
          <p:cNvSpPr txBox="1"/>
          <p:nvPr/>
        </p:nvSpPr>
        <p:spPr>
          <a:xfrm>
            <a:off x="5030609" y="4815841"/>
            <a:ext cx="38016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+mj-lt"/>
              </a:rPr>
              <a:t>Network Analysis – Renato </a:t>
            </a:r>
            <a:r>
              <a:rPr lang="en-US" sz="900" dirty="0" err="1">
                <a:latin typeface="+mj-lt"/>
              </a:rPr>
              <a:t>Barroco</a:t>
            </a:r>
            <a:r>
              <a:rPr lang="en-US" sz="900" dirty="0">
                <a:latin typeface="+mj-lt"/>
              </a:rPr>
              <a:t> &amp; Joaquin Gianantonio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3c1f20611_0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Definition of the Problem</a:t>
            </a:r>
            <a:endParaRPr dirty="0"/>
          </a:p>
        </p:txBody>
      </p:sp>
      <p:sp>
        <p:nvSpPr>
          <p:cNvPr id="116" name="Google Shape;116;g133c1f20611_0_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sz="1800" dirty="0">
                <a:solidFill>
                  <a:srgbClr val="212121"/>
                </a:solidFill>
                <a:effectLst/>
                <a:latin typeface="+mj-lt"/>
                <a:ea typeface="Arial" panose="020B0604020202020204" pitchFamily="34" charset="0"/>
              </a:rPr>
              <a:t>Network infrastructures are at risk from cyber-attacks and intrusions.</a:t>
            </a:r>
            <a:r>
              <a:rPr lang="en-US" dirty="0">
                <a:effectLst/>
                <a:latin typeface="+mj-lt"/>
              </a:rPr>
              <a:t> </a:t>
            </a:r>
          </a:p>
          <a:p>
            <a:endParaRPr dirty="0">
              <a:latin typeface="+mj-lt"/>
            </a:endParaRPr>
          </a:p>
          <a:p>
            <a:r>
              <a:rPr lang="en-US" dirty="0">
                <a:latin typeface="+mj-lt"/>
              </a:rPr>
              <a:t>This is an increasing concern as we continue to expand the applications of modern-day networking: i.e., Internet Of Things, smart homes, etc.</a:t>
            </a:r>
          </a:p>
          <a:p>
            <a:endParaRPr dirty="0">
              <a:latin typeface="+mj-lt"/>
            </a:endParaRPr>
          </a:p>
          <a:p>
            <a:r>
              <a:rPr lang="en-SG" sz="1800" dirty="0">
                <a:solidFill>
                  <a:srgbClr val="21212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n-SG" sz="18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yber-attacks and intrusions can compromise their availability, confidentiality, and integrity</a:t>
            </a:r>
            <a:r>
              <a:rPr lang="en-US" sz="1800" dirty="0">
                <a:solidFill>
                  <a:srgbClr val="212121"/>
                </a:solidFill>
                <a:effectLst/>
                <a:latin typeface="+mj-lt"/>
                <a:ea typeface="Arial" panose="020B0604020202020204" pitchFamily="34" charset="0"/>
              </a:rPr>
              <a:t>.</a:t>
            </a:r>
            <a:r>
              <a:rPr lang="en-US" dirty="0">
                <a:latin typeface="+mj-lt"/>
              </a:rPr>
              <a:t> </a:t>
            </a:r>
          </a:p>
          <a:p>
            <a:endParaRPr dirty="0">
              <a:latin typeface="+mj-lt"/>
            </a:endParaRPr>
          </a:p>
          <a:p>
            <a:r>
              <a:rPr lang="en-SG" sz="1800" dirty="0">
                <a:solidFill>
                  <a:srgbClr val="212121"/>
                </a:solidFill>
                <a:latin typeface="+mj-lt"/>
                <a:ea typeface="Arial" panose="020B0604020202020204" pitchFamily="34" charset="0"/>
              </a:rPr>
              <a:t>But t</a:t>
            </a:r>
            <a:r>
              <a:rPr lang="en-SG" sz="1800" dirty="0">
                <a:solidFill>
                  <a:srgbClr val="212121"/>
                </a:solidFill>
                <a:effectLst/>
                <a:latin typeface="+mj-lt"/>
                <a:ea typeface="Arial" panose="020B0604020202020204" pitchFamily="34" charset="0"/>
              </a:rPr>
              <a:t>hese threats are difficult to detect </a:t>
            </a:r>
            <a:r>
              <a:rPr lang="en-SG" sz="1800" i="1" u="sng" dirty="0">
                <a:solidFill>
                  <a:srgbClr val="212121"/>
                </a:solidFill>
                <a:effectLst/>
                <a:latin typeface="+mj-lt"/>
                <a:ea typeface="Arial" panose="020B0604020202020204" pitchFamily="34" charset="0"/>
              </a:rPr>
              <a:t>unaided</a:t>
            </a:r>
            <a:r>
              <a:rPr lang="en-SG" sz="1800" dirty="0">
                <a:solidFill>
                  <a:srgbClr val="212121"/>
                </a:solidFill>
                <a:effectLst/>
                <a:latin typeface="+mj-lt"/>
                <a:ea typeface="Arial" panose="020B0604020202020204" pitchFamily="34" charset="0"/>
              </a:rPr>
              <a:t>: they display network traffic patterns almost indistinguishable from normal traffic</a:t>
            </a:r>
            <a:r>
              <a:rPr lang="en-SG" sz="18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en-US" dirty="0">
                <a:effectLst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3c1f20611_0_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Our Proposed Solution</a:t>
            </a:r>
            <a:endParaRPr dirty="0"/>
          </a:p>
        </p:txBody>
      </p:sp>
      <p:sp>
        <p:nvSpPr>
          <p:cNvPr id="122" name="Google Shape;122;g133c1f20611_0_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sz="1800" dirty="0">
                <a:solidFill>
                  <a:srgbClr val="21212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We propose developing a</a:t>
            </a:r>
            <a:r>
              <a:rPr lang="en-SG" sz="18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ML-based Network Intrusion Detection (NID) system that can provide rapid identification of potential intrusions.</a:t>
            </a:r>
          </a:p>
          <a:p>
            <a:r>
              <a:rPr lang="en-SG" sz="1800" dirty="0">
                <a:solidFill>
                  <a:srgbClr val="21212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This NID will: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SG" sz="1600" dirty="0">
                <a:solidFill>
                  <a:srgbClr val="212121"/>
                </a:solidFill>
                <a:effectLst/>
                <a:latin typeface="+mn-lt"/>
                <a:ea typeface="Arial" panose="020B0604020202020204" pitchFamily="34" charset="0"/>
              </a:rPr>
              <a:t>let network administrators take corrective action to cancel these threats.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SG" sz="1600" dirty="0">
                <a:solidFill>
                  <a:srgbClr val="212121"/>
                </a:solidFill>
                <a:latin typeface="+mn-lt"/>
              </a:rPr>
              <a:t>[let network designers develop responses based on information from the NID.]</a:t>
            </a:r>
            <a:r>
              <a:rPr lang="en-US" sz="1600" dirty="0">
                <a:effectLst/>
                <a:latin typeface="+mn-lt"/>
              </a:rPr>
              <a:t> </a:t>
            </a:r>
            <a:endParaRPr lang="en-US" sz="1600" dirty="0">
              <a:latin typeface="+mn-lt"/>
            </a:endParaRPr>
          </a:p>
          <a:p>
            <a:r>
              <a:rPr lang="en-US" dirty="0"/>
              <a:t>[The NID will help reduce interruption of service and avoid or reduce interrupting critical tasks and its associated cost for the user and provider]</a:t>
            </a:r>
          </a:p>
          <a:p>
            <a:r>
              <a:rPr lang="en-US" dirty="0"/>
              <a:t>The NID will have to monitor network flow (at port level), and robustly identify threats.</a:t>
            </a:r>
          </a:p>
          <a:p>
            <a:r>
              <a:rPr lang="en-US" sz="900" dirty="0"/>
              <a:t>Wouldn’t it be great if a user with this problem had a solution like this!? // Paint the picture of that future world where the problem is solved. // Objectively, what would that be like for them?  Better, faster, cheaper? // How do we get there?  What would we measure to know if we got there?  //Five bullets are always better than 6.</a:t>
            </a:r>
            <a:endParaRPr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3c1f20611_0_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Information about the Data [&amp; Model]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28" name="Google Shape;128;g133c1f20611_0_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sz="1800" dirty="0">
                <a:solidFill>
                  <a:srgbClr val="212121"/>
                </a:solidFill>
                <a:latin typeface="Arial" panose="020B0604020202020204" pitchFamily="34" charset="0"/>
              </a:rPr>
              <a:t>We expect to gain a deeper understanding of network traffic classification based on network traffic data and the use of ML models.</a:t>
            </a:r>
            <a:endParaRPr lang="en-US" sz="18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en-SG" sz="18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Our proposed dataset (</a:t>
            </a:r>
            <a:r>
              <a:rPr lang="en-SG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UNR-IDD) </a:t>
            </a:r>
            <a:r>
              <a:rPr lang="en-SG" sz="18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 based on a custom application that collects and logs the available statistics captured periodically (every 5 sec) from OpenFlow switches.</a:t>
            </a:r>
            <a:r>
              <a:rPr lang="en-US" sz="1600" dirty="0">
                <a:effectLst/>
              </a:rPr>
              <a:t> </a:t>
            </a:r>
            <a:r>
              <a:rPr lang="en-SG" sz="1800" dirty="0">
                <a:solidFill>
                  <a:srgbClr val="212121"/>
                </a:solidFill>
                <a:latin typeface="Arial" panose="020B0604020202020204" pitchFamily="34" charset="0"/>
              </a:rPr>
              <a:t>D</a:t>
            </a:r>
            <a:r>
              <a:rPr lang="en-SG" sz="18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elta port statistics are </a:t>
            </a:r>
            <a:r>
              <a:rPr lang="en-SG" sz="1800" dirty="0">
                <a:solidFill>
                  <a:srgbClr val="21212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also</a:t>
            </a:r>
            <a:r>
              <a:rPr lang="en-SG" sz="1800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computed</a:t>
            </a:r>
            <a:r>
              <a:rPr lang="en-US" sz="1600" dirty="0">
                <a:solidFill>
                  <a:srgbClr val="21212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US" sz="18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en-SG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We expect that the use of a multi-label classification for network analysis</a:t>
            </a:r>
            <a:r>
              <a:rPr lang="en-US" sz="1800" dirty="0"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en-SG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will provide a robust identification of network flow, giving (a Security Team) a better understanding of the type of port flow.</a:t>
            </a:r>
            <a:r>
              <a:rPr lang="en-US" sz="1600" dirty="0">
                <a:effectLst/>
              </a:rPr>
              <a:t> </a:t>
            </a:r>
            <a:endParaRPr lang="en-US" sz="18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en-SG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model [NID?] should be deployed to be hit from an API or some sort of streaming process as [events] are generated.</a:t>
            </a:r>
            <a:r>
              <a:rPr lang="en-US" sz="1600" dirty="0">
                <a:effectLst/>
              </a:rPr>
              <a:t> </a:t>
            </a:r>
            <a:endParaRPr lang="en-US" sz="18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en-US" sz="900" dirty="0"/>
              <a:t>Any unique data wrangling/data-centric AI?  If not, leave out.  Lineage? // Pre-trained model?  If not, why not?  Fine-tuned?  If not, why not? // Messy live data, modeling </a:t>
            </a:r>
            <a:r>
              <a:rPr lang="en-US" sz="900" dirty="0" err="1"/>
              <a:t>explainability</a:t>
            </a:r>
            <a:r>
              <a:rPr lang="en-US" sz="900" dirty="0"/>
              <a:t> aspects, ethical/responsible? // Choose wisely; time is of the essence; four bullets always better than five.</a:t>
            </a:r>
            <a:endParaRPr sz="900" dirty="0"/>
          </a:p>
          <a:p>
            <a:pPr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3c1f20611_0_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Demo (2 min)</a:t>
            </a:r>
            <a:endParaRPr/>
          </a:p>
        </p:txBody>
      </p:sp>
      <p:sp>
        <p:nvSpPr>
          <p:cNvPr id="134" name="Google Shape;134;g133c1f20611_0_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-US"/>
              <a:t>													… &amp; screen share well!</a:t>
            </a:r>
            <a:endParaRPr/>
          </a:p>
        </p:txBody>
      </p:sp>
      <p:pic>
        <p:nvPicPr>
          <p:cNvPr id="135" name="Google Shape;135;g133c1f20611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3799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3c1f20611_0_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MLE Stack (2 min)</a:t>
            </a:r>
            <a:endParaRPr/>
          </a:p>
        </p:txBody>
      </p:sp>
      <p:sp>
        <p:nvSpPr>
          <p:cNvPr id="141" name="Google Shape;141;g133c1f20611_0_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Exploratory Data Analysis &amp; Wrangling</a:t>
            </a:r>
            <a:endParaRPr/>
          </a:p>
          <a:p>
            <a:r>
              <a:rPr lang="en-US"/>
              <a:t>Experimentation</a:t>
            </a:r>
            <a:endParaRPr/>
          </a:p>
          <a:p>
            <a:r>
              <a:rPr lang="en-US">
                <a:solidFill>
                  <a:schemeClr val="dk1"/>
                </a:solidFill>
              </a:rPr>
              <a:t>Data Engineering Pipeline</a:t>
            </a:r>
            <a:endParaRPr/>
          </a:p>
          <a:p>
            <a:r>
              <a:rPr lang="en-US"/>
              <a:t>Machine Learning Pipeline</a:t>
            </a:r>
            <a:endParaRPr/>
          </a:p>
          <a:p>
            <a:r>
              <a:rPr lang="en-US"/>
              <a:t>Deployment Pipeline </a:t>
            </a:r>
            <a:endParaRPr/>
          </a:p>
          <a:p>
            <a:pPr indent="0">
              <a:buNone/>
            </a:pPr>
            <a:endParaRPr/>
          </a:p>
          <a:p>
            <a:r>
              <a:rPr lang="en-US" i="1"/>
              <a:t>These ^^ are probably worth talking about</a:t>
            </a:r>
            <a:endParaRPr i="1"/>
          </a:p>
          <a:p>
            <a:pPr marL="0" indent="0">
              <a:buNone/>
            </a:pPr>
            <a:endParaRPr i="1"/>
          </a:p>
          <a:p>
            <a:r>
              <a:rPr lang="en-US"/>
              <a:t>Maybe consider…</a:t>
            </a:r>
            <a:endParaRPr/>
          </a:p>
          <a:p>
            <a:pPr lvl="1" indent="-317492">
              <a:spcBef>
                <a:spcPts val="0"/>
              </a:spcBef>
              <a:buSzPts val="1400"/>
            </a:pPr>
            <a:r>
              <a:rPr lang="en-US" sz="1400"/>
              <a:t>Feature Store</a:t>
            </a:r>
            <a:endParaRPr sz="1400"/>
          </a:p>
          <a:p>
            <a:pPr lvl="1" indent="-317492"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</a:rPr>
              <a:t>Metadata store</a:t>
            </a:r>
            <a:endParaRPr sz="1400">
              <a:solidFill>
                <a:schemeClr val="dk1"/>
              </a:solidFill>
            </a:endParaRPr>
          </a:p>
          <a:p>
            <a:pPr lvl="1" indent="-317492"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</a:rPr>
              <a:t>Model registry</a:t>
            </a:r>
            <a:endParaRPr sz="1400">
              <a:solidFill>
                <a:schemeClr val="dk1"/>
              </a:solidFill>
            </a:endParaRPr>
          </a:p>
          <a:p>
            <a:pPr lvl="1" indent="-317492"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</a:rPr>
              <a:t>Model serving</a:t>
            </a:r>
            <a:endParaRPr sz="1400">
              <a:solidFill>
                <a:schemeClr val="dk1"/>
              </a:solidFill>
            </a:endParaRPr>
          </a:p>
          <a:p>
            <a:pPr lvl="1" indent="-317492"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</a:rPr>
              <a:t>Model Monitoring</a:t>
            </a:r>
            <a:endParaRPr/>
          </a:p>
        </p:txBody>
      </p:sp>
      <p:sp>
        <p:nvSpPr>
          <p:cNvPr id="142" name="Google Shape;142;g133c1f20611_0_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Add your stack image here!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3c1f20611_0_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Conclusions (90 s)</a:t>
            </a:r>
            <a:endParaRPr/>
          </a:p>
        </p:txBody>
      </p:sp>
      <p:sp>
        <p:nvSpPr>
          <p:cNvPr id="148" name="Google Shape;148;g133c1f20611_0_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We learned to do end-to-end ML the easy way, the hard way</a:t>
            </a:r>
            <a:endParaRPr/>
          </a:p>
          <a:p>
            <a:r>
              <a:rPr lang="en-US"/>
              <a:t>Let us tell you about it!</a:t>
            </a:r>
            <a:endParaRPr/>
          </a:p>
          <a:p>
            <a:r>
              <a:rPr lang="en-US"/>
              <a:t>Here’s a tip or two for anyone who tries to walk down a similar path!</a:t>
            </a:r>
            <a:endParaRPr/>
          </a:p>
          <a:p>
            <a:r>
              <a:rPr lang="en-US"/>
              <a:t>And the biggest lesson we’re taking with us into the future is … </a:t>
            </a:r>
            <a:endParaRPr/>
          </a:p>
          <a:p>
            <a:pPr indent="0"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891</Words>
  <Application>Microsoft Macintosh PowerPoint</Application>
  <PresentationFormat>On-screen Show (16:9)</PresentationFormat>
  <Paragraphs>88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Proxima Nova Semibold</vt:lpstr>
      <vt:lpstr>Calibri</vt:lpstr>
      <vt:lpstr>Proxima Nova</vt:lpstr>
      <vt:lpstr>Arial</vt:lpstr>
      <vt:lpstr>FourthBrain</vt:lpstr>
      <vt:lpstr>Slides</vt:lpstr>
      <vt:lpstr>PowerPoint Presentation</vt:lpstr>
      <vt:lpstr>Presentation Outline</vt:lpstr>
      <vt:lpstr>Definition of the Problem</vt:lpstr>
      <vt:lpstr>Our Proposed Solution</vt:lpstr>
      <vt:lpstr>Information about the Data [&amp; Model]</vt:lpstr>
      <vt:lpstr>Demo (2 min)</vt:lpstr>
      <vt:lpstr>MLE Stack (2 min)</vt:lpstr>
      <vt:lpstr>Conclusions (90 s)</vt:lpstr>
      <vt:lpstr>Future Work (30 s)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cp:lastModifiedBy>joaquin gianantonio</cp:lastModifiedBy>
  <cp:revision>3</cp:revision>
  <cp:lastPrinted>2022-09-03T14:10:45Z</cp:lastPrinted>
  <dcterms:modified xsi:type="dcterms:W3CDTF">2022-09-21T20:18:35Z</dcterms:modified>
</cp:coreProperties>
</file>