
<file path=[Content_Types].xml><?xml version="1.0" encoding="utf-8"?>
<Types xmlns="http://schemas.openxmlformats.org/package/2006/content-types">
  <Default Extension="emf" ContentType="image/x-emf"/>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7"/>
  </p:notesMasterIdLst>
  <p:sldIdLst>
    <p:sldId id="257" r:id="rId2"/>
    <p:sldId id="258" r:id="rId3"/>
    <p:sldId id="259" r:id="rId4"/>
    <p:sldId id="260" r:id="rId5"/>
    <p:sldId id="261" r:id="rId6"/>
    <p:sldId id="275" r:id="rId7"/>
    <p:sldId id="273" r:id="rId8"/>
    <p:sldId id="310" r:id="rId9"/>
    <p:sldId id="289" r:id="rId10"/>
    <p:sldId id="292" r:id="rId11"/>
    <p:sldId id="290" r:id="rId12"/>
    <p:sldId id="262" r:id="rId13"/>
    <p:sldId id="269" r:id="rId14"/>
    <p:sldId id="264" r:id="rId15"/>
    <p:sldId id="265" r:id="rId16"/>
    <p:sldId id="266" r:id="rId17"/>
    <p:sldId id="303" r:id="rId18"/>
    <p:sldId id="272" r:id="rId19"/>
    <p:sldId id="291" r:id="rId20"/>
    <p:sldId id="306" r:id="rId21"/>
    <p:sldId id="311" r:id="rId22"/>
    <p:sldId id="288" r:id="rId23"/>
    <p:sldId id="305" r:id="rId24"/>
    <p:sldId id="294" r:id="rId25"/>
    <p:sldId id="300" r:id="rId26"/>
    <p:sldId id="295" r:id="rId27"/>
    <p:sldId id="309" r:id="rId28"/>
    <p:sldId id="296" r:id="rId29"/>
    <p:sldId id="297" r:id="rId30"/>
    <p:sldId id="298" r:id="rId31"/>
    <p:sldId id="299" r:id="rId32"/>
    <p:sldId id="304" r:id="rId33"/>
    <p:sldId id="285" r:id="rId34"/>
    <p:sldId id="268" r:id="rId35"/>
    <p:sldId id="277" r:id="rId36"/>
    <p:sldId id="280" r:id="rId37"/>
    <p:sldId id="278" r:id="rId38"/>
    <p:sldId id="283" r:id="rId39"/>
    <p:sldId id="281" r:id="rId40"/>
    <p:sldId id="282" r:id="rId41"/>
    <p:sldId id="284" r:id="rId42"/>
    <p:sldId id="276" r:id="rId43"/>
    <p:sldId id="271" r:id="rId44"/>
    <p:sldId id="267" r:id="rId45"/>
    <p:sldId id="270" r:id="rId46"/>
  </p:sldIdLst>
  <p:sldSz cx="9144000" cy="5143500" type="screen16x9"/>
  <p:notesSz cx="6858000" cy="9144000"/>
  <p:embeddedFontLst>
    <p:embeddedFont>
      <p:font typeface="Proxima Nova" panose="02000506030000020004" pitchFamily="2" charset="0"/>
      <p:regular r:id="rId48"/>
      <p:bold r:id="rId49"/>
      <p:italic r:id="rId50"/>
      <p:boldItalic r:id="rId51"/>
    </p:embeddedFont>
    <p:embeddedFont>
      <p:font typeface="Proxima Nova Semibold" panose="02000506030000020004"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25"/>
    <p:restoredTop sz="94247"/>
  </p:normalViewPr>
  <p:slideViewPr>
    <p:cSldViewPr snapToGrid="0">
      <p:cViewPr varScale="1">
        <p:scale>
          <a:sx n="144" d="100"/>
          <a:sy n="144" d="100"/>
        </p:scale>
        <p:origin x="184" y="344"/>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62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38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7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2522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jfi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spTree>
    <p:extLst>
      <p:ext uri="{BB962C8B-B14F-4D97-AF65-F5344CB8AC3E}">
        <p14:creationId xmlns:p14="http://schemas.microsoft.com/office/powerpoint/2010/main" val="53661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p>
          <a:p>
            <a:pPr lvl="1">
              <a:buFont typeface="Arial" panose="020B0604020202020204" pitchFamily="34" charset="0"/>
              <a:buChar char="•"/>
            </a:pPr>
            <a:endParaRPr lang="en-US" sz="9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Tree>
    <p:extLst>
      <p:ext uri="{BB962C8B-B14F-4D97-AF65-F5344CB8AC3E}">
        <p14:creationId xmlns:p14="http://schemas.microsoft.com/office/powerpoint/2010/main" val="32296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marL="457200" lvl="0" indent="-349250" algn="l" rtl="0">
              <a:lnSpc>
                <a:spcPct val="115000"/>
              </a:lnSpc>
              <a:spcBef>
                <a:spcPts val="0"/>
              </a:spcBef>
              <a:spcAft>
                <a:spcPts val="0"/>
              </a:spcAft>
              <a:buSzPts val="1900"/>
              <a:buChar char="●"/>
            </a:pPr>
            <a:r>
              <a:rPr lang="en-US" sz="1000" dirty="0">
                <a:highlight>
                  <a:srgbClr val="FFFF00"/>
                </a:highlight>
              </a:rPr>
              <a:t>We learned to do end-to-end ML the easy way, the hard way</a:t>
            </a:r>
          </a:p>
          <a:p>
            <a:pPr marL="457200" lvl="0" indent="-349250" algn="l" rtl="0">
              <a:lnSpc>
                <a:spcPct val="115000"/>
              </a:lnSpc>
              <a:spcBef>
                <a:spcPts val="0"/>
              </a:spcBef>
              <a:spcAft>
                <a:spcPts val="0"/>
              </a:spcAft>
              <a:buSzPts val="1900"/>
              <a:buChar char="●"/>
            </a:pPr>
            <a:r>
              <a:rPr lang="en-US" sz="1000" dirty="0">
                <a:highlight>
                  <a:srgbClr val="FFFF00"/>
                </a:highlight>
              </a:rPr>
              <a:t>Let us tell you about it!</a:t>
            </a:r>
          </a:p>
          <a:p>
            <a:pPr marL="457200" lvl="0" indent="-349250" algn="l" rtl="0">
              <a:lnSpc>
                <a:spcPct val="115000"/>
              </a:lnSpc>
              <a:spcBef>
                <a:spcPts val="0"/>
              </a:spcBef>
              <a:spcAft>
                <a:spcPts val="0"/>
              </a:spcAft>
              <a:buSzPts val="1900"/>
              <a:buChar char="●"/>
            </a:pPr>
            <a:r>
              <a:rPr lang="en-US" sz="1000" dirty="0">
                <a:highlight>
                  <a:srgbClr val="FFFF00"/>
                </a:highlight>
              </a:rPr>
              <a:t>Here’s a tip or two for anyone who tries to walk down a similar path!</a:t>
            </a:r>
          </a:p>
          <a:p>
            <a:pPr marL="457200" lvl="0" indent="-349250" algn="l" rtl="0">
              <a:lnSpc>
                <a:spcPct val="115000"/>
              </a:lnSpc>
              <a:spcBef>
                <a:spcPts val="0"/>
              </a:spcBef>
              <a:spcAft>
                <a:spcPts val="0"/>
              </a:spcAft>
              <a:buSzPts val="1900"/>
              <a:buChar char="●"/>
            </a:pPr>
            <a:r>
              <a:rPr lang="en-US" sz="1000" dirty="0">
                <a:highlight>
                  <a:srgbClr val="FFFF00"/>
                </a:highlight>
              </a:rPr>
              <a:t>And the biggest lesson we’re taking with us into the future is … </a:t>
            </a:r>
          </a:p>
          <a:p>
            <a:pPr marL="457200" lvl="0" indent="-349250" algn="l" rtl="0">
              <a:lnSpc>
                <a:spcPct val="115000"/>
              </a:lnSpc>
              <a:spcBef>
                <a:spcPts val="0"/>
              </a:spcBef>
              <a:spcAft>
                <a:spcPts val="0"/>
              </a:spcAft>
              <a:buSzPts val="1900"/>
              <a:buChar char="●"/>
            </a:pPr>
            <a:endParaRPr lang="en-US" sz="1000" dirty="0">
              <a:highlight>
                <a:srgbClr val="FFFF00"/>
              </a:highlight>
            </a:endParaRPr>
          </a:p>
          <a:p>
            <a:pPr marL="457200" indent="-349250"/>
            <a:r>
              <a:rPr lang="en-US" sz="800" dirty="0">
                <a:highlight>
                  <a:srgbClr val="FFFF00"/>
                </a:highlight>
              </a:rPr>
              <a:t>This is where you can tell funny stories about the stupid things you did!</a:t>
            </a:r>
          </a:p>
          <a:p>
            <a:pPr marL="457200" lvl="0" indent="-349250" algn="l" rtl="0">
              <a:lnSpc>
                <a:spcPct val="115000"/>
              </a:lnSpc>
              <a:spcBef>
                <a:spcPts val="0"/>
              </a:spcBef>
              <a:spcAft>
                <a:spcPts val="0"/>
              </a:spcAft>
              <a:buSzPts val="1900"/>
              <a:buChar char="●"/>
            </a:pPr>
            <a:endParaRPr lang="en-US" sz="1000" dirty="0"/>
          </a:p>
          <a:p>
            <a:pPr>
              <a:buFont typeface="Arial" panose="020B0604020202020204" pitchFamily="34" charset="0"/>
              <a:buChar char="•"/>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Real time streaming using KAFKA, Autoloader &amp; Databricks delta lake for real-time threat detection,</a:t>
            </a:r>
          </a:p>
          <a:p>
            <a:pPr>
              <a:buFont typeface="Arial" panose="020B0604020202020204" pitchFamily="34" charset="0"/>
              <a:buChar char="•"/>
            </a:pPr>
            <a:endParaRPr lang="en-US" sz="1400" dirty="0"/>
          </a:p>
          <a:p>
            <a:pPr>
              <a:buFont typeface="Arial" panose="020B0604020202020204" pitchFamily="34" charset="0"/>
              <a:buChar char="•"/>
            </a:pPr>
            <a:r>
              <a:rPr lang="en-US" sz="1400" dirty="0"/>
              <a:t>Dashboarding using </a:t>
            </a:r>
            <a:r>
              <a:rPr lang="en-US" sz="1400" dirty="0" err="1"/>
              <a:t>plotly</a:t>
            </a:r>
            <a:r>
              <a:rPr lang="en-US" sz="1400" dirty="0"/>
              <a:t>, </a:t>
            </a:r>
            <a:r>
              <a:rPr lang="en-US" sz="1400" dirty="0" err="1"/>
              <a:t>databricks</a:t>
            </a:r>
            <a:r>
              <a:rPr lang="en-US" sz="1400" dirty="0"/>
              <a:t> environment,</a:t>
            </a:r>
          </a:p>
          <a:p>
            <a:pPr>
              <a:buFont typeface="Arial" panose="020B0604020202020204" pitchFamily="34" charset="0"/>
              <a:buChar char="•"/>
            </a:pPr>
            <a:endParaRPr lang="en-US" sz="1400" dirty="0"/>
          </a:p>
          <a:p>
            <a:pPr>
              <a:buFont typeface="Arial" panose="020B0604020202020204" pitchFamily="34" charset="0"/>
              <a:buChar char="•"/>
            </a:pPr>
            <a:r>
              <a:rPr lang="en-US" sz="1400" dirty="0"/>
              <a:t>Data drift analysis with a robust </a:t>
            </a:r>
            <a:r>
              <a:rPr lang="en-US" sz="1400" dirty="0" err="1"/>
              <a:t>devOps</a:t>
            </a:r>
            <a:r>
              <a:rPr lang="en-US" sz="1400" dirty="0"/>
              <a:t>,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br>
              <a:rPr lang="en-US" dirty="0"/>
            </a:br>
            <a:r>
              <a:rPr lang="en-US" sz="2800" dirty="0"/>
              <a:t>[https://</a:t>
            </a:r>
            <a:r>
              <a:rPr lang="en-US" sz="2800" dirty="0" err="1"/>
              <a:t>github.com</a:t>
            </a:r>
            <a:r>
              <a:rPr lang="en-US" sz="2800" dirty="0"/>
              <a:t>/</a:t>
            </a:r>
            <a:r>
              <a:rPr lang="en-US" sz="2800" dirty="0" err="1"/>
              <a:t>JoaquinGianan</a:t>
            </a:r>
            <a:r>
              <a:rPr lang="en-US" sz="2800" dirty="0"/>
              <a:t>/network-analytics]</a:t>
            </a:r>
            <a:br>
              <a:rPr lang="en-US" sz="2800" dirty="0"/>
            </a:br>
            <a:br>
              <a:rPr lang="en-US" sz="2800" dirty="0"/>
            </a:br>
            <a:br>
              <a:rPr lang="en-US" sz="2800" dirty="0"/>
            </a:br>
            <a:r>
              <a:rPr lang="en-US" dirty="0"/>
              <a:t>[link to demo?]</a:t>
            </a:r>
            <a:br>
              <a:rPr lang="en-US" dirty="0"/>
            </a:br>
            <a:r>
              <a:rPr lang="en-US" dirty="0"/>
              <a:t>Thank You! </a:t>
            </a:r>
            <a:br>
              <a:rPr lang="en-US" dirty="0"/>
            </a:br>
            <a:r>
              <a:rPr lang="en-US" dirty="0"/>
              <a:t>Questions?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Proxima Nova" panose="020B0604020202020204" charset="0"/>
              </a:rPr>
              <a:t>Flow Simulation: </a:t>
            </a:r>
            <a:r>
              <a:rPr lang="en-US" sz="1400" dirty="0" err="1">
                <a:solidFill>
                  <a:schemeClr val="bg2"/>
                </a:solidFill>
                <a:latin typeface="Proxima Nova" panose="020B0604020202020204" charset="0"/>
              </a:rPr>
              <a:t>IPerf</a:t>
            </a:r>
            <a:r>
              <a:rPr lang="en-US" sz="1400" dirty="0">
                <a:solidFill>
                  <a:schemeClr val="bg2"/>
                </a:solidFill>
                <a:latin typeface="Proxima Nova" panose="020B060402020202020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Proxima Nova" panose="020B0604020202020204" charset="0"/>
              </a:rPr>
              <a:t>OFPPortStatsRequest</a:t>
            </a:r>
            <a:r>
              <a:rPr lang="en-US" sz="1400" dirty="0">
                <a:solidFill>
                  <a:schemeClr val="bg2"/>
                </a:solidFill>
                <a:latin typeface="Proxima Nova" panose="020B0604020202020204" charset="0"/>
              </a:rPr>
              <a:t> and </a:t>
            </a:r>
            <a:r>
              <a:rPr lang="en-US" sz="1400" i="1" dirty="0" err="1">
                <a:solidFill>
                  <a:schemeClr val="bg2"/>
                </a:solidFill>
                <a:latin typeface="Proxima Nova" panose="020B0604020202020204" charset="0"/>
              </a:rPr>
              <a:t>OFPPortStatsReply</a:t>
            </a:r>
            <a:r>
              <a:rPr lang="en-US" sz="1400" dirty="0">
                <a:solidFill>
                  <a:schemeClr val="bg2"/>
                </a:solidFill>
                <a:latin typeface="Proxima Nova" panose="020B0604020202020204" charset="0"/>
              </a:rPr>
              <a:t> messages between controller and switches.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pple-system"/>
              </a:rPr>
              <a:t>For this Capstone project we are using data </a:t>
            </a:r>
            <a:r>
              <a:rPr lang="en-US" sz="1100" b="0" i="0" u="none" strike="noStrike" dirty="0" err="1">
                <a:solidFill>
                  <a:schemeClr val="tx1">
                    <a:lumMod val="50000"/>
                  </a:schemeClr>
                </a:solidFill>
                <a:effectLst/>
                <a:latin typeface="-apple-system"/>
              </a:rPr>
              <a:t>fron</a:t>
            </a:r>
            <a:r>
              <a:rPr lang="en-US" sz="1100" b="0" i="0" u="none" strike="noStrike" dirty="0">
                <a:solidFill>
                  <a:schemeClr val="tx1">
                    <a:lumMod val="50000"/>
                  </a:schemeClr>
                </a:solidFill>
                <a:effectLst/>
                <a:latin typeface="-apple-system"/>
              </a:rPr>
              <a:t> the University of Nevada.</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Specifically, their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Compared to datasets that primarily use flow level statistics, these port statistics can provide a fine-grained analysis of network flows from the port level as decisions are made at the port level versus the flow level.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ensures that there are enough samples for ML classifiers to achieve high F-Measure scores, uniquely.</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Our proposed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b="1" dirty="0">
                <a:solidFill>
                  <a:schemeClr val="bg2"/>
                </a:solidFill>
              </a:rPr>
              <a:t>Definition of the Problem</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Our Proposed MLE Solution</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Information about the Data &amp; ML Model</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Demo</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MLE Stack</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Conclusions (and lessons learned)</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Future Work</a:t>
            </a:r>
            <a:endParaRPr sz="1600" b="1" dirty="0">
              <a:solidFill>
                <a:schemeClr val="bg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r>
              <a:rPr lang="en-US" sz="1000" i="1" dirty="0">
                <a:effectLst/>
                <a:latin typeface="Helvetica" pitchFamily="2" charset="0"/>
              </a:rPr>
              <a:t>As mentioned above, the three prominent NIDS datasets</a:t>
            </a:r>
            <a:endParaRPr lang="en-US" sz="1000" dirty="0">
              <a:effectLst/>
              <a:latin typeface="Helvetica" pitchFamily="2" charset="0"/>
            </a:endParaRPr>
          </a:p>
          <a:p>
            <a:r>
              <a:rPr lang="en-US" sz="1000" i="1" dirty="0">
                <a:effectLst/>
                <a:latin typeface="Helvetica" pitchFamily="2" charset="0"/>
              </a:rPr>
              <a:t>are NSL-KDD [5], CIC-IDS-2018 [6], and UNSW-NB15 [3].</a:t>
            </a:r>
            <a:endParaRPr lang="en-US" sz="1000" dirty="0">
              <a:effectLst/>
              <a:latin typeface="Helvetica" pitchFamily="2" charset="0"/>
            </a:endParaRPr>
          </a:p>
          <a:p>
            <a:r>
              <a:rPr lang="en-US" sz="1000" i="1" dirty="0">
                <a:effectLst/>
                <a:latin typeface="Helvetica" pitchFamily="2" charset="0"/>
              </a:rPr>
              <a:t>These datasets also have several limitations. For instance,</a:t>
            </a:r>
            <a:endParaRPr lang="en-US" sz="1000" dirty="0">
              <a:effectLst/>
              <a:latin typeface="Helvetica" pitchFamily="2" charset="0"/>
            </a:endParaRPr>
          </a:p>
          <a:p>
            <a:r>
              <a:rPr lang="en-US" sz="1000" i="1" dirty="0">
                <a:effectLst/>
                <a:latin typeface="Helvetica" pitchFamily="2" charset="0"/>
              </a:rPr>
              <a:t>the UNSW-NB15 suffers from inconsistent performance for</a:t>
            </a:r>
            <a:endParaRPr lang="en-US" sz="1000" dirty="0">
              <a:effectLst/>
              <a:latin typeface="Helvetica" pitchFamily="2" charset="0"/>
            </a:endParaRPr>
          </a:p>
          <a:p>
            <a:r>
              <a:rPr lang="en-US" sz="1000" i="1" dirty="0">
                <a:effectLst/>
                <a:latin typeface="Helvetica" pitchFamily="2" charset="0"/>
              </a:rPr>
              <a:t>machine learning classifiers. It requires more rigorous and</a:t>
            </a:r>
            <a:endParaRPr lang="en-US" sz="1000" dirty="0">
              <a:effectLst/>
              <a:latin typeface="Helvetica" pitchFamily="2" charset="0"/>
            </a:endParaRPr>
          </a:p>
          <a:p>
            <a:r>
              <a:rPr lang="en-US" sz="1000" i="1" dirty="0">
                <a:effectLst/>
                <a:latin typeface="Helvetica" pitchFamily="2" charset="0"/>
              </a:rPr>
              <a:t>expanded machine learning mechanisms which increases training</a:t>
            </a:r>
            <a:endParaRPr lang="en-US" sz="1000" dirty="0">
              <a:effectLst/>
              <a:latin typeface="Helvetica" pitchFamily="2" charset="0"/>
            </a:endParaRPr>
          </a:p>
          <a:p>
            <a:r>
              <a:rPr lang="en-US" sz="1000" i="1" dirty="0">
                <a:effectLst/>
                <a:latin typeface="Helvetica" pitchFamily="2" charset="0"/>
              </a:rPr>
              <a:t>and inference times. The NSL-KDD and CIC-IDS-2018</a:t>
            </a:r>
            <a:endParaRPr lang="en-US" sz="1000" dirty="0">
              <a:effectLst/>
              <a:latin typeface="Helvetica" pitchFamily="2" charset="0"/>
            </a:endParaRPr>
          </a:p>
          <a:p>
            <a:r>
              <a:rPr lang="en-US" sz="1000" i="1" dirty="0">
                <a:effectLst/>
                <a:latin typeface="Helvetica" pitchFamily="2" charset="0"/>
              </a:rPr>
              <a:t>datasets suffer from missing data samples within their datasets.</a:t>
            </a:r>
            <a:endParaRPr lang="en-US" sz="1000" dirty="0">
              <a:effectLst/>
              <a:latin typeface="Helvetica" pitchFamily="2" charset="0"/>
            </a:endParaRPr>
          </a:p>
          <a:p>
            <a:r>
              <a:rPr lang="en-US" sz="1000" i="1" dirty="0">
                <a:effectLst/>
                <a:latin typeface="Helvetica" pitchFamily="2" charset="0"/>
              </a:rPr>
              <a:t>Many of these datasets also suffer from the issue of containing</a:t>
            </a:r>
            <a:endParaRPr lang="en-US" sz="1000" dirty="0">
              <a:effectLst/>
              <a:latin typeface="Helvetica" pitchFamily="2" charset="0"/>
            </a:endParaRPr>
          </a:p>
          <a:p>
            <a:r>
              <a:rPr lang="en-US" sz="1000" i="1" dirty="0">
                <a:effectLst/>
                <a:latin typeface="Helvetica" pitchFamily="2" charset="0"/>
              </a:rPr>
              <a:t>inadequately modeled tail classes which leads to inconsistent</a:t>
            </a:r>
            <a:endParaRPr lang="en-US" sz="1000" dirty="0">
              <a:effectLst/>
              <a:latin typeface="Helvetica" pitchFamily="2" charset="0"/>
            </a:endParaRPr>
          </a:p>
          <a:p>
            <a:r>
              <a:rPr lang="en-US" sz="1000" i="1" dirty="0">
                <a:effectLst/>
                <a:latin typeface="Helvetica" pitchFamily="2" charset="0"/>
              </a:rPr>
              <a:t>performance.</a:t>
            </a:r>
            <a:endParaRPr lang="en-US" sz="1000" dirty="0">
              <a:effectLst/>
              <a:latin typeface="Helvetica" pitchFamily="2" charset="0"/>
            </a:endParaRPr>
          </a:p>
          <a:p>
            <a:r>
              <a:rPr lang="en-US" sz="1000" i="1" dirty="0">
                <a:effectLst/>
                <a:latin typeface="Helvetica" pitchFamily="2" charset="0"/>
              </a:rPr>
              <a:t>For more effective intrusion detection, we need to ensure</a:t>
            </a:r>
            <a:endParaRPr lang="en-US" sz="1000" dirty="0">
              <a:effectLst/>
              <a:latin typeface="Helvetica" pitchFamily="2" charset="0"/>
            </a:endParaRPr>
          </a:p>
          <a:p>
            <a:r>
              <a:rPr lang="en-US" sz="1000" i="1" dirty="0">
                <a:effectLst/>
                <a:latin typeface="Helvetica" pitchFamily="2" charset="0"/>
              </a:rPr>
              <a:t>that a dataset contains a wide variety of intrusion categories.</a:t>
            </a:r>
            <a:endParaRPr lang="en-US" sz="1000" dirty="0">
              <a:effectLst/>
              <a:latin typeface="Helvetica" pitchFamily="2" charset="0"/>
            </a:endParaRPr>
          </a:p>
          <a:p>
            <a:r>
              <a:rPr lang="en-US" sz="1000" i="1" dirty="0">
                <a:effectLst/>
                <a:latin typeface="Helvetica" pitchFamily="2" charset="0"/>
              </a:rPr>
              <a:t>We also need to make sure that it is complete as missing data</a:t>
            </a:r>
            <a:endParaRPr lang="en-US" sz="1000" dirty="0">
              <a:effectLst/>
              <a:latin typeface="Helvetica" pitchFamily="2" charset="0"/>
            </a:endParaRPr>
          </a:p>
          <a:p>
            <a:r>
              <a:rPr lang="en-US" sz="1000" i="1" dirty="0">
                <a:effectLst/>
                <a:latin typeface="Helvetica" pitchFamily="2" charset="0"/>
              </a:rPr>
              <a:t>can negatively impact the performance of prediction models.</a:t>
            </a:r>
            <a:endParaRPr lang="en-US" sz="1000" dirty="0">
              <a:effectLst/>
              <a:latin typeface="Helvetica" pitchFamily="2" charset="0"/>
            </a:endParaRPr>
          </a:p>
          <a:p>
            <a:r>
              <a:rPr lang="en-US" sz="1000" i="1" dirty="0">
                <a:effectLst/>
                <a:latin typeface="Helvetica" pitchFamily="2" charset="0"/>
              </a:rPr>
              <a:t>The primary usage of port level statistics, in conjunction with</a:t>
            </a:r>
            <a:endParaRPr lang="en-US" sz="1000" dirty="0">
              <a:effectLst/>
              <a:latin typeface="Helvetica" pitchFamily="2" charset="0"/>
            </a:endParaRPr>
          </a:p>
          <a:p>
            <a:r>
              <a:rPr lang="en-US" sz="1000" i="1" dirty="0">
                <a:effectLst/>
                <a:latin typeface="Helvetica" pitchFamily="2" charset="0"/>
              </a:rPr>
              <a:t>some flow statistics, for NIDS is another attractive research</a:t>
            </a:r>
            <a:endParaRPr lang="en-US" sz="1000" dirty="0">
              <a:effectLst/>
              <a:latin typeface="Helvetica" pitchFamily="2" charset="0"/>
            </a:endParaRPr>
          </a:p>
          <a:p>
            <a:r>
              <a:rPr lang="en-US" sz="1000" i="1" dirty="0">
                <a:effectLst/>
                <a:latin typeface="Helvetica" pitchFamily="2" charset="0"/>
              </a:rPr>
              <a:t>direction that can be employed to check their efficacy at</a:t>
            </a:r>
            <a:endParaRPr lang="en-US" sz="1000" dirty="0">
              <a:effectLst/>
              <a:latin typeface="Helvetica" pitchFamily="2" charset="0"/>
            </a:endParaRPr>
          </a:p>
          <a:p>
            <a:r>
              <a:rPr lang="en-US" sz="1000" i="1" dirty="0">
                <a:effectLst/>
                <a:latin typeface="Helvetica" pitchFamily="2" charset="0"/>
              </a:rPr>
              <a:t>detecting network intrusions. Lastly, it is critical to ensure</a:t>
            </a:r>
            <a:endParaRPr lang="en-US" sz="1000" dirty="0">
              <a:effectLst/>
              <a:latin typeface="Helvetica" pitchFamily="2" charset="0"/>
            </a:endParaRPr>
          </a:p>
          <a:p>
            <a:r>
              <a:rPr lang="en-US" sz="1000" i="1" dirty="0">
                <a:effectLst/>
                <a:latin typeface="Helvetica" pitchFamily="2" charset="0"/>
              </a:rPr>
              <a:t>that tail classes have adequate representation so that prediction</a:t>
            </a:r>
            <a:endParaRPr lang="en-US" sz="1000" dirty="0">
              <a:effectLst/>
              <a:latin typeface="Helvetica" pitchFamily="2" charset="0"/>
            </a:endParaRPr>
          </a:p>
          <a:p>
            <a:r>
              <a:rPr lang="en-US" sz="1000" i="1" dirty="0">
                <a:effectLst/>
                <a:latin typeface="Helvetica" pitchFamily="2" charset="0"/>
              </a:rPr>
              <a:t>models can accurately capture their unique behavior and attain</a:t>
            </a:r>
            <a:endParaRPr lang="en-US" sz="1000" dirty="0">
              <a:effectLst/>
              <a:latin typeface="Helvetica" pitchFamily="2" charset="0"/>
            </a:endParaRPr>
          </a:p>
          <a:p>
            <a:r>
              <a:rPr lang="en-US" sz="1000" i="1" dirty="0">
                <a:effectLst/>
                <a:latin typeface="Helvetica" pitchFamily="2" charset="0"/>
              </a:rPr>
              <a:t>high performance.</a:t>
            </a:r>
            <a:endParaRPr lang="en-US" sz="1000" dirty="0">
              <a:effectLst/>
              <a:latin typeface="Helvetica" pitchFamily="2" charset="0"/>
            </a:endParaRPr>
          </a:p>
          <a:p>
            <a:pPr indent="0">
              <a:buNone/>
            </a:pPr>
            <a:endParaRPr sz="1400" dirty="0"/>
          </a:p>
        </p:txBody>
      </p:sp>
    </p:spTree>
    <p:extLst>
      <p:ext uri="{BB962C8B-B14F-4D97-AF65-F5344CB8AC3E}">
        <p14:creationId xmlns:p14="http://schemas.microsoft.com/office/powerpoint/2010/main" val="139292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Proxima Nova" panose="020B0604020202020204" charset="0"/>
              </a:rPr>
              <a:t>A Gradient Boosting Decision Tree is a decision tree </a:t>
            </a:r>
            <a:r>
              <a:rPr lang="en-US" sz="1200" dirty="0">
                <a:solidFill>
                  <a:schemeClr val="bg2"/>
                </a:solidFill>
                <a:latin typeface="Proxima Nova" panose="020B060402020202020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Proxima Nova" panose="020B060402020202020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Proxima Nova" panose="020B060402020202020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Proxima Nova" panose="020B060402020202020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Proxima Nova" panose="020B060402020202020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Proxima Nova" panose="020B060402020202020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200" dirty="0">
              <a:solidFill>
                <a:schemeClr val="bg2"/>
              </a:solidFill>
              <a:latin typeface="Proxima Nova" panose="020B0604020202020204" charset="0"/>
            </a:endParaRP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numpy</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np</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pandas</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pd</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sklearn</a:t>
            </a:r>
            <a:r>
              <a:rPr lang="en-US" sz="900" b="0" dirty="0" err="1">
                <a:solidFill>
                  <a:srgbClr val="D4D4D4"/>
                </a:solidFill>
                <a:effectLst/>
                <a:latin typeface="Menlo" panose="020B0609030804020204" pitchFamily="49" charset="0"/>
              </a:rPr>
              <a:t>.</a:t>
            </a:r>
            <a:r>
              <a:rPr lang="en-US" sz="900" b="0" dirty="0" err="1">
                <a:solidFill>
                  <a:srgbClr val="4EC9B0"/>
                </a:solidFill>
                <a:effectLst/>
                <a:latin typeface="Menlo" panose="020B0609030804020204" pitchFamily="49" charset="0"/>
              </a:rPr>
              <a:t>model_selection</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train_test_split</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xgboost</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XGBClassifier</a:t>
            </a:r>
            <a:endParaRPr lang="en-US" sz="900" b="0" dirty="0">
              <a:solidFill>
                <a:srgbClr val="D4D4D4"/>
              </a:solidFill>
              <a:effectLst/>
              <a:latin typeface="Menlo" panose="020B0609030804020204" pitchFamily="49" charset="0"/>
            </a:endParaRP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t>
            </a:r>
            <a:r>
              <a:rPr lang="en-US" sz="900" b="0" dirty="0">
                <a:solidFill>
                  <a:srgbClr val="569CD6"/>
                </a:solidFill>
                <a:effectLst/>
                <a:latin typeface="Menlo" panose="020B0609030804020204" pitchFamily="49" charset="0"/>
              </a:rPr>
              <a:t>NOTE</a:t>
            </a:r>
            <a:r>
              <a:rPr lang="en-US" sz="900" b="0" dirty="0">
                <a:solidFill>
                  <a:srgbClr val="6A9955"/>
                </a:solidFill>
                <a:effectLst/>
                <a:latin typeface="Menlo" panose="020B0609030804020204" pitchFamily="49" charset="0"/>
              </a:rPr>
              <a:t>: Make sure that the outcome column is labeled 'target' in the data file</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 = </a:t>
            </a:r>
            <a:r>
              <a:rPr lang="en-US" sz="900" b="0" dirty="0" err="1">
                <a:solidFill>
                  <a:srgbClr val="4EC9B0"/>
                </a:solidFill>
                <a:effectLst/>
                <a:latin typeface="Menlo" panose="020B0609030804020204" pitchFamily="49" charset="0"/>
              </a:rPr>
              <a:t>pd</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read_csv</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'PATH/TO/DATA/FILE'</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sep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'COLUMN_SEPARATOR'</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dtype</a:t>
            </a:r>
            <a:r>
              <a:rPr lang="en-US" sz="900" b="0" dirty="0">
                <a:solidFill>
                  <a:srgbClr val="D4D4D4"/>
                </a:solidFill>
                <a:effectLst/>
                <a:latin typeface="Menlo" panose="020B0609030804020204" pitchFamily="49" charset="0"/>
              </a:rPr>
              <a:t>=</a:t>
            </a:r>
            <a:r>
              <a:rPr lang="en-US" sz="900" b="0" dirty="0">
                <a:solidFill>
                  <a:srgbClr val="4EC9B0"/>
                </a:solidFill>
                <a:effectLst/>
                <a:latin typeface="Menlo" panose="020B0609030804020204" pitchFamily="49" charset="0"/>
              </a:rPr>
              <a:t>np</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float64</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tpot_data</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drop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axis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a:t>
            </a:r>
          </a:p>
          <a:p>
            <a:pPr marL="107948" indent="0">
              <a:buNone/>
            </a:pP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testing_target</a:t>
            </a:r>
            <a:r>
              <a:rPr lang="en-US" sz="900" b="0" dirty="0">
                <a:solidFill>
                  <a:srgbClr val="D4D4D4"/>
                </a:solidFill>
                <a:effectLst/>
                <a:latin typeface="Menlo" panose="020B0609030804020204" pitchFamily="49" charset="0"/>
              </a:rPr>
              <a:t> = \</a:t>
            </a:r>
          </a:p>
          <a:p>
            <a:pPr marL="107948" indent="0">
              <a:buNone/>
            </a:pPr>
            <a:r>
              <a:rPr lang="en-US" sz="900" b="0" dirty="0" err="1">
                <a:solidFill>
                  <a:srgbClr val="DCDCAA"/>
                </a:solidFill>
                <a:effectLst/>
                <a:latin typeface="Menlo" panose="020B0609030804020204" pitchFamily="49" charset="0"/>
              </a:rPr>
              <a:t>train_test_split</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random_state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Average CV score on the training set was: 0.9521518326659425</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 </a:t>
            </a:r>
            <a:r>
              <a:rPr lang="en-US" sz="900" b="0" dirty="0" err="1">
                <a:solidFill>
                  <a:srgbClr val="D4D4D4"/>
                </a:solidFill>
                <a:effectLst/>
                <a:latin typeface="Menlo" panose="020B0609030804020204" pitchFamily="49" charset="0"/>
              </a:rPr>
              <a:t>XGBClassifier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learning_rate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max_depth</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5</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min_child_weight</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8</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n_estimators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n_jobs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subsample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0.8500000000000001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verbosity</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a:t>
            </a:r>
            <a:r>
              <a:rPr lang="en-US" sz="900" b="0" dirty="0">
                <a:solidFill>
                  <a:srgbClr val="D4D4D4"/>
                </a:solidFill>
                <a:effectLst/>
                <a:latin typeface="Menlo" panose="020B0609030804020204" pitchFamily="49" charset="0"/>
              </a:rPr>
              <a:t>)</a:t>
            </a:r>
          </a:p>
          <a:p>
            <a:pPr marL="107948" indent="0">
              <a:buNone/>
            </a:pPr>
            <a:r>
              <a:rPr lang="en-US" sz="900" b="0" dirty="0">
                <a:solidFill>
                  <a:srgbClr val="6A9955"/>
                </a:solidFill>
                <a:effectLst/>
                <a:latin typeface="Menlo" panose="020B0609030804020204" pitchFamily="49" charset="0"/>
              </a:rPr>
              <a:t># Fix random state in exported estimator</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if</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hasattr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a:t>
            </a:r>
          </a:p>
          <a:p>
            <a:pPr marL="107948" indent="0">
              <a:buNone/>
            </a:pPr>
            <a:r>
              <a:rPr lang="en-US" sz="900" b="0" dirty="0" err="1">
                <a:solidFill>
                  <a:srgbClr val="DCDCAA"/>
                </a:solidFill>
                <a:effectLst/>
                <a:latin typeface="Menlo" panose="020B0609030804020204" pitchFamily="49" charset="0"/>
              </a:rPr>
              <a:t>setattr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 </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.fit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results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.predict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This is an ever-increasing concern as we continue to expand the applications of modern-day networking: i.e., Internet Of Things, smart homes, etc.</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C</a:t>
            </a:r>
            <a:r>
              <a:rPr lang="en-SG" sz="1400" b="1"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b="1" dirty="0">
                <a:solidFill>
                  <a:schemeClr val="bg2"/>
                </a:solidFill>
                <a:effectLst/>
                <a:latin typeface="Proxima Nova" panose="020B0604020202020204" charset="0"/>
                <a:ea typeface="Arial" panose="020B0604020202020204" pitchFamily="34" charset="0"/>
              </a:rPr>
              <a:t>.</a:t>
            </a:r>
            <a:r>
              <a:rPr lang="en-US" sz="1400" b="1" dirty="0">
                <a:solidFill>
                  <a:schemeClr val="bg2"/>
                </a:solidFill>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But t</a:t>
            </a:r>
            <a:r>
              <a:rPr lang="en-SG" sz="1400" b="1" dirty="0">
                <a:solidFill>
                  <a:schemeClr val="bg2"/>
                </a:solidFill>
                <a:effectLst/>
                <a:latin typeface="Proxima Nova" panose="020B0604020202020204" charset="0"/>
                <a:ea typeface="Arial" panose="020B0604020202020204" pitchFamily="34" charset="0"/>
              </a:rPr>
              <a:t>hese threats are difficult to detect </a:t>
            </a:r>
            <a:r>
              <a:rPr lang="en-SG" sz="1400" b="1" i="1" u="sng" dirty="0">
                <a:solidFill>
                  <a:schemeClr val="bg2"/>
                </a:solidFill>
                <a:effectLst/>
                <a:latin typeface="Proxima Nova" panose="020B0604020202020204" charset="0"/>
                <a:ea typeface="Arial" panose="020B0604020202020204" pitchFamily="34" charset="0"/>
              </a:rPr>
              <a:t>unaided</a:t>
            </a:r>
            <a:r>
              <a:rPr lang="en-SG" sz="1400" b="1" dirty="0">
                <a:solidFill>
                  <a:schemeClr val="bg2"/>
                </a:solidFill>
                <a:effectLst/>
                <a:latin typeface="Proxima Nova" panose="020B0604020202020204" charset="0"/>
                <a:ea typeface="Arial" panose="020B0604020202020204" pitchFamily="34" charset="0"/>
              </a:rPr>
              <a:t> because they display network traffic patterns almost indistinguishable from normal traffic.</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highlight>
                  <a:srgbClr val="FFFF00"/>
                </a:highlight>
                <a:latin typeface="Proxima Nova" panose="020B0604020202020204" charset="0"/>
              </a:rPr>
              <a:t>[estimation of of losses due to network attacks: </a:t>
            </a:r>
            <a:r>
              <a:rPr lang="en-US" sz="1400" b="1" dirty="0" err="1">
                <a:solidFill>
                  <a:schemeClr val="bg2"/>
                </a:solidFill>
                <a:highlight>
                  <a:srgbClr val="FFFF00"/>
                </a:highlight>
                <a:latin typeface="Proxima Nova" panose="020B0604020202020204" charset="0"/>
              </a:rPr>
              <a:t>xxxx</a:t>
            </a:r>
            <a:r>
              <a:rPr lang="en-US" sz="1400" b="1" dirty="0">
                <a:solidFill>
                  <a:schemeClr val="bg2"/>
                </a:solidFill>
                <a:highlight>
                  <a:srgbClr val="FFFF00"/>
                </a:highlight>
                <a:latin typeface="Proxima Nova" panose="020B0604020202020204" charset="0"/>
              </a:rPr>
              <a:t>, Source xxx]</a:t>
            </a:r>
            <a:endParaRPr sz="1400" b="1" dirty="0">
              <a:solidFill>
                <a:schemeClr val="bg2"/>
              </a:solidFill>
              <a:highlight>
                <a:srgbClr val="FFFF00"/>
              </a:highlight>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dirty="0"/>
          </a:p>
        </p:txBody>
      </p:sp>
      <p:sp>
        <p:nvSpPr>
          <p:cNvPr id="4" name="&quot;No&quot; Symbol 3">
            <a:extLst>
              <a:ext uri="{FF2B5EF4-FFF2-40B4-BE49-F238E27FC236}">
                <a16:creationId xmlns:a16="http://schemas.microsoft.com/office/drawing/2014/main" id="{4952EE89-5601-65B0-41C4-4EE8F2C48669}"/>
              </a:ext>
            </a:extLst>
          </p:cNvPr>
          <p:cNvSpPr/>
          <p:nvPr/>
        </p:nvSpPr>
        <p:spPr>
          <a:xfrm>
            <a:off x="2270927" y="591271"/>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80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3" name="&quot;No&quot; Symbol 2">
            <a:extLst>
              <a:ext uri="{FF2B5EF4-FFF2-40B4-BE49-F238E27FC236}">
                <a16:creationId xmlns:a16="http://schemas.microsoft.com/office/drawing/2014/main" id="{37C46D19-BE7F-ABA8-BA4C-7A9203E4C688}"/>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
        <p:nvSpPr>
          <p:cNvPr id="2" name="&quot;No&quot; Symbol 1">
            <a:extLst>
              <a:ext uri="{FF2B5EF4-FFF2-40B4-BE49-F238E27FC236}">
                <a16:creationId xmlns:a16="http://schemas.microsoft.com/office/drawing/2014/main" id="{1669AA54-130C-D418-B3A5-9C124481CFF6}"/>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42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If the data dimensionality is extremely large and difficult to handle due to hardware limitations, then the dimensionality reduction technique (DRT) may be considered before applying </a:t>
            </a:r>
            <a:r>
              <a:rPr lang="en-US" sz="1400" dirty="0" err="1"/>
              <a:t>DeepInsight</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DRT can be either in the form of feature selection or feature extraction depending upon the nature of the problem.</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400" b="1" i="1" dirty="0"/>
              <a:t>Since the application of DRT is case dependent, we have described </a:t>
            </a:r>
            <a:r>
              <a:rPr lang="en-US" sz="1400" b="1" i="1" dirty="0" err="1"/>
              <a:t>DeepInsight</a:t>
            </a:r>
            <a:r>
              <a:rPr lang="en-US" sz="14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7725905E-0B39-C8B7-5D8E-B3ABA60AEC2D}"/>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0217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We propose developing a</a:t>
            </a:r>
            <a:r>
              <a:rPr lang="en-SG" sz="1400" b="1" dirty="0">
                <a:solidFill>
                  <a:schemeClr val="bg2"/>
                </a:solidFill>
                <a:effectLst/>
                <a:latin typeface="Proxima Nova" panose="020B0604020202020204" charset="0"/>
                <a:ea typeface="Arial" panose="020B0604020202020204" pitchFamily="34" charset="0"/>
              </a:rPr>
              <a:t> ML-based Network Intrusion Detection alarm system that can provide rapid identification of potential intrusions.  </a:t>
            </a:r>
          </a:p>
          <a:p>
            <a:pPr>
              <a:buFont typeface="Arial" panose="020B0604020202020204" pitchFamily="34" charset="0"/>
              <a:buChar char="•"/>
            </a:pPr>
            <a:endParaRPr lang="en-SG" sz="1400" b="1" dirty="0">
              <a:solidFill>
                <a:schemeClr val="bg2"/>
              </a:solidFill>
              <a:effectLst/>
              <a:latin typeface="Proxima Nova" panose="020B0604020202020204" charset="0"/>
              <a:ea typeface="Arial" panose="020B0604020202020204" pitchFamily="3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ea typeface="Arial" panose="020B0604020202020204" pitchFamily="34" charset="0"/>
              </a:rPr>
              <a:t>alert</a:t>
            </a:r>
            <a:r>
              <a:rPr lang="en-SG" b="1" dirty="0">
                <a:solidFill>
                  <a:schemeClr val="bg2"/>
                </a:solidFill>
                <a:effectLst/>
                <a:latin typeface="Proxima Nova" panose="020B0604020202020204" charset="0"/>
                <a:ea typeface="Arial" panose="020B0604020202020204" pitchFamily="34" charset="0"/>
              </a:rPr>
              <a:t> network administrators to take corrective action and minimize </a:t>
            </a:r>
            <a:r>
              <a:rPr lang="en-SG" b="1" dirty="0">
                <a:solidFill>
                  <a:schemeClr val="bg2"/>
                </a:solidFill>
                <a:latin typeface="Proxima Nova" panose="020B0604020202020204" charset="0"/>
                <a:ea typeface="Arial" panose="020B0604020202020204" pitchFamily="34" charset="0"/>
              </a:rPr>
              <a:t>its impact</a:t>
            </a:r>
            <a:r>
              <a:rPr lang="en-SG" b="1" dirty="0">
                <a:solidFill>
                  <a:schemeClr val="bg2"/>
                </a:solidFill>
                <a:effectLst/>
                <a:latin typeface="Proxima Nova" panose="020B0604020202020204" charset="0"/>
                <a:ea typeface="Arial" panose="020B0604020202020204" pitchFamily="34" charset="0"/>
              </a:rPr>
              <a:t>.</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rPr>
              <a:t>let network engineers develop responses based on information from the app.</a:t>
            </a:r>
          </a:p>
          <a:p>
            <a:pPr lvl="1">
              <a:lnSpc>
                <a:spcPct val="100000"/>
              </a:lnSpc>
              <a:spcBef>
                <a:spcPts val="600"/>
              </a:spcBef>
              <a:buFont typeface="Arial" panose="020B0604020202020204" pitchFamily="34" charset="0"/>
              <a:buChar char="•"/>
            </a:pPr>
            <a:endParaRPr lang="en-US"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The alarm will help reduce interruption of service and avoid, or reduce, interrupting critical tasks and its associated cost for the user and provider.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i="1" dirty="0">
                <a:solidFill>
                  <a:schemeClr val="bg2"/>
                </a:solidFill>
                <a:latin typeface="Proxima Nova" panose="020B0604020202020204" charset="0"/>
              </a:rPr>
              <a:t>The intrusion detection alarm will monitor network flow (at port level) and robustly identify threats with high accuracy and provide multi-class classification results.</a:t>
            </a:r>
            <a:r>
              <a:rPr lang="en-SG" sz="1400" b="1" dirty="0">
                <a:solidFill>
                  <a:schemeClr val="bg2"/>
                </a:solidFill>
                <a:latin typeface="Proxima Nova" panose="020B0604020202020204" charset="0"/>
                <a:ea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
        <p:nvSpPr>
          <p:cNvPr id="3" name="&quot;No&quot; Symbol 2">
            <a:extLst>
              <a:ext uri="{FF2B5EF4-FFF2-40B4-BE49-F238E27FC236}">
                <a16:creationId xmlns:a16="http://schemas.microsoft.com/office/drawing/2014/main" id="{A914ADFC-26D0-A892-E32D-3E80365321D2}"/>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2246214" y="360382"/>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Our Proposed Solution [[LET’S REVIEW/ CHANGE]]</a:t>
            </a:r>
            <a:endParaRPr dirty="0">
              <a:highlight>
                <a:srgbClr val="FFFF00"/>
              </a:highlight>
            </a:endParaRPr>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304800" y="121939"/>
            <a:ext cx="6522944" cy="3992042"/>
          </a:xfrm>
          <a:prstGeom prst="rect">
            <a:avLst/>
          </a:prstGeom>
        </p:spPr>
      </p:pic>
      <p:sp>
        <p:nvSpPr>
          <p:cNvPr id="2" name="&quot;No&quot; Symbol 1">
            <a:extLst>
              <a:ext uri="{FF2B5EF4-FFF2-40B4-BE49-F238E27FC236}">
                <a16:creationId xmlns:a16="http://schemas.microsoft.com/office/drawing/2014/main" id="{E56CB004-8CE9-A51D-7ACD-51CA9FBB9A1A}"/>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bg2"/>
                </a:solidFill>
                <a:latin typeface="Proxima Nova" panose="020B0604020202020204" charset="0"/>
                <a:ea typeface="Arial" panose="020B0604020202020204" pitchFamily="34" charset="0"/>
              </a:rPr>
              <a:t>Our proposed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bg2"/>
                </a:solidFill>
                <a:latin typeface="Proxima Nova" panose="020B0604020202020204" charset="0"/>
              </a:rPr>
              <a:t> </a:t>
            </a:r>
            <a:r>
              <a:rPr lang="en-SG" sz="1400" dirty="0">
                <a:solidFill>
                  <a:schemeClr val="bg2"/>
                </a:solidFill>
                <a:latin typeface="Proxima Nova" panose="020B0604020202020204" charset="0"/>
              </a:rPr>
              <a:t>D</a:t>
            </a:r>
            <a:r>
              <a:rPr lang="en-SG" sz="1400" dirty="0">
                <a:solidFill>
                  <a:schemeClr val="bg2"/>
                </a:solidFill>
                <a:latin typeface="Proxima Nova" panose="020B0604020202020204" charset="0"/>
                <a:ea typeface="Arial" panose="020B0604020202020204" pitchFamily="34" charset="0"/>
              </a:rPr>
              <a:t>elta port statistics are also computed</a:t>
            </a:r>
            <a:r>
              <a:rPr lang="en-US" sz="1400" i="1" dirty="0">
                <a:solidFill>
                  <a:schemeClr val="bg2"/>
                </a:solidFill>
                <a:latin typeface="Proxima Nova" panose="020B0604020202020204" charset="0"/>
                <a:ea typeface="Arial" panose="020B0604020202020204" pitchFamily="34" charset="0"/>
              </a:rPr>
              <a:t>.</a:t>
            </a:r>
          </a:p>
          <a:p>
            <a:pPr>
              <a:lnSpc>
                <a:spcPct val="100000"/>
              </a:lnSpc>
              <a:buFont typeface="Arial" panose="020B0604020202020204" pitchFamily="34" charset="0"/>
              <a:buChar char="•"/>
            </a:pPr>
            <a:endParaRPr lang="en-US" sz="1400" i="1" dirty="0">
              <a:solidFill>
                <a:schemeClr val="bg2"/>
              </a:solidFill>
              <a:latin typeface="Proxima Nova" panose="020B0604020202020204" charset="0"/>
              <a:ea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bg2"/>
              </a:solidFill>
              <a:latin typeface="Proxima Nova" panose="020B0604020202020204" charset="0"/>
            </a:endParaRPr>
          </a:p>
          <a:p>
            <a:pPr>
              <a:lnSpc>
                <a:spcPct val="100000"/>
              </a:lnSpc>
              <a:buFont typeface="Arial" panose="020B0604020202020204" pitchFamily="34" charset="0"/>
              <a:buChar char="•"/>
            </a:pPr>
            <a:r>
              <a:rPr lang="en-SG" sz="1400" dirty="0">
                <a:solidFill>
                  <a:schemeClr val="bg2"/>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bg2"/>
                </a:solidFill>
                <a:latin typeface="Proxima Nova" panose="020B0604020202020204" charset="0"/>
                <a:ea typeface="Arial" panose="020B0604020202020204" pitchFamily="34" charset="0"/>
              </a:rPr>
              <a:t> </a:t>
            </a:r>
            <a:r>
              <a:rPr lang="en-SG" sz="1400" dirty="0">
                <a:solidFill>
                  <a:schemeClr val="bg2"/>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bg2"/>
                </a:solidFill>
                <a:effectLst/>
                <a:latin typeface="Proxima Nova" panose="020B0604020202020204" charset="0"/>
              </a:rPr>
              <a:t> </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SG" sz="1400" dirty="0">
                <a:solidFill>
                  <a:schemeClr val="bg2"/>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bg2"/>
                </a:solidFill>
                <a:latin typeface="Proxima Nova" panose="020B0604020202020204" charset="0"/>
                <a:ea typeface="Arial" panose="020B0604020202020204" pitchFamily="34" charset="0"/>
              </a:rPr>
              <a:t> (Dashboard)</a:t>
            </a:r>
          </a:p>
          <a:p>
            <a:pPr>
              <a:lnSpc>
                <a:spcPct val="100000"/>
              </a:lnSpc>
              <a:buFont typeface="Arial" panose="020B0604020202020204" pitchFamily="34" charset="0"/>
              <a:buChar char="•"/>
            </a:pPr>
            <a:endParaRPr lang="en-US" sz="1400" dirty="0">
              <a:solidFill>
                <a:schemeClr val="bg2"/>
              </a:solidFill>
              <a:effectLst/>
              <a:latin typeface="Proxima Nova" panose="020B0604020202020204" charset="0"/>
            </a:endParaRPr>
          </a:p>
          <a:p>
            <a:pPr marL="107948" indent="0" algn="r">
              <a:buNone/>
            </a:pPr>
            <a:r>
              <a:rPr lang="en-US" sz="1050" dirty="0">
                <a:hlinkClick r:id="rId3"/>
              </a:rPr>
              <a:t>Source: Tapadhir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Information about the data (network topology)</a:t>
            </a:r>
            <a:endParaRPr dirty="0">
              <a:solidFill>
                <a:srgbClr val="0070C0"/>
              </a:solidFill>
              <a:highlight>
                <a:srgbClr val="FFFF00"/>
              </a:highlight>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04800" y="480369"/>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sp>
        <p:nvSpPr>
          <p:cNvPr id="16" name="TextBox 15">
            <a:extLst>
              <a:ext uri="{FF2B5EF4-FFF2-40B4-BE49-F238E27FC236}">
                <a16:creationId xmlns:a16="http://schemas.microsoft.com/office/drawing/2014/main" id="{B18409FC-D8CB-D559-67BA-C91ADDB6E591}"/>
              </a:ext>
            </a:extLst>
          </p:cNvPr>
          <p:cNvSpPr txBox="1"/>
          <p:nvPr/>
        </p:nvSpPr>
        <p:spPr>
          <a:xfrm>
            <a:off x="1101672" y="1426708"/>
            <a:ext cx="1117747"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sym typeface="Proxima Nova"/>
              </a:rPr>
              <a:t>Received Packets</a:t>
            </a:r>
          </a:p>
        </p:txBody>
      </p:sp>
      <p:sp>
        <p:nvSpPr>
          <p:cNvPr id="17" name="TextBox 16">
            <a:extLst>
              <a:ext uri="{FF2B5EF4-FFF2-40B4-BE49-F238E27FC236}">
                <a16:creationId xmlns:a16="http://schemas.microsoft.com/office/drawing/2014/main" id="{0386CAF7-69C1-FCBA-EDC4-19103BB1A4D0}"/>
              </a:ext>
            </a:extLst>
          </p:cNvPr>
          <p:cNvSpPr txBox="1"/>
          <p:nvPr/>
        </p:nvSpPr>
        <p:spPr>
          <a:xfrm>
            <a:off x="2382416" y="1395361"/>
            <a:ext cx="2944187" cy="42786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received by the port</a:t>
            </a:r>
          </a:p>
        </p:txBody>
      </p:sp>
      <p:sp>
        <p:nvSpPr>
          <p:cNvPr id="20" name="TextBox 19">
            <a:extLst>
              <a:ext uri="{FF2B5EF4-FFF2-40B4-BE49-F238E27FC236}">
                <a16:creationId xmlns:a16="http://schemas.microsoft.com/office/drawing/2014/main" id="{29CC8DCD-B6C4-1575-1A7B-26B1CDFD61B2}"/>
              </a:ext>
            </a:extLst>
          </p:cNvPr>
          <p:cNvSpPr txBox="1"/>
          <p:nvPr/>
        </p:nvSpPr>
        <p:spPr>
          <a:xfrm>
            <a:off x="1101672" y="1898730"/>
            <a:ext cx="1117746"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rPr>
              <a:t>Received Bytes</a:t>
            </a:r>
          </a:p>
        </p:txBody>
      </p:sp>
      <p:sp>
        <p:nvSpPr>
          <p:cNvPr id="21" name="TextBox 20">
            <a:extLst>
              <a:ext uri="{FF2B5EF4-FFF2-40B4-BE49-F238E27FC236}">
                <a16:creationId xmlns:a16="http://schemas.microsoft.com/office/drawing/2014/main" id="{49D896CA-06D2-5714-618A-49879296EA82}"/>
              </a:ext>
            </a:extLst>
          </p:cNvPr>
          <p:cNvSpPr txBox="1"/>
          <p:nvPr/>
        </p:nvSpPr>
        <p:spPr>
          <a:xfrm>
            <a:off x="2382416" y="1840978"/>
            <a:ext cx="2944187" cy="416212"/>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received by the port</a:t>
            </a:r>
          </a:p>
        </p:txBody>
      </p:sp>
      <p:sp>
        <p:nvSpPr>
          <p:cNvPr id="22" name="TextBox 21">
            <a:extLst>
              <a:ext uri="{FF2B5EF4-FFF2-40B4-BE49-F238E27FC236}">
                <a16:creationId xmlns:a16="http://schemas.microsoft.com/office/drawing/2014/main" id="{6F09ADAF-64C8-6858-1A8A-CA40B45C8EE1}"/>
              </a:ext>
            </a:extLst>
          </p:cNvPr>
          <p:cNvSpPr txBox="1"/>
          <p:nvPr/>
        </p:nvSpPr>
        <p:spPr>
          <a:xfrm>
            <a:off x="1107460" y="2389920"/>
            <a:ext cx="1111959" cy="402019"/>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Packets</a:t>
            </a:r>
          </a:p>
        </p:txBody>
      </p:sp>
      <p:sp>
        <p:nvSpPr>
          <p:cNvPr id="23" name="TextBox 22">
            <a:extLst>
              <a:ext uri="{FF2B5EF4-FFF2-40B4-BE49-F238E27FC236}">
                <a16:creationId xmlns:a16="http://schemas.microsoft.com/office/drawing/2014/main" id="{F9E7C5E5-7B14-33CA-C209-707F2EFC79EB}"/>
              </a:ext>
            </a:extLst>
          </p:cNvPr>
          <p:cNvSpPr txBox="1"/>
          <p:nvPr/>
        </p:nvSpPr>
        <p:spPr>
          <a:xfrm>
            <a:off x="2414940" y="2395572"/>
            <a:ext cx="2911663" cy="37719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sent by the port</a:t>
            </a:r>
          </a:p>
        </p:txBody>
      </p:sp>
      <p:sp>
        <p:nvSpPr>
          <p:cNvPr id="24" name="TextBox 23">
            <a:extLst>
              <a:ext uri="{FF2B5EF4-FFF2-40B4-BE49-F238E27FC236}">
                <a16:creationId xmlns:a16="http://schemas.microsoft.com/office/drawing/2014/main" id="{24D8D6AC-8146-E4D3-5B8A-3C5C9E9DD5DE}"/>
              </a:ext>
            </a:extLst>
          </p:cNvPr>
          <p:cNvSpPr txBox="1"/>
          <p:nvPr/>
        </p:nvSpPr>
        <p:spPr>
          <a:xfrm>
            <a:off x="1107459" y="2861942"/>
            <a:ext cx="1111959"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Bytes</a:t>
            </a:r>
          </a:p>
        </p:txBody>
      </p:sp>
      <p:sp>
        <p:nvSpPr>
          <p:cNvPr id="25" name="TextBox 24">
            <a:extLst>
              <a:ext uri="{FF2B5EF4-FFF2-40B4-BE49-F238E27FC236}">
                <a16:creationId xmlns:a16="http://schemas.microsoft.com/office/drawing/2014/main" id="{60D3F7E1-E731-6C36-08FF-5518F17E4176}"/>
              </a:ext>
            </a:extLst>
          </p:cNvPr>
          <p:cNvSpPr txBox="1"/>
          <p:nvPr/>
        </p:nvSpPr>
        <p:spPr>
          <a:xfrm>
            <a:off x="2382416" y="2909062"/>
            <a:ext cx="2944187" cy="36663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sent</a:t>
            </a:r>
          </a:p>
        </p:txBody>
      </p:sp>
      <p:sp>
        <p:nvSpPr>
          <p:cNvPr id="26" name="TextBox 25">
            <a:extLst>
              <a:ext uri="{FF2B5EF4-FFF2-40B4-BE49-F238E27FC236}">
                <a16:creationId xmlns:a16="http://schemas.microsoft.com/office/drawing/2014/main" id="{275D762E-94BB-FC98-E57C-3B8BF500A94A}"/>
              </a:ext>
            </a:extLst>
          </p:cNvPr>
          <p:cNvSpPr txBox="1"/>
          <p:nvPr/>
        </p:nvSpPr>
        <p:spPr>
          <a:xfrm>
            <a:off x="1101673" y="3415371"/>
            <a:ext cx="111196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alive Duration</a:t>
            </a:r>
          </a:p>
        </p:txBody>
      </p:sp>
      <p:sp>
        <p:nvSpPr>
          <p:cNvPr id="27" name="TextBox 26">
            <a:extLst>
              <a:ext uri="{FF2B5EF4-FFF2-40B4-BE49-F238E27FC236}">
                <a16:creationId xmlns:a16="http://schemas.microsoft.com/office/drawing/2014/main" id="{D0D0563C-FE29-7D20-84DE-E746A01014D1}"/>
              </a:ext>
            </a:extLst>
          </p:cNvPr>
          <p:cNvSpPr txBox="1"/>
          <p:nvPr/>
        </p:nvSpPr>
        <p:spPr>
          <a:xfrm>
            <a:off x="2394284" y="3424634"/>
            <a:ext cx="293232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The time port has been alive in seconds</a:t>
            </a:r>
          </a:p>
        </p:txBody>
      </p:sp>
      <p:sp>
        <p:nvSpPr>
          <p:cNvPr id="28" name="TextBox 27">
            <a:extLst>
              <a:ext uri="{FF2B5EF4-FFF2-40B4-BE49-F238E27FC236}">
                <a16:creationId xmlns:a16="http://schemas.microsoft.com/office/drawing/2014/main" id="{F2B6A6F5-279C-736A-31F9-579483CE3D01}"/>
              </a:ext>
            </a:extLst>
          </p:cNvPr>
          <p:cNvSpPr txBox="1"/>
          <p:nvPr/>
        </p:nvSpPr>
        <p:spPr>
          <a:xfrm rot="16200000">
            <a:off x="-515302" y="2379196"/>
            <a:ext cx="2399945" cy="49496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statistics collected for every port on every switch</a:t>
            </a:r>
          </a:p>
        </p:txBody>
      </p:sp>
    </p:spTree>
    <p:extLst>
      <p:ext uri="{BB962C8B-B14F-4D97-AF65-F5344CB8AC3E}">
        <p14:creationId xmlns:p14="http://schemas.microsoft.com/office/powerpoint/2010/main" val="15024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457200" lvl="0" indent="-349250" algn="l" rtl="0">
              <a:lnSpc>
                <a:spcPct val="115000"/>
              </a:lnSpc>
              <a:spcBef>
                <a:spcPts val="0"/>
              </a:spcBef>
              <a:spcAft>
                <a:spcPts val="0"/>
              </a:spcAft>
              <a:buSzPts val="1900"/>
              <a:buFont typeface="Arial" panose="020B0604020202020204" pitchFamily="34" charset="0"/>
              <a:buChar char="•"/>
            </a:pPr>
            <a:r>
              <a:rPr lang="en-US" sz="1200" b="1" dirty="0"/>
              <a:t>We tested linear regression models.</a:t>
            </a:r>
          </a:p>
          <a:p>
            <a:pPr marL="457200" lvl="0" indent="-349250" algn="l" rtl="0">
              <a:lnSpc>
                <a:spcPct val="115000"/>
              </a:lnSpc>
              <a:spcBef>
                <a:spcPts val="0"/>
              </a:spcBef>
              <a:spcAft>
                <a:spcPts val="0"/>
              </a:spcAft>
              <a:buSzPts val="1900"/>
              <a:buFont typeface="Arial" panose="020B0604020202020204" pitchFamily="34" charset="0"/>
              <a:buChar char="•"/>
            </a:pPr>
            <a:endParaRPr lang="en-US" sz="1200" b="1" dirty="0"/>
          </a:p>
          <a:p>
            <a:pPr marL="457200" lvl="0" indent="-349250" algn="l" rtl="0">
              <a:lnSpc>
                <a:spcPct val="115000"/>
              </a:lnSpc>
              <a:spcBef>
                <a:spcPts val="0"/>
              </a:spcBef>
              <a:spcAft>
                <a:spcPts val="0"/>
              </a:spcAft>
              <a:buSzPts val="1900"/>
              <a:buFont typeface="Arial" panose="020B0604020202020204" pitchFamily="34" charset="0"/>
              <a:buChar char="•"/>
            </a:pPr>
            <a:r>
              <a:rPr lang="en-US" sz="1200" b="1" dirty="0"/>
              <a:t>According to the NID literature, random forest models are the more widely used. </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We used a Tree-based Pipeline Optimization Tool (TPOT), a Python Automated Machine Learning tool, for model selection and parameter optimization.</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We selected and used an </a:t>
            </a:r>
            <a:r>
              <a:rPr lang="en-US" sz="1200" b="1" dirty="0" err="1"/>
              <a:t>XGBoostClassifier</a:t>
            </a:r>
            <a:r>
              <a:rPr lang="en-US" sz="1200" b="1" dirty="0"/>
              <a:t> for the multi-label classification project.</a:t>
            </a:r>
          </a:p>
          <a:p>
            <a:pPr marL="457200" indent="-349250">
              <a:buFont typeface="Arial" panose="020B0604020202020204" pitchFamily="34" charset="0"/>
              <a:buChar char="•"/>
            </a:pPr>
            <a:endParaRPr lang="en-US" sz="1200" b="1" dirty="0"/>
          </a:p>
          <a:p>
            <a:pPr marL="457200" indent="-349250">
              <a:buFont typeface="Arial" panose="020B0604020202020204" pitchFamily="34" charset="0"/>
              <a:buChar char="•"/>
            </a:pPr>
            <a:r>
              <a:rPr lang="en-US" sz="1200" b="1" dirty="0"/>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3339</Words>
  <Application>Microsoft Macintosh PowerPoint</Application>
  <PresentationFormat>On-screen Show (16:9)</PresentationFormat>
  <Paragraphs>309</Paragraphs>
  <Slides>45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Proxima Nova</vt:lpstr>
      <vt:lpstr>Menlo</vt:lpstr>
      <vt:lpstr>Wingdings</vt:lpstr>
      <vt:lpstr>Courier New</vt:lpstr>
      <vt:lpstr>Arial</vt:lpstr>
      <vt:lpstr>Helvetica</vt:lpstr>
      <vt:lpstr>Arial</vt:lpstr>
      <vt:lpstr>-apple-system</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data (network topology)</vt:lpstr>
      <vt:lpstr>Information about the Model</vt:lpstr>
      <vt:lpstr>MLE Stack / EDA - Data Engineering - ML</vt:lpstr>
      <vt:lpstr>MLE Stack / Deployment</vt:lpstr>
      <vt:lpstr>Demo</vt:lpstr>
      <vt:lpstr>Demo Challenges</vt:lpstr>
      <vt:lpstr>Conclusions</vt:lpstr>
      <vt:lpstr>Future Work </vt:lpstr>
      <vt:lpstr> [https://github.com/JoaquinGianan/network-analytics]   [link to demo?] Thank You!  Questions?</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PowerPoint Presentation</vt:lpstr>
      <vt:lpstr>MLE Stack (2 min)</vt:lpstr>
      <vt:lpstr>Industry insights</vt:lpstr>
      <vt:lpstr>Exploration model – DeepInsight with Squeezenet</vt:lpstr>
      <vt:lpstr>DeepInsight pipeline</vt:lpstr>
      <vt:lpstr>DeepInsight pipeline</vt:lpstr>
      <vt:lpstr>Models</vt:lpstr>
      <vt:lpstr>Models (industry)</vt:lpstr>
      <vt:lpstr>Models (industry)</vt:lpstr>
      <vt:lpstr>Industry insights</vt:lpstr>
      <vt:lpstr>MLE Stack</vt:lpstr>
      <vt:lpstr>Our Proposed Solution [[LET’S REVIEW/ CHANGE]]</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29</cp:revision>
  <cp:lastPrinted>2022-10-20T14:39:37Z</cp:lastPrinted>
  <dcterms:modified xsi:type="dcterms:W3CDTF">2022-12-01T23:41:55Z</dcterms:modified>
</cp:coreProperties>
</file>