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5" r:id="rId3"/>
    <p:sldId id="264" r:id="rId4"/>
    <p:sldId id="266" r:id="rId5"/>
    <p:sldId id="274" r:id="rId6"/>
    <p:sldId id="267" r:id="rId7"/>
    <p:sldId id="270" r:id="rId8"/>
    <p:sldId id="285" r:id="rId9"/>
    <p:sldId id="272" r:id="rId10"/>
    <p:sldId id="278" r:id="rId11"/>
    <p:sldId id="280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 varScale="1">
        <p:scale>
          <a:sx n="89" d="100"/>
          <a:sy n="89" d="100"/>
        </p:scale>
        <p:origin x="12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Harvard Business Review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1" dirty="0"/>
              <a:t>Employees between 30 and 45 years old have had the greatest increase in resignation rates</a:t>
            </a:r>
            <a:r>
              <a:rPr lang="en-US" dirty="0"/>
              <a:t>, with an average increase of more than 20% between 2020 and 2021.</a:t>
            </a:r>
            <a:r>
              <a:rPr lang="en-US" baseline="30000" dirty="0"/>
              <a:t>3</a:t>
            </a:r>
            <a:r>
              <a:rPr lang="en-US" dirty="0"/>
              <a:t> 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https://olbios.org/change-and-the-world-changes-with-you/ - </a:t>
            </a:r>
            <a:r>
              <a:rPr lang="es-MX" dirty="0" err="1"/>
              <a:t>Image</a:t>
            </a:r>
            <a:r>
              <a:rPr lang="es-MX" dirty="0"/>
              <a:t> </a:t>
            </a:r>
            <a:r>
              <a:rPr lang="es-MX" dirty="0" err="1"/>
              <a:t>source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aa6d39ba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aa6d39ba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02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70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11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7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02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2" r:id="rId4"/>
    <p:sldLayoutId id="2147483663" r:id="rId5"/>
    <p:sldLayoutId id="2147483664" r:id="rId6"/>
    <p:sldLayoutId id="214748366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.tamu.edu/2022/02/11/the-texas-am-professor-who-predicted-the-great-resignation/" TargetMode="External"/><Relationship Id="rId7" Type="http://schemas.openxmlformats.org/officeDocument/2006/relationships/hyperlink" Target="https://oscarbaruffa.com/mess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forum.org/reports/the-future-of-jobs-report-2020/in-full/executive-summary" TargetMode="External"/><Relationship Id="rId5" Type="http://schemas.openxmlformats.org/officeDocument/2006/relationships/hyperlink" Target="https://hbr.org/2021/09/who-is-driving-the-great-resignation" TargetMode="External"/><Relationship Id="rId4" Type="http://schemas.openxmlformats.org/officeDocument/2006/relationships/hyperlink" Target="https://www.weforum.org/agenda/2021/11/what-is-the-great-resignation-and-what-can-we-learn-from-i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Job </a:t>
            </a:r>
            <a:r>
              <a:rPr lang="es-MX" dirty="0" err="1"/>
              <a:t>hunt</a:t>
            </a:r>
            <a:r>
              <a:rPr lang="es-MX" dirty="0"/>
              <a:t> 2022; </a:t>
            </a:r>
            <a:br>
              <a:rPr lang="es-MX" dirty="0"/>
            </a:br>
            <a:r>
              <a:rPr lang="es-MX" dirty="0"/>
              <a:t>a case </a:t>
            </a:r>
            <a:r>
              <a:rPr lang="en-US" dirty="0"/>
              <a:t>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67757-379E-D003-9673-0A3B533218D9}"/>
              </a:ext>
            </a:extLst>
          </p:cNvPr>
          <p:cNvSpPr txBox="1"/>
          <p:nvPr/>
        </p:nvSpPr>
        <p:spPr>
          <a:xfrm>
            <a:off x="645225" y="4490224"/>
            <a:ext cx="742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Joaquín González; May, 2nd, 2022</a:t>
            </a:r>
          </a:p>
          <a:p>
            <a:endParaRPr lang="es-MX" dirty="0">
              <a:solidFill>
                <a:schemeClr val="bg1">
                  <a:lumMod val="65000"/>
                </a:schemeClr>
              </a:solidFill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 you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Sources:</a:t>
            </a:r>
            <a:endParaRPr dirty="0"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635431" y="1373588"/>
            <a:ext cx="7594169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-MX" sz="1200" dirty="0">
                <a:hlinkClick r:id="rId3"/>
              </a:rPr>
              <a:t>https://today.tamu.edu/2022/02/11/the-texas-am-professor-who-predicted-the-great-resignation/</a:t>
            </a:r>
            <a:r>
              <a:rPr lang="en-US" sz="1200" dirty="0"/>
              <a:t>, extracted on 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4"/>
              </a:rPr>
              <a:t>https://www.weforum.org/agenda/2021/11/what-is-the-great-resignation-and-what-can-we-learn-from-it/</a:t>
            </a:r>
            <a:r>
              <a:rPr lang="es-MX" sz="1200" dirty="0"/>
              <a:t>,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n-US" sz="1200" dirty="0"/>
              <a:t>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5"/>
              </a:rPr>
              <a:t>https://hbr.org/2021/09/who-is-driving-the-great-resignation</a:t>
            </a:r>
            <a:r>
              <a:rPr lang="es-MX" sz="1200" dirty="0"/>
              <a:t>,</a:t>
            </a:r>
            <a:r>
              <a:rPr lang="en-US" sz="1200" dirty="0"/>
              <a:t> </a:t>
            </a:r>
            <a:r>
              <a:rPr lang="es-MX" sz="1200" dirty="0" err="1"/>
              <a:t>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n-US" sz="1200" dirty="0"/>
              <a:t>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s-MX" sz="1200" dirty="0">
                <a:hlinkClick r:id="rId6"/>
              </a:rPr>
              <a:t>https://www.weforum.org/reports/the-future-of-jobs-report-2020/in-full/executive-summary</a:t>
            </a:r>
            <a:r>
              <a:rPr lang="en-US" sz="1200" dirty="0"/>
              <a:t>, extracted</a:t>
            </a:r>
            <a:r>
              <a:rPr lang="es-MX" sz="1200" dirty="0"/>
              <a:t> </a:t>
            </a:r>
            <a:r>
              <a:rPr lang="es-MX" sz="1200" dirty="0" err="1"/>
              <a:t>on</a:t>
            </a:r>
            <a:r>
              <a:rPr lang="es-MX" sz="1200" dirty="0"/>
              <a:t> </a:t>
            </a:r>
            <a:r>
              <a:rPr lang="en-US" sz="1200" dirty="0"/>
              <a:t>Apr, 29</a:t>
            </a:r>
            <a:r>
              <a:rPr lang="en-US" sz="1200" baseline="30000" dirty="0"/>
              <a:t>th</a:t>
            </a:r>
            <a:r>
              <a:rPr lang="en-US" sz="1200" dirty="0"/>
              <a:t>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r>
              <a:rPr lang="en-US" sz="1200" dirty="0">
                <a:hlinkClick r:id="rId7"/>
              </a:rPr>
              <a:t>https://oscarbaruffa.com/messy/</a:t>
            </a:r>
            <a:r>
              <a:rPr lang="en-US" sz="1200" dirty="0"/>
              <a:t>, Database: 'Ask A Manager Salary Survey 2021 (Responses)' downloaded on April, 20th, 2022</a:t>
            </a:r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indent="-165100">
              <a:spcBef>
                <a:spcPts val="0"/>
              </a:spcBef>
              <a:buSzPct val="100000"/>
              <a:buFont typeface="Lato"/>
              <a:buAutoNum type="arabicPeriod"/>
            </a:pPr>
            <a:endParaRPr lang="en-US" sz="1200" dirty="0"/>
          </a:p>
          <a:p>
            <a:pPr marL="165100" lvl="0" indent="-1651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sz="1400" dirty="0">
              <a:solidFill>
                <a:schemeClr val="accent6"/>
              </a:solidFill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businesscard, sign, vector graphics&#10;&#10;Description automatically generated">
            <a:extLst>
              <a:ext uri="{FF2B5EF4-FFF2-40B4-BE49-F238E27FC236}">
                <a16:creationId xmlns:a16="http://schemas.microsoft.com/office/drawing/2014/main" id="{0A1732BD-47BD-EC1D-CADE-0DE530A35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10"/>
          <a:stretch/>
        </p:blipFill>
        <p:spPr>
          <a:xfrm>
            <a:off x="1448376" y="23894"/>
            <a:ext cx="6247247" cy="3778370"/>
          </a:xfrm>
          <a:prstGeom prst="rect">
            <a:avLst/>
          </a:prstGeom>
        </p:spPr>
      </p:pic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1003254" y="3802264"/>
            <a:ext cx="7137492" cy="95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US" sz="1800" dirty="0"/>
              <a:t>Refers to the decisions of millions of workers to quit their jobs during the pandemic.  </a:t>
            </a:r>
          </a:p>
          <a:p>
            <a:pPr marL="76200" indent="0" algn="ctr">
              <a:buNone/>
            </a:pPr>
            <a:r>
              <a:rPr lang="en-US" sz="1800" dirty="0"/>
              <a:t>- Anthony Klotz</a:t>
            </a:r>
            <a:r>
              <a:rPr lang="en-US" sz="1200" baseline="30000" dirty="0"/>
              <a:t>1</a:t>
            </a:r>
            <a:endParaRPr lang="en-US" sz="1800" baseline="30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932446" y="240860"/>
            <a:ext cx="689419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info on the Great Resignation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617998" y="1162478"/>
            <a:ext cx="463808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F00"/>
                </a:highlight>
              </a:rPr>
              <a:t>World Economic Forum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i="1" dirty="0"/>
              <a:t>Resignation rates are highest in the technology and healthcare industries</a:t>
            </a:r>
            <a:r>
              <a:rPr lang="en-US" i="1" baseline="30000" dirty="0"/>
              <a:t>2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6001471" y="1688658"/>
            <a:ext cx="275345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rgbClr val="FFFF00"/>
                </a:highlight>
              </a:rPr>
              <a:t>The Future of Jobs Report 2020</a:t>
            </a:r>
            <a:endParaRPr b="1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Skills gaps continue to be high as in-demand skills […] such as: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Critical thinking and analysis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Problem-solving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Active learning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Resilience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Stress tolerance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  <a:r>
              <a:rPr lang="en-US" baseline="30000" dirty="0"/>
              <a:t>4</a:t>
            </a:r>
            <a:endParaRPr baseline="30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F0CD31-922D-1106-2AB3-DACBBFE4E4DD}"/>
              </a:ext>
            </a:extLst>
          </p:cNvPr>
          <p:cNvGrpSpPr/>
          <p:nvPr/>
        </p:nvGrpSpPr>
        <p:grpSpPr>
          <a:xfrm>
            <a:off x="695265" y="2512038"/>
            <a:ext cx="4560820" cy="2180779"/>
            <a:chOff x="695265" y="2742128"/>
            <a:chExt cx="4560820" cy="2180779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369DB722-6555-BD0E-F9B7-356F3F3F3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5" y="2742128"/>
              <a:ext cx="4560820" cy="216051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9CB6A35-6A44-A1B3-F608-D5DCC2B8AA8C}"/>
                </a:ext>
              </a:extLst>
            </p:cNvPr>
            <p:cNvSpPr>
              <a:spLocks/>
            </p:cNvSpPr>
            <p:nvPr/>
          </p:nvSpPr>
          <p:spPr>
            <a:xfrm>
              <a:off x="819508" y="2742128"/>
              <a:ext cx="4261449" cy="2539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 range: </a:t>
              </a:r>
              <a:r>
                <a:rPr lang="en-US" dirty="0">
                  <a:solidFill>
                    <a:schemeClr val="tx2">
                      <a:lumMod val="10000"/>
                    </a:schemeClr>
                  </a:solidFill>
                </a:rPr>
                <a:t>30 – 45 years old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F52D0B-78B6-3FA0-1E26-2DAC41868577}"/>
                </a:ext>
              </a:extLst>
            </p:cNvPr>
            <p:cNvSpPr txBox="1">
              <a:spLocks/>
            </p:cNvSpPr>
            <p:nvPr/>
          </p:nvSpPr>
          <p:spPr>
            <a:xfrm>
              <a:off x="695265" y="4615130"/>
              <a:ext cx="4560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latin typeface="Raleway" pitchFamily="2" charset="0"/>
                </a:rPr>
                <a:t>Harvard Business Review</a:t>
              </a:r>
              <a:r>
                <a:rPr lang="es-MX" b="1" baseline="30000" dirty="0">
                  <a:latin typeface="Raleway" pitchFamily="2" charset="0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3B68230-A158-BCFA-2F2A-3DFDBA8B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-171451"/>
            <a:ext cx="9144000" cy="5486402"/>
          </a:xfrm>
          <a:prstGeom prst="rect">
            <a:avLst/>
          </a:prstGeom>
        </p:spPr>
      </p:pic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Change?</a:t>
            </a:r>
            <a:endParaRPr dirty="0"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What to do? Where to go?</a:t>
            </a:r>
            <a:endParaRPr sz="2400" dirty="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3BFE00-643F-A5C3-9C0F-B6396A7AA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" r="7151" b="42147"/>
          <a:stretch/>
        </p:blipFill>
        <p:spPr>
          <a:xfrm>
            <a:off x="674176" y="905682"/>
            <a:ext cx="7795647" cy="2696705"/>
          </a:xfrm>
          <a:prstGeom prst="rect">
            <a:avLst/>
          </a:prstGeom>
        </p:spPr>
      </p:pic>
      <p:sp>
        <p:nvSpPr>
          <p:cNvPr id="31" name="Google Shape;179;p23">
            <a:extLst>
              <a:ext uri="{FF2B5EF4-FFF2-40B4-BE49-F238E27FC236}">
                <a16:creationId xmlns:a16="http://schemas.microsoft.com/office/drawing/2014/main" id="{7290AE8C-7A99-5958-F854-74BCF9998772}"/>
              </a:ext>
            </a:extLst>
          </p:cNvPr>
          <p:cNvSpPr txBox="1">
            <a:spLocks/>
          </p:cNvSpPr>
          <p:nvPr/>
        </p:nvSpPr>
        <p:spPr>
          <a:xfrm>
            <a:off x="924370" y="3547691"/>
            <a:ext cx="72952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Raleway" pitchFamily="2" charset="0"/>
              </a:rPr>
              <a:t>My professional background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9444F1-9517-FD2C-C36A-D374645D8C56}"/>
              </a:ext>
            </a:extLst>
          </p:cNvPr>
          <p:cNvSpPr/>
          <p:nvPr/>
        </p:nvSpPr>
        <p:spPr>
          <a:xfrm>
            <a:off x="684928" y="342294"/>
            <a:ext cx="7795647" cy="502364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>
                    <a:lumMod val="50000"/>
                  </a:schemeClr>
                </a:solidFill>
                <a:latin typeface="Raleway" pitchFamily="2" charset="0"/>
              </a:rPr>
              <a:t>Top 10 Industries with highest annual salary per manager in USD</a:t>
            </a:r>
            <a:r>
              <a:rPr lang="en-US" sz="1800" baseline="30000">
                <a:solidFill>
                  <a:schemeClr val="bg1">
                    <a:lumMod val="50000"/>
                  </a:schemeClr>
                </a:solidFill>
                <a:latin typeface="Raleway" pitchFamily="2" charset="0"/>
              </a:rPr>
              <a:t>5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7405B5BC-05BE-1F58-B8A1-A78399E7C181}"/>
              </a:ext>
            </a:extLst>
          </p:cNvPr>
          <p:cNvSpPr/>
          <p:nvPr/>
        </p:nvSpPr>
        <p:spPr>
          <a:xfrm>
            <a:off x="7508929" y="2387633"/>
            <a:ext cx="1334508" cy="750774"/>
          </a:xfrm>
          <a:prstGeom prst="wedgeEllipseCallout">
            <a:avLst>
              <a:gd name="adj1" fmla="val -47224"/>
              <a:gd name="adj2" fmla="val -18422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Raleway" pitchFamily="2" charset="0"/>
              </a:rPr>
              <a:t>Currently in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12420" y="226060"/>
            <a:ext cx="729526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 my academic background</a:t>
            </a:r>
            <a:endParaRPr dirty="0"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F35C4-D477-C855-D978-F2F676965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3334" b="4395"/>
          <a:stretch/>
        </p:blipFill>
        <p:spPr>
          <a:xfrm>
            <a:off x="2431089" y="1083460"/>
            <a:ext cx="4281821" cy="3454002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FA4968-5971-2935-C1AD-F3141A5EDFDF}"/>
              </a:ext>
            </a:extLst>
          </p:cNvPr>
          <p:cNvSpPr txBox="1">
            <a:spLocks/>
          </p:cNvSpPr>
          <p:nvPr/>
        </p:nvSpPr>
        <p:spPr>
          <a:xfrm>
            <a:off x="0" y="4659733"/>
            <a:ext cx="6462600" cy="350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Industry</a:t>
            </a: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s-MX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Education</a:t>
            </a: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Level</a:t>
            </a:r>
            <a:r>
              <a:rPr lang="es-MX" baseline="30000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E50280-BB90-03B3-5F86-FA66BE6AD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5" r="37203" b="4395"/>
          <a:stretch/>
        </p:blipFill>
        <p:spPr>
          <a:xfrm>
            <a:off x="3444498" y="195488"/>
            <a:ext cx="5509647" cy="4501445"/>
          </a:xfrm>
          <a:prstGeom prst="rect">
            <a:avLst/>
          </a:prstGeom>
        </p:spPr>
      </p:pic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79;p23">
            <a:extLst>
              <a:ext uri="{FF2B5EF4-FFF2-40B4-BE49-F238E27FC236}">
                <a16:creationId xmlns:a16="http://schemas.microsoft.com/office/drawing/2014/main" id="{0F49C42F-071E-626F-9C18-C664318EED9C}"/>
              </a:ext>
            </a:extLst>
          </p:cNvPr>
          <p:cNvSpPr txBox="1">
            <a:spLocks/>
          </p:cNvSpPr>
          <p:nvPr/>
        </p:nvSpPr>
        <p:spPr>
          <a:xfrm>
            <a:off x="940500" y="1703065"/>
            <a:ext cx="2443614" cy="1449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Supported by years of experience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361966E-6AAF-CF6F-3374-45119FB14282}"/>
              </a:ext>
            </a:extLst>
          </p:cNvPr>
          <p:cNvSpPr txBox="1">
            <a:spLocks/>
          </p:cNvSpPr>
          <p:nvPr/>
        </p:nvSpPr>
        <p:spPr>
          <a:xfrm>
            <a:off x="0" y="4659733"/>
            <a:ext cx="6462600" cy="350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Industry – Total years of experience</a:t>
            </a:r>
            <a:r>
              <a:rPr lang="en-US" baseline="30000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1BC61-E77F-6E76-360A-B418BD16B0DE}"/>
              </a:ext>
            </a:extLst>
          </p:cNvPr>
          <p:cNvSpPr/>
          <p:nvPr/>
        </p:nvSpPr>
        <p:spPr>
          <a:xfrm>
            <a:off x="0" y="0"/>
            <a:ext cx="9144000" cy="4785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1016412" y="301817"/>
            <a:ext cx="7111175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Competition: </a:t>
            </a:r>
            <a:br>
              <a:rPr lang="en" dirty="0"/>
            </a:br>
            <a:r>
              <a:rPr lang="en" dirty="0"/>
              <a:t>S</a:t>
            </a:r>
            <a:r>
              <a:rPr lang="es-MX" dirty="0"/>
              <a:t>a</a:t>
            </a:r>
            <a:r>
              <a:rPr lang="en" dirty="0"/>
              <a:t>lary differences by Gender</a:t>
            </a:r>
            <a:endParaRPr dirty="0"/>
          </a:p>
        </p:txBody>
      </p:sp>
      <p:sp>
        <p:nvSpPr>
          <p:cNvPr id="462" name="Google Shape;462;p4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A351A-8C99-C5B7-4842-213499AE6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8" r="23389" b="18946"/>
          <a:stretch/>
        </p:blipFill>
        <p:spPr>
          <a:xfrm>
            <a:off x="1220490" y="1215788"/>
            <a:ext cx="6457591" cy="3512753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798250F-A29C-5F63-11F3-DB2A7B7481CD}"/>
              </a:ext>
            </a:extLst>
          </p:cNvPr>
          <p:cNvSpPr txBox="1">
            <a:spLocks/>
          </p:cNvSpPr>
          <p:nvPr/>
        </p:nvSpPr>
        <p:spPr>
          <a:xfrm>
            <a:off x="0" y="4744972"/>
            <a:ext cx="6462600" cy="350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Salary by Industry – Gender</a:t>
            </a:r>
            <a:r>
              <a:rPr lang="en-US" baseline="30000" dirty="0">
                <a:solidFill>
                  <a:schemeClr val="bg2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98EC81-6B96-9BC8-641B-E3B976719297}"/>
              </a:ext>
            </a:extLst>
          </p:cNvPr>
          <p:cNvSpPr/>
          <p:nvPr/>
        </p:nvSpPr>
        <p:spPr>
          <a:xfrm>
            <a:off x="1038387" y="1461034"/>
            <a:ext cx="6765010" cy="85740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15136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Conclusion</a:t>
            </a:r>
            <a:endParaRPr dirty="0"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1191196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Future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Look for work: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1191357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Past</a:t>
              </a:r>
              <a:endParaRPr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Leave old job: aligned with global trend</a:t>
              </a: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1191196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 dirty="0">
                  <a:solidFill>
                    <a:schemeClr val="lt1"/>
                  </a:solidFill>
                  <a:latin typeface="Raleway"/>
                  <a:ea typeface="Lato"/>
                  <a:cs typeface="Lato"/>
                  <a:sym typeface="Raleway"/>
                </a:rPr>
                <a:t>Present</a:t>
              </a:r>
              <a:endParaRPr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Train in Computer and Tech sector</a:t>
              </a: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14070-5065-B9DC-B73E-5C0839C4386A}"/>
              </a:ext>
            </a:extLst>
          </p:cNvPr>
          <p:cNvSpPr txBox="1"/>
          <p:nvPr/>
        </p:nvSpPr>
        <p:spPr>
          <a:xfrm>
            <a:off x="974785" y="3907767"/>
            <a:ext cx="1035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👍</a:t>
            </a:r>
            <a:endParaRPr lang="es-MX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43AF5-C7C4-7416-C96D-E1CFE4426DD3}"/>
              </a:ext>
            </a:extLst>
          </p:cNvPr>
          <p:cNvSpPr txBox="1"/>
          <p:nvPr/>
        </p:nvSpPr>
        <p:spPr>
          <a:xfrm>
            <a:off x="3934945" y="3907767"/>
            <a:ext cx="1035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👍</a:t>
            </a:r>
            <a:endParaRPr lang="es-MX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A53FD-9B43-11E1-C05F-527645B6D06F}"/>
              </a:ext>
            </a:extLst>
          </p:cNvPr>
          <p:cNvSpPr txBox="1"/>
          <p:nvPr/>
        </p:nvSpPr>
        <p:spPr>
          <a:xfrm>
            <a:off x="6913658" y="3907766"/>
            <a:ext cx="1035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👍</a:t>
            </a:r>
            <a:endParaRPr lang="es-MX" sz="44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8E666C5-9530-C32D-13B8-C91F1736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11" y="2571750"/>
            <a:ext cx="1255837" cy="1301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F11C1E-A262-EC7E-EC9B-5B9C47D54710}"/>
              </a:ext>
            </a:extLst>
          </p:cNvPr>
          <p:cNvSpPr txBox="1"/>
          <p:nvPr/>
        </p:nvSpPr>
        <p:spPr>
          <a:xfrm>
            <a:off x="6065507" y="2357292"/>
            <a:ext cx="2912012" cy="149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i="1" dirty="0"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Future of Jobs Report 2020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Roles with increasing demand across industries, top 3: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Data Analyst and Scientist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AI and ML Specialist</a:t>
            </a: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Big Data Specialist</a:t>
            </a:r>
            <a:r>
              <a:rPr lang="en-US" i="1" baseline="30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375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Raleway</vt:lpstr>
      <vt:lpstr>Antonio template</vt:lpstr>
      <vt:lpstr>Job hunt 2022;  a case review</vt:lpstr>
      <vt:lpstr>PowerPoint Presentation</vt:lpstr>
      <vt:lpstr>More info on the Great Resignation</vt:lpstr>
      <vt:lpstr>Change?</vt:lpstr>
      <vt:lpstr>PowerPoint Presentation</vt:lpstr>
      <vt:lpstr>Exploit my academic background</vt:lpstr>
      <vt:lpstr>PowerPoint Presentation</vt:lpstr>
      <vt:lpstr>Competition:  Salary differences by Gender</vt:lpstr>
      <vt:lpstr> Conclusion</vt:lpstr>
      <vt:lpstr>Thank you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 2022;  a case review</dc:title>
  <cp:lastModifiedBy>Joaquin Gonzalez</cp:lastModifiedBy>
  <cp:revision>7</cp:revision>
  <dcterms:modified xsi:type="dcterms:W3CDTF">2022-05-01T01:01:47Z</dcterms:modified>
</cp:coreProperties>
</file>