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58" r:id="rId5"/>
    <p:sldId id="259" r:id="rId6"/>
    <p:sldId id="260" r:id="rId7"/>
    <p:sldId id="261" r:id="rId8"/>
    <p:sldId id="257" r:id="rId9"/>
    <p:sldId id="263"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4660"/>
  </p:normalViewPr>
  <p:slideViewPr>
    <p:cSldViewPr snapToGrid="0">
      <p:cViewPr varScale="1">
        <p:scale>
          <a:sx n="65" d="100"/>
          <a:sy n="65" d="100"/>
        </p:scale>
        <p:origin x="52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2B59-C703-E667-8097-989FBACFB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3EBAADF7-56E6-0202-B9BA-9ECDBEC57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9910E9E0-72DA-C0A1-13F4-2CBE257606F6}"/>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5" name="Footer Placeholder 4">
            <a:extLst>
              <a:ext uri="{FF2B5EF4-FFF2-40B4-BE49-F238E27FC236}">
                <a16:creationId xmlns:a16="http://schemas.microsoft.com/office/drawing/2014/main" id="{DFE3DE40-A946-6482-7E52-D312EA201CE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D2626A96-D61D-F5D1-AAD4-91ED076FC621}"/>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105001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CB28-358E-4483-5DFA-7091F0E96D19}"/>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E52F617B-8634-2C9D-FD16-1FD98D069F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8981928-C0C3-37FE-A306-E76A233C2DF8}"/>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5" name="Footer Placeholder 4">
            <a:extLst>
              <a:ext uri="{FF2B5EF4-FFF2-40B4-BE49-F238E27FC236}">
                <a16:creationId xmlns:a16="http://schemas.microsoft.com/office/drawing/2014/main" id="{60A103B4-CA0D-E7C0-5A64-2609ECD1B3F2}"/>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035A670-436E-A5E5-93CA-A45D06E9AAB3}"/>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401736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ADB1A-585D-C251-DBCF-CBBA4875E0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FCA2E93B-BF72-CEDE-A014-93AC6CCF5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B6176035-8C54-42BE-4986-29287A391273}"/>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5" name="Footer Placeholder 4">
            <a:extLst>
              <a:ext uri="{FF2B5EF4-FFF2-40B4-BE49-F238E27FC236}">
                <a16:creationId xmlns:a16="http://schemas.microsoft.com/office/drawing/2014/main" id="{747833ED-BEA0-27A9-C7D1-5D89C45E3F34}"/>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072F6E11-2557-55A9-13CC-C01EE5E14486}"/>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394831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0570-38FE-6137-372D-C65ED816DA0B}"/>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53DF5001-2BBC-F1FC-3107-61677F056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9033ACA9-9810-965A-4FAD-30996C7C291B}"/>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5" name="Footer Placeholder 4">
            <a:extLst>
              <a:ext uri="{FF2B5EF4-FFF2-40B4-BE49-F238E27FC236}">
                <a16:creationId xmlns:a16="http://schemas.microsoft.com/office/drawing/2014/main" id="{AAF4F74B-88E7-CB95-3405-EEDE967501F8}"/>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9159C42E-FA6D-C8EC-D446-9BF783FD8106}"/>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347509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4035-3C59-BD1C-EB48-FC254B887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4C6E4B93-A435-E232-BB07-A25547211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DF4B0-11AB-D461-E492-F85CC6D51837}"/>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5" name="Footer Placeholder 4">
            <a:extLst>
              <a:ext uri="{FF2B5EF4-FFF2-40B4-BE49-F238E27FC236}">
                <a16:creationId xmlns:a16="http://schemas.microsoft.com/office/drawing/2014/main" id="{97AD2C16-5B0F-B08E-EB43-E93F39BD72B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98D0E3FA-5293-C45C-59A5-248859B1BA8E}"/>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122228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69B5-06E1-AB5A-2BFA-B1CB89B540E1}"/>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A46E853A-5B35-0CDE-32E3-754D2D2229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A92EBC5E-EC09-D5BB-0AD2-FE9C56D2B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7C030634-36C8-D1D6-25A6-292EAA8A212C}"/>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6" name="Footer Placeholder 5">
            <a:extLst>
              <a:ext uri="{FF2B5EF4-FFF2-40B4-BE49-F238E27FC236}">
                <a16:creationId xmlns:a16="http://schemas.microsoft.com/office/drawing/2014/main" id="{05325EBC-1533-D049-5D99-11D79A7EED1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6C8E3A78-2A4F-B5BC-6F45-4C070B9E25DA}"/>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255199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FF3E-EEC3-4E49-4164-D476AA1C2D8F}"/>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C4248F3C-1E1D-32BF-85B9-C1DC60A71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91419-B6B6-1087-8AE4-99E3A5CB1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9737FE68-CC31-47DC-1DD8-A01BAE46B0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DE8CA-9357-D2DB-B0E0-8FDB602679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1E0846B2-3F4E-F39E-6D0A-23594C8296FD}"/>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8" name="Footer Placeholder 7">
            <a:extLst>
              <a:ext uri="{FF2B5EF4-FFF2-40B4-BE49-F238E27FC236}">
                <a16:creationId xmlns:a16="http://schemas.microsoft.com/office/drawing/2014/main" id="{AB522224-505D-16C5-BB45-64FB5BB1B1FA}"/>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5E8CB535-8B59-55E5-5FED-F846F8802CC1}"/>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340229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E9CA-83C0-A8EA-A9DB-DE688D5EB6F7}"/>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760CEE3B-97EA-FAC5-4CFA-6AD6BF6A4E52}"/>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4" name="Footer Placeholder 3">
            <a:extLst>
              <a:ext uri="{FF2B5EF4-FFF2-40B4-BE49-F238E27FC236}">
                <a16:creationId xmlns:a16="http://schemas.microsoft.com/office/drawing/2014/main" id="{9BAF0C0D-6C73-FC86-4609-1D94A7DE7E60}"/>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A65990B9-4B46-F82E-ACF6-E74CA29ED424}"/>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322950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164E1-F604-E532-5C84-40B8D788E2A8}"/>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3" name="Footer Placeholder 2">
            <a:extLst>
              <a:ext uri="{FF2B5EF4-FFF2-40B4-BE49-F238E27FC236}">
                <a16:creationId xmlns:a16="http://schemas.microsoft.com/office/drawing/2014/main" id="{26BA09CD-5C19-6B9E-F275-6C47C7B8308C}"/>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7BC25855-25CC-928A-6C1D-6D63497D6351}"/>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378556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A7CC-4B38-774C-78C6-333E66FD5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925082F1-4A33-B47A-2F8D-CAB57E352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5B878ECA-5A74-34C5-AF17-9A21BD09B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B54FD-3137-9DF3-44AF-1B3FBB3C2797}"/>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6" name="Footer Placeholder 5">
            <a:extLst>
              <a:ext uri="{FF2B5EF4-FFF2-40B4-BE49-F238E27FC236}">
                <a16:creationId xmlns:a16="http://schemas.microsoft.com/office/drawing/2014/main" id="{38B643FB-7A2A-1962-421A-BAC48CE639C2}"/>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77A46DB6-1448-E4AB-A221-76B66A5DB270}"/>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124513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57D-45F1-CAC8-100D-83E1F9116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F2DD5A23-F691-0041-544A-F8FC8AB03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8B9CB83D-A0A3-67CC-BE0C-E03699C6A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14473-A73E-2B81-30FF-6B54F6C7CF0B}"/>
              </a:ext>
            </a:extLst>
          </p:cNvPr>
          <p:cNvSpPr>
            <a:spLocks noGrp="1"/>
          </p:cNvSpPr>
          <p:nvPr>
            <p:ph type="dt" sz="half" idx="10"/>
          </p:nvPr>
        </p:nvSpPr>
        <p:spPr/>
        <p:txBody>
          <a:bodyPr/>
          <a:lstStyle/>
          <a:p>
            <a:fld id="{8402D818-DE42-4587-96AF-1B0B57DDED3F}" type="datetimeFigureOut">
              <a:rPr lang="es-MX" smtClean="0"/>
              <a:t>29/04/2022</a:t>
            </a:fld>
            <a:endParaRPr lang="es-MX"/>
          </a:p>
        </p:txBody>
      </p:sp>
      <p:sp>
        <p:nvSpPr>
          <p:cNvPr id="6" name="Footer Placeholder 5">
            <a:extLst>
              <a:ext uri="{FF2B5EF4-FFF2-40B4-BE49-F238E27FC236}">
                <a16:creationId xmlns:a16="http://schemas.microsoft.com/office/drawing/2014/main" id="{DED90042-99B0-D343-C01F-F78D0DE4C701}"/>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D54FEABE-EB64-DBD7-CA72-403116640547}"/>
              </a:ext>
            </a:extLst>
          </p:cNvPr>
          <p:cNvSpPr>
            <a:spLocks noGrp="1"/>
          </p:cNvSpPr>
          <p:nvPr>
            <p:ph type="sldNum" sz="quarter" idx="12"/>
          </p:nvPr>
        </p:nvSpPr>
        <p:spPr/>
        <p:txBody>
          <a:bodyPr/>
          <a:lstStyle/>
          <a:p>
            <a:fld id="{D7459668-A162-4CB7-B483-F224624F9DFB}" type="slidenum">
              <a:rPr lang="es-MX" smtClean="0"/>
              <a:t>‹#›</a:t>
            </a:fld>
            <a:endParaRPr lang="es-MX"/>
          </a:p>
        </p:txBody>
      </p:sp>
    </p:spTree>
    <p:extLst>
      <p:ext uri="{BB962C8B-B14F-4D97-AF65-F5344CB8AC3E}">
        <p14:creationId xmlns:p14="http://schemas.microsoft.com/office/powerpoint/2010/main" val="112505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BA5EA8-5F45-3193-0D45-6E1A5E410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606AA33C-138E-E4BC-C632-2BC10E46B2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4B7DCF0-B038-D272-0617-6AB2A162B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2D818-DE42-4587-96AF-1B0B57DDED3F}" type="datetimeFigureOut">
              <a:rPr lang="es-MX" smtClean="0"/>
              <a:t>29/04/2022</a:t>
            </a:fld>
            <a:endParaRPr lang="es-MX"/>
          </a:p>
        </p:txBody>
      </p:sp>
      <p:sp>
        <p:nvSpPr>
          <p:cNvPr id="5" name="Footer Placeholder 4">
            <a:extLst>
              <a:ext uri="{FF2B5EF4-FFF2-40B4-BE49-F238E27FC236}">
                <a16:creationId xmlns:a16="http://schemas.microsoft.com/office/drawing/2014/main" id="{FE2B571D-A8F7-E1A5-E5A6-56FA90329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1E219EBA-FFD7-CC4C-803B-4A46B30C9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59668-A162-4CB7-B483-F224624F9DFB}" type="slidenum">
              <a:rPr lang="es-MX" smtClean="0"/>
              <a:t>‹#›</a:t>
            </a:fld>
            <a:endParaRPr lang="es-MX"/>
          </a:p>
        </p:txBody>
      </p:sp>
    </p:spTree>
    <p:extLst>
      <p:ext uri="{BB962C8B-B14F-4D97-AF65-F5344CB8AC3E}">
        <p14:creationId xmlns:p14="http://schemas.microsoft.com/office/powerpoint/2010/main" val="1353625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eforum.org/agenda/2021/11/what-is-the-great-resignation-and-what-can-we-learn-from-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br.org/2021/09/who-is-driving-the-great-resign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eforum.org/reports/the-future-of-jobs-report-2020/in-full/executive-summ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7A06-3B62-6E03-EEFB-A444F10E882C}"/>
              </a:ext>
            </a:extLst>
          </p:cNvPr>
          <p:cNvSpPr>
            <a:spLocks noGrp="1"/>
          </p:cNvSpPr>
          <p:nvPr>
            <p:ph type="ctrTitle"/>
          </p:nvPr>
        </p:nvSpPr>
        <p:spPr/>
        <p:txBody>
          <a:bodyPr/>
          <a:lstStyle/>
          <a:p>
            <a:endParaRPr lang="es-MX"/>
          </a:p>
        </p:txBody>
      </p:sp>
      <p:sp>
        <p:nvSpPr>
          <p:cNvPr id="3" name="Subtitle 2">
            <a:extLst>
              <a:ext uri="{FF2B5EF4-FFF2-40B4-BE49-F238E27FC236}">
                <a16:creationId xmlns:a16="http://schemas.microsoft.com/office/drawing/2014/main" id="{7D97D99F-5DBB-B68F-D815-5A3A96FA4ACB}"/>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12362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F1F6-BF92-8FA5-7CE4-9F5E6FEA5257}"/>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1862E4A8-57F8-F764-E362-FC866B07951B}"/>
              </a:ext>
            </a:extLst>
          </p:cNvPr>
          <p:cNvSpPr>
            <a:spLocks noGrp="1"/>
          </p:cNvSpPr>
          <p:nvPr>
            <p:ph idx="1"/>
          </p:nvPr>
        </p:nvSpPr>
        <p:spPr/>
        <p:txBody>
          <a:bodyPr>
            <a:normAutofit lnSpcReduction="10000"/>
          </a:bodyPr>
          <a:lstStyle/>
          <a:p>
            <a:r>
              <a:rPr lang="en-US" dirty="0"/>
              <a:t>The Great Resignation is a phenomenon that describes record numbers of people leaving their jobs after the COVID-19 pandemic ends.</a:t>
            </a:r>
          </a:p>
          <a:p>
            <a:r>
              <a:rPr lang="en-US" dirty="0"/>
              <a:t>Resignation rates are highest in the technology and healthcare industries</a:t>
            </a:r>
          </a:p>
          <a:p>
            <a:endParaRPr lang="en-US" dirty="0"/>
          </a:p>
          <a:p>
            <a:endParaRPr lang="en-US" dirty="0"/>
          </a:p>
          <a:p>
            <a:endParaRPr lang="en-US" dirty="0"/>
          </a:p>
          <a:p>
            <a:r>
              <a:rPr lang="es-MX" dirty="0">
                <a:hlinkClick r:id="rId2"/>
              </a:rPr>
              <a:t>https://www.weforum.org/agenda/2021/11/what-is-the-great-resignation-and-what-can-we-learn-from-it/</a:t>
            </a:r>
            <a:r>
              <a:rPr lang="en-US" dirty="0"/>
              <a:t> 29 </a:t>
            </a:r>
            <a:r>
              <a:rPr lang="en-US" dirty="0" err="1"/>
              <a:t>apr</a:t>
            </a:r>
            <a:r>
              <a:rPr lang="en-US" dirty="0"/>
              <a:t>  2022</a:t>
            </a:r>
            <a:endParaRPr lang="es-MX" dirty="0"/>
          </a:p>
        </p:txBody>
      </p:sp>
    </p:spTree>
    <p:extLst>
      <p:ext uri="{BB962C8B-B14F-4D97-AF65-F5344CB8AC3E}">
        <p14:creationId xmlns:p14="http://schemas.microsoft.com/office/powerpoint/2010/main" val="372923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A6BA-479A-91AF-985C-4C01F1148D94}"/>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F59389D4-22DA-231A-4EF2-1EA78F7B4FA5}"/>
              </a:ext>
            </a:extLst>
          </p:cNvPr>
          <p:cNvSpPr>
            <a:spLocks noGrp="1"/>
          </p:cNvSpPr>
          <p:nvPr>
            <p:ph idx="1"/>
          </p:nvPr>
        </p:nvSpPr>
        <p:spPr/>
        <p:txBody>
          <a:bodyPr/>
          <a:lstStyle/>
          <a:p>
            <a:r>
              <a:rPr lang="en-US" dirty="0"/>
              <a:t>Employees between 30 and 45 years old have had the greatest increase in resignation rates, with an average increase of more than 20% between 2020 and 2021. </a:t>
            </a:r>
            <a:endParaRPr lang="es-MX" dirty="0"/>
          </a:p>
        </p:txBody>
      </p:sp>
      <p:sp>
        <p:nvSpPr>
          <p:cNvPr id="4" name="TextBox 3">
            <a:extLst>
              <a:ext uri="{FF2B5EF4-FFF2-40B4-BE49-F238E27FC236}">
                <a16:creationId xmlns:a16="http://schemas.microsoft.com/office/drawing/2014/main" id="{15849A76-E3B4-AFC0-37A3-AF8E1299B3A6}"/>
              </a:ext>
            </a:extLst>
          </p:cNvPr>
          <p:cNvSpPr txBox="1"/>
          <p:nvPr/>
        </p:nvSpPr>
        <p:spPr>
          <a:xfrm>
            <a:off x="755780" y="5682343"/>
            <a:ext cx="10515600" cy="369332"/>
          </a:xfrm>
          <a:prstGeom prst="rect">
            <a:avLst/>
          </a:prstGeom>
          <a:noFill/>
        </p:spPr>
        <p:txBody>
          <a:bodyPr wrap="square" rtlCol="0">
            <a:spAutoFit/>
          </a:bodyPr>
          <a:lstStyle/>
          <a:p>
            <a:r>
              <a:rPr lang="es-MX" dirty="0">
                <a:hlinkClick r:id="rId2"/>
              </a:rPr>
              <a:t>https://hbr.org/2021/09/who-is-driving-the-great-resignation</a:t>
            </a:r>
            <a:r>
              <a:rPr lang="es-MX" dirty="0"/>
              <a:t>, 29 </a:t>
            </a:r>
            <a:r>
              <a:rPr lang="es-MX" dirty="0" err="1"/>
              <a:t>apr</a:t>
            </a:r>
            <a:r>
              <a:rPr lang="es-MX" dirty="0"/>
              <a:t> 2022</a:t>
            </a:r>
          </a:p>
        </p:txBody>
      </p:sp>
    </p:spTree>
    <p:extLst>
      <p:ext uri="{BB962C8B-B14F-4D97-AF65-F5344CB8AC3E}">
        <p14:creationId xmlns:p14="http://schemas.microsoft.com/office/powerpoint/2010/main" val="232538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EEED-F81A-4D84-0538-270A2935EE99}"/>
              </a:ext>
            </a:extLst>
          </p:cNvPr>
          <p:cNvSpPr>
            <a:spLocks noGrp="1"/>
          </p:cNvSpPr>
          <p:nvPr>
            <p:ph type="title"/>
          </p:nvPr>
        </p:nvSpPr>
        <p:spPr/>
        <p:txBody>
          <a:bodyPr/>
          <a:lstStyle/>
          <a:p>
            <a:r>
              <a:rPr lang="es-MX" dirty="0" err="1"/>
              <a:t>The</a:t>
            </a:r>
            <a:r>
              <a:rPr lang="es-MX" dirty="0"/>
              <a:t> future </a:t>
            </a:r>
            <a:r>
              <a:rPr lang="es-MX" dirty="0" err="1"/>
              <a:t>of</a:t>
            </a:r>
            <a:r>
              <a:rPr lang="es-MX" dirty="0"/>
              <a:t> Jobs </a:t>
            </a:r>
            <a:r>
              <a:rPr lang="es-MX" dirty="0" err="1"/>
              <a:t>report</a:t>
            </a:r>
            <a:r>
              <a:rPr lang="es-MX" dirty="0"/>
              <a:t> 2020</a:t>
            </a:r>
          </a:p>
        </p:txBody>
      </p:sp>
      <p:sp>
        <p:nvSpPr>
          <p:cNvPr id="3" name="Content Placeholder 2">
            <a:extLst>
              <a:ext uri="{FF2B5EF4-FFF2-40B4-BE49-F238E27FC236}">
                <a16:creationId xmlns:a16="http://schemas.microsoft.com/office/drawing/2014/main" id="{34F23F8C-1D11-98F4-FD8B-2B24E9E56106}"/>
              </a:ext>
            </a:extLst>
          </p:cNvPr>
          <p:cNvSpPr>
            <a:spLocks noGrp="1"/>
          </p:cNvSpPr>
          <p:nvPr>
            <p:ph idx="1"/>
          </p:nvPr>
        </p:nvSpPr>
        <p:spPr/>
        <p:txBody>
          <a:bodyPr>
            <a:normAutofit fontScale="85000" lnSpcReduction="20000"/>
          </a:bodyPr>
          <a:lstStyle/>
          <a:p>
            <a:r>
              <a:rPr lang="en-US" dirty="0"/>
              <a:t>The report’s key findings include:</a:t>
            </a:r>
          </a:p>
          <a:p>
            <a:pPr>
              <a:buFont typeface="Arial" panose="020B0604020202020204" pitchFamily="34" charset="0"/>
              <a:buChar char="•"/>
            </a:pPr>
            <a:r>
              <a:rPr lang="en-US" dirty="0"/>
              <a:t>The pace of technology adoption is expected to remain unabated and may accelerate in some areas. The adoption of cloud computing, big data and e-commerce remain high priorities for business leaders, following a trend established in previous years. However, there has also been a significant rise in interest for encryption, non-humanoid robots and artificial intelligence.</a:t>
            </a:r>
          </a:p>
          <a:p>
            <a:r>
              <a:rPr lang="en-US" dirty="0"/>
              <a:t>Skills gaps continue to be high as in-demand skills across jobs change in the next five years. The top skills and skill groups which employers see as rising in prominence in the lead up to 2025 include groups such as critical thinking and analysis as well as problem-solving, and skills in self-management such as active learning, resilience, stress tolerance and flexibility. On average, companies estimate that around 40% of workers will require reskilling of six months or less and 94% of business leaders report that they expect employees to pick up new skills on the job, a sharp uptake from 65% in 2018.</a:t>
            </a:r>
            <a:endParaRPr lang="es-MX" dirty="0"/>
          </a:p>
        </p:txBody>
      </p:sp>
      <p:sp>
        <p:nvSpPr>
          <p:cNvPr id="4" name="TextBox 3">
            <a:extLst>
              <a:ext uri="{FF2B5EF4-FFF2-40B4-BE49-F238E27FC236}">
                <a16:creationId xmlns:a16="http://schemas.microsoft.com/office/drawing/2014/main" id="{AA0091C5-A643-E8FB-5941-65FCA23A0559}"/>
              </a:ext>
            </a:extLst>
          </p:cNvPr>
          <p:cNvSpPr txBox="1"/>
          <p:nvPr/>
        </p:nvSpPr>
        <p:spPr>
          <a:xfrm>
            <a:off x="765110" y="6354147"/>
            <a:ext cx="10661780" cy="369332"/>
          </a:xfrm>
          <a:prstGeom prst="rect">
            <a:avLst/>
          </a:prstGeom>
          <a:noFill/>
        </p:spPr>
        <p:txBody>
          <a:bodyPr wrap="square" rtlCol="0">
            <a:spAutoFit/>
          </a:bodyPr>
          <a:lstStyle/>
          <a:p>
            <a:r>
              <a:rPr lang="es-MX" dirty="0">
                <a:hlinkClick r:id="rId2"/>
              </a:rPr>
              <a:t>https://www.weforum.org/reports/the-future-of-jobs-report-2020/in-full/executive-summary</a:t>
            </a:r>
            <a:r>
              <a:rPr lang="es-MX" dirty="0"/>
              <a:t>, 29 </a:t>
            </a:r>
            <a:r>
              <a:rPr lang="es-MX" dirty="0" err="1"/>
              <a:t>apr</a:t>
            </a:r>
            <a:r>
              <a:rPr lang="es-MX" dirty="0"/>
              <a:t> 2022</a:t>
            </a:r>
          </a:p>
        </p:txBody>
      </p:sp>
    </p:spTree>
    <p:extLst>
      <p:ext uri="{BB962C8B-B14F-4D97-AF65-F5344CB8AC3E}">
        <p14:creationId xmlns:p14="http://schemas.microsoft.com/office/powerpoint/2010/main" val="237454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205338-8E48-15B3-3A6F-FDE983353DB7}"/>
              </a:ext>
            </a:extLst>
          </p:cNvPr>
          <p:cNvPicPr>
            <a:picLocks noChangeAspect="1"/>
          </p:cNvPicPr>
          <p:nvPr/>
        </p:nvPicPr>
        <p:blipFill rotWithShape="1">
          <a:blip r:embed="rId2"/>
          <a:srcRect b="35374"/>
          <a:stretch/>
        </p:blipFill>
        <p:spPr>
          <a:xfrm>
            <a:off x="0" y="0"/>
            <a:ext cx="12192000" cy="4432041"/>
          </a:xfrm>
          <a:prstGeom prst="rect">
            <a:avLst/>
          </a:prstGeom>
        </p:spPr>
      </p:pic>
    </p:spTree>
    <p:extLst>
      <p:ext uri="{BB962C8B-B14F-4D97-AF65-F5344CB8AC3E}">
        <p14:creationId xmlns:p14="http://schemas.microsoft.com/office/powerpoint/2010/main" val="326377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0CB264-208D-F094-A175-A42B07A3B2CA}"/>
              </a:ext>
            </a:extLst>
          </p:cNvPr>
          <p:cNvPicPr>
            <a:picLocks noChangeAspect="1"/>
          </p:cNvPicPr>
          <p:nvPr/>
        </p:nvPicPr>
        <p:blipFill rotWithShape="1">
          <a:blip r:embed="rId2"/>
          <a:srcRect r="33648" b="4762"/>
          <a:stretch/>
        </p:blipFill>
        <p:spPr>
          <a:xfrm>
            <a:off x="0" y="0"/>
            <a:ext cx="8089641" cy="6531429"/>
          </a:xfrm>
          <a:prstGeom prst="rect">
            <a:avLst/>
          </a:prstGeom>
        </p:spPr>
      </p:pic>
    </p:spTree>
    <p:extLst>
      <p:ext uri="{BB962C8B-B14F-4D97-AF65-F5344CB8AC3E}">
        <p14:creationId xmlns:p14="http://schemas.microsoft.com/office/powerpoint/2010/main" val="57574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1C358E-0900-236E-1F03-D35C810B3EBC}"/>
              </a:ext>
            </a:extLst>
          </p:cNvPr>
          <p:cNvPicPr>
            <a:picLocks noChangeAspect="1"/>
          </p:cNvPicPr>
          <p:nvPr/>
        </p:nvPicPr>
        <p:blipFill rotWithShape="1">
          <a:blip r:embed="rId2"/>
          <a:srcRect t="4898" r="37857" b="4762"/>
          <a:stretch/>
        </p:blipFill>
        <p:spPr>
          <a:xfrm>
            <a:off x="0" y="335902"/>
            <a:ext cx="7576457" cy="6195527"/>
          </a:xfrm>
          <a:prstGeom prst="rect">
            <a:avLst/>
          </a:prstGeom>
        </p:spPr>
      </p:pic>
    </p:spTree>
    <p:extLst>
      <p:ext uri="{BB962C8B-B14F-4D97-AF65-F5344CB8AC3E}">
        <p14:creationId xmlns:p14="http://schemas.microsoft.com/office/powerpoint/2010/main" val="100570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00C6C3-0981-8818-F484-674A239BA4B8}"/>
              </a:ext>
            </a:extLst>
          </p:cNvPr>
          <p:cNvPicPr>
            <a:picLocks noChangeAspect="1"/>
          </p:cNvPicPr>
          <p:nvPr/>
        </p:nvPicPr>
        <p:blipFill rotWithShape="1">
          <a:blip r:embed="rId2"/>
          <a:srcRect t="5170" r="36556" b="35375"/>
          <a:stretch/>
        </p:blipFill>
        <p:spPr>
          <a:xfrm>
            <a:off x="-1" y="354562"/>
            <a:ext cx="9395927" cy="4952981"/>
          </a:xfrm>
          <a:prstGeom prst="rect">
            <a:avLst/>
          </a:prstGeom>
        </p:spPr>
      </p:pic>
    </p:spTree>
    <p:extLst>
      <p:ext uri="{BB962C8B-B14F-4D97-AF65-F5344CB8AC3E}">
        <p14:creationId xmlns:p14="http://schemas.microsoft.com/office/powerpoint/2010/main" val="293293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F511-25FC-F995-040F-DE3B92575AB4}"/>
              </a:ext>
            </a:extLst>
          </p:cNvPr>
          <p:cNvSpPr>
            <a:spLocks noGrp="1"/>
          </p:cNvSpPr>
          <p:nvPr>
            <p:ph type="title"/>
          </p:nvPr>
        </p:nvSpPr>
        <p:spPr/>
        <p:txBody>
          <a:bodyPr/>
          <a:lstStyle/>
          <a:p>
            <a:endParaRPr lang="es-MX"/>
          </a:p>
        </p:txBody>
      </p:sp>
      <p:pic>
        <p:nvPicPr>
          <p:cNvPr id="5" name="Content Placeholder 4">
            <a:extLst>
              <a:ext uri="{FF2B5EF4-FFF2-40B4-BE49-F238E27FC236}">
                <a16:creationId xmlns:a16="http://schemas.microsoft.com/office/drawing/2014/main" id="{A22D5B39-D0E0-73CB-0C72-C3701323F876}"/>
              </a:ext>
            </a:extLst>
          </p:cNvPr>
          <p:cNvPicPr>
            <a:picLocks noGrp="1" noChangeAspect="1"/>
          </p:cNvPicPr>
          <p:nvPr>
            <p:ph idx="1"/>
          </p:nvPr>
        </p:nvPicPr>
        <p:blipFill>
          <a:blip r:embed="rId2"/>
          <a:stretch>
            <a:fillRect/>
          </a:stretch>
        </p:blipFill>
        <p:spPr>
          <a:xfrm>
            <a:off x="1807647" y="1825624"/>
            <a:ext cx="8576705" cy="4824397"/>
          </a:xfrm>
        </p:spPr>
      </p:pic>
    </p:spTree>
    <p:extLst>
      <p:ext uri="{BB962C8B-B14F-4D97-AF65-F5344CB8AC3E}">
        <p14:creationId xmlns:p14="http://schemas.microsoft.com/office/powerpoint/2010/main" val="59728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298</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The future of Jobs report 2020</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Joaquin Gonzalez</dc:creator>
  <cp:lastModifiedBy>Joaquin Gonzalez</cp:lastModifiedBy>
  <cp:revision>2</cp:revision>
  <dcterms:created xsi:type="dcterms:W3CDTF">2022-04-29T17:32:13Z</dcterms:created>
  <dcterms:modified xsi:type="dcterms:W3CDTF">2022-04-29T22:04:21Z</dcterms:modified>
</cp:coreProperties>
</file>