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9"/>
    <p:sldId id="257" r:id="rId40"/>
    <p:sldId id="258" r:id="rId41"/>
    <p:sldId id="259" r:id="rId42"/>
    <p:sldId id="260" r:id="rId43"/>
    <p:sldId id="261" r:id="rId44"/>
    <p:sldId id="262" r:id="rId45"/>
    <p:sldId id="263" r:id="rId46"/>
    <p:sldId id="264" r:id="rId4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urier Prime" charset="1" panose="00000509000000000000"/>
      <p:regular r:id="rId10"/>
    </p:embeddedFont>
    <p:embeddedFont>
      <p:font typeface="Courier Prime Bold" charset="1" panose="00000809000000000000"/>
      <p:regular r:id="rId11"/>
    </p:embeddedFont>
    <p:embeddedFont>
      <p:font typeface="Courier Prime Italics" charset="1" panose="00000509000000000000"/>
      <p:regular r:id="rId12"/>
    </p:embeddedFont>
    <p:embeddedFont>
      <p:font typeface="Courier Prime Bold Italics" charset="1" panose="00000809000000000000"/>
      <p:regular r:id="rId13"/>
    </p:embeddedFont>
    <p:embeddedFont>
      <p:font typeface="Le Jour Serif" charset="1" panose="02000500000000000000"/>
      <p:regular r:id="rId14"/>
    </p:embeddedFont>
    <p:embeddedFont>
      <p:font typeface="Nunito" charset="1" panose="00000000000000000000"/>
      <p:regular r:id="rId15"/>
    </p:embeddedFont>
    <p:embeddedFont>
      <p:font typeface="Nunito Bold" charset="1" panose="00000000000000000000"/>
      <p:regular r:id="rId16"/>
    </p:embeddedFont>
    <p:embeddedFont>
      <p:font typeface="Nunito Italics" charset="1" panose="00000000000000000000"/>
      <p:regular r:id="rId17"/>
    </p:embeddedFont>
    <p:embeddedFont>
      <p:font typeface="Nunito Bold Italics" charset="1" panose="00000000000000000000"/>
      <p:regular r:id="rId18"/>
    </p:embeddedFont>
    <p:embeddedFont>
      <p:font typeface="Nunito Extra-Light" charset="1" panose="00000000000000000000"/>
      <p:regular r:id="rId19"/>
    </p:embeddedFont>
    <p:embeddedFont>
      <p:font typeface="Nunito Extra-Light Italics" charset="1" panose="00000000000000000000"/>
      <p:regular r:id="rId20"/>
    </p:embeddedFont>
    <p:embeddedFont>
      <p:font typeface="Nunito Light" charset="1" panose="00000000000000000000"/>
      <p:regular r:id="rId21"/>
    </p:embeddedFont>
    <p:embeddedFont>
      <p:font typeface="Nunito Light Italics" charset="1" panose="00000000000000000000"/>
      <p:regular r:id="rId22"/>
    </p:embeddedFont>
    <p:embeddedFont>
      <p:font typeface="Nunito Medium" charset="1" panose="00000000000000000000"/>
      <p:regular r:id="rId23"/>
    </p:embeddedFont>
    <p:embeddedFont>
      <p:font typeface="Nunito Medium Italics" charset="1" panose="00000000000000000000"/>
      <p:regular r:id="rId24"/>
    </p:embeddedFont>
    <p:embeddedFont>
      <p:font typeface="Nunito Semi-Bold" charset="1" panose="00000000000000000000"/>
      <p:regular r:id="rId25"/>
    </p:embeddedFont>
    <p:embeddedFont>
      <p:font typeface="Nunito Semi-Bold Italics" charset="1" panose="00000000000000000000"/>
      <p:regular r:id="rId26"/>
    </p:embeddedFont>
    <p:embeddedFont>
      <p:font typeface="Nunito Ultra-Bold" charset="1" panose="00000000000000000000"/>
      <p:regular r:id="rId27"/>
    </p:embeddedFont>
    <p:embeddedFont>
      <p:font typeface="Nunito Ultra-Bold Italics" charset="1" panose="00000000000000000000"/>
      <p:regular r:id="rId28"/>
    </p:embeddedFont>
    <p:embeddedFont>
      <p:font typeface="Nunito Heavy" charset="1" panose="00000000000000000000"/>
      <p:regular r:id="rId29"/>
    </p:embeddedFont>
    <p:embeddedFont>
      <p:font typeface="Nunito Heavy Italics" charset="1" panose="00000000000000000000"/>
      <p:regular r:id="rId30"/>
    </p:embeddedFont>
    <p:embeddedFont>
      <p:font typeface="Open Sans" charset="1" panose="020B0606030504020204"/>
      <p:regular r:id="rId31"/>
    </p:embeddedFont>
    <p:embeddedFont>
      <p:font typeface="Open Sans Bold" charset="1" panose="020B0806030504020204"/>
      <p:regular r:id="rId32"/>
    </p:embeddedFont>
    <p:embeddedFont>
      <p:font typeface="Open Sans Italics" charset="1" panose="020B0606030504020204"/>
      <p:regular r:id="rId33"/>
    </p:embeddedFont>
    <p:embeddedFont>
      <p:font typeface="Open Sans Bold Italics" charset="1" panose="020B0806030504020204"/>
      <p:regular r:id="rId34"/>
    </p:embeddedFont>
    <p:embeddedFont>
      <p:font typeface="Open Sans Light" charset="1" panose="020B0306030504020204"/>
      <p:regular r:id="rId35"/>
    </p:embeddedFont>
    <p:embeddedFont>
      <p:font typeface="Open Sans Light Italics" charset="1" panose="020B0306030504020204"/>
      <p:regular r:id="rId36"/>
    </p:embeddedFont>
    <p:embeddedFont>
      <p:font typeface="Open Sans Ultra-Bold" charset="1" panose="00000000000000000000"/>
      <p:regular r:id="rId37"/>
    </p:embeddedFont>
    <p:embeddedFont>
      <p:font typeface="Open Sans Ultra-Bold Italics" charset="1" panose="0000000000000000000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slides/slide1.xml" Type="http://schemas.openxmlformats.org/officeDocument/2006/relationships/slide"/><Relationship Id="rId4" Target="theme/theme1.xml" Type="http://schemas.openxmlformats.org/officeDocument/2006/relationships/theme"/><Relationship Id="rId40" Target="slides/slide2.xml" Type="http://schemas.openxmlformats.org/officeDocument/2006/relationships/slide"/><Relationship Id="rId41" Target="slides/slide3.xml" Type="http://schemas.openxmlformats.org/officeDocument/2006/relationships/slide"/><Relationship Id="rId42" Target="slides/slide4.xml" Type="http://schemas.openxmlformats.org/officeDocument/2006/relationships/slide"/><Relationship Id="rId43" Target="slides/slide5.xml" Type="http://schemas.openxmlformats.org/officeDocument/2006/relationships/slide"/><Relationship Id="rId44" Target="slides/slide6.xml" Type="http://schemas.openxmlformats.org/officeDocument/2006/relationships/slide"/><Relationship Id="rId45" Target="slides/slide7.xml" Type="http://schemas.openxmlformats.org/officeDocument/2006/relationships/slide"/><Relationship Id="rId46" Target="slides/slide8.xml" Type="http://schemas.openxmlformats.org/officeDocument/2006/relationships/slide"/><Relationship Id="rId47" Target="slides/slide9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https://drive.google.com/file/d/1aQ04NVRUo-Sw6SpUiq0WLqOH-I_UkP6j/view" TargetMode="External" Type="http://schemas.openxmlformats.org/officeDocument/2006/relationships/hyperlink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4762002" y="-102870"/>
            <a:ext cx="4230823" cy="10389870"/>
            <a:chOff x="0" y="0"/>
            <a:chExt cx="1543416" cy="37902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3416" cy="3790253"/>
            </a:xfrm>
            <a:custGeom>
              <a:avLst/>
              <a:gdLst/>
              <a:ahLst/>
              <a:cxnLst/>
              <a:rect r="r" b="b" t="t" l="l"/>
              <a:pathLst>
                <a:path h="3790253" w="1543416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779628" y="2517923"/>
            <a:ext cx="6712515" cy="5251155"/>
          </a:xfrm>
          <a:custGeom>
            <a:avLst/>
            <a:gdLst/>
            <a:ahLst/>
            <a:cxnLst/>
            <a:rect r="r" b="b" t="t" l="l"/>
            <a:pathLst>
              <a:path h="5251155" w="6712515">
                <a:moveTo>
                  <a:pt x="0" y="0"/>
                </a:moveTo>
                <a:lnTo>
                  <a:pt x="6712515" y="0"/>
                </a:lnTo>
                <a:lnTo>
                  <a:pt x="6712515" y="5251154"/>
                </a:lnTo>
                <a:lnTo>
                  <a:pt x="0" y="5251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94891" y="1085850"/>
            <a:ext cx="7706097" cy="2641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Le Jour Serif"/>
              </a:rPr>
              <a:t>POO1</a:t>
            </a:r>
          </a:p>
          <a:p>
            <a:pPr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Le Jour Serif"/>
              </a:rPr>
              <a:t>AGREGACIÓN: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94891" y="3874808"/>
            <a:ext cx="10747189" cy="482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</a:rPr>
              <a:t>GRUPO 03:</a:t>
            </a:r>
          </a:p>
          <a:p>
            <a:pPr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</a:rPr>
              <a:t>-JOAQUIN JARA</a:t>
            </a:r>
          </a:p>
          <a:p>
            <a:pPr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</a:rPr>
              <a:t>-JOSE CORDOVA</a:t>
            </a:r>
          </a:p>
          <a:p>
            <a:pPr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</a:rPr>
              <a:t>-ANGELO GARCIA</a:t>
            </a:r>
          </a:p>
          <a:p>
            <a:pPr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</a:rPr>
              <a:t>-IVANNA GOMEZ</a:t>
            </a:r>
          </a:p>
          <a:p>
            <a:pPr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</a:rPr>
              <a:t>-ELIANA REYES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29342" y="3888421"/>
            <a:ext cx="5029317" cy="5029317"/>
          </a:xfrm>
          <a:custGeom>
            <a:avLst/>
            <a:gdLst/>
            <a:ahLst/>
            <a:cxnLst/>
            <a:rect r="r" b="b" t="t" l="l"/>
            <a:pathLst>
              <a:path h="5029317" w="5029317">
                <a:moveTo>
                  <a:pt x="0" y="0"/>
                </a:moveTo>
                <a:lnTo>
                  <a:pt x="5029316" y="0"/>
                </a:lnTo>
                <a:lnTo>
                  <a:pt x="5029316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08927"/>
            <a:ext cx="16891481" cy="253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6"/>
              </a:lnSpc>
            </a:pPr>
            <a:r>
              <a:rPr lang="en-US" sz="8681">
                <a:solidFill>
                  <a:srgbClr val="FFFFFF"/>
                </a:solidFill>
                <a:latin typeface="Le Jour Serif"/>
              </a:rPr>
              <a:t>PROGRAMACIÓN ORIENTADA A OBJETOS 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90720" y="4924228"/>
            <a:ext cx="6029461" cy="2362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7"/>
              </a:lnSpc>
            </a:pPr>
            <a:r>
              <a:rPr lang="en-US" sz="4059">
                <a:solidFill>
                  <a:srgbClr val="FF914D"/>
                </a:solidFill>
                <a:latin typeface="Courier Prime"/>
              </a:rPr>
              <a:t>Se asignó el nombre de POO1 en CENTRO DE INVESTIGACIÓN DE PALO ALTO (PARC)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7819" y="4262912"/>
            <a:ext cx="5809458" cy="4289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15"/>
              </a:lnSpc>
            </a:pPr>
            <a:r>
              <a:rPr lang="en-US" sz="4223">
                <a:solidFill>
                  <a:srgbClr val="03989E"/>
                </a:solidFill>
                <a:latin typeface="Courier Prime"/>
              </a:rPr>
              <a:t>Empezó con un código binario y se utilizaban interruptores mecánicos para cargar los programas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50906" y="9191625"/>
            <a:ext cx="378618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 Bold"/>
              </a:rPr>
              <a:t>ALAN CURTIS KAY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29248" y="1573727"/>
            <a:ext cx="5207669" cy="7139547"/>
          </a:xfrm>
          <a:custGeom>
            <a:avLst/>
            <a:gdLst/>
            <a:ahLst/>
            <a:cxnLst/>
            <a:rect r="r" b="b" t="t" l="l"/>
            <a:pathLst>
              <a:path h="7139547" w="5207669">
                <a:moveTo>
                  <a:pt x="0" y="0"/>
                </a:moveTo>
                <a:lnTo>
                  <a:pt x="5207669" y="0"/>
                </a:lnTo>
                <a:lnTo>
                  <a:pt x="5207669" y="7139546"/>
                </a:lnTo>
                <a:lnTo>
                  <a:pt x="0" y="7139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99897"/>
            <a:ext cx="10420597" cy="1708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37"/>
              </a:lnSpc>
            </a:pPr>
            <a:r>
              <a:rPr lang="en-US" sz="11699">
                <a:solidFill>
                  <a:srgbClr val="FFFFFF"/>
                </a:solidFill>
                <a:latin typeface="Le Jour Serif"/>
              </a:rPr>
              <a:t>AGREGACIÓN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2307" y="3306444"/>
            <a:ext cx="11449297" cy="2770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FFFFFF"/>
                </a:solidFill>
                <a:latin typeface="Nunito"/>
              </a:rPr>
              <a:t>Es el objeto el cual está formado por un objeto o más objetos independendientes a el.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03499" y="842244"/>
            <a:ext cx="5955069" cy="773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2"/>
              </a:lnSpc>
            </a:pPr>
            <a:r>
              <a:rPr lang="en-US" sz="5300">
                <a:solidFill>
                  <a:srgbClr val="FFFFFF"/>
                </a:solidFill>
                <a:latin typeface="Courier Prime"/>
              </a:rPr>
              <a:t>AGREGACIÓN</a:t>
            </a:r>
          </a:p>
        </p:txBody>
      </p:sp>
      <p:sp>
        <p:nvSpPr>
          <p:cNvPr name="AutoShape 3" id="3"/>
          <p:cNvSpPr/>
          <p:nvPr/>
        </p:nvSpPr>
        <p:spPr>
          <a:xfrm flipH="true">
            <a:off x="11058568" y="1028700"/>
            <a:ext cx="0" cy="8659663"/>
          </a:xfrm>
          <a:prstGeom prst="line">
            <a:avLst/>
          </a:prstGeom>
          <a:ln cap="flat" w="171450">
            <a:solidFill>
              <a:srgbClr val="EED56B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>
            <a:off x="5103499" y="1028700"/>
            <a:ext cx="0" cy="8659663"/>
          </a:xfrm>
          <a:prstGeom prst="line">
            <a:avLst/>
          </a:prstGeom>
          <a:ln cap="flat" w="171450">
            <a:solidFill>
              <a:srgbClr val="EED56B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672660" y="1921350"/>
            <a:ext cx="16124663" cy="57842"/>
          </a:xfrm>
          <a:prstGeom prst="line">
            <a:avLst/>
          </a:prstGeom>
          <a:ln cap="flat" w="171450">
            <a:solidFill>
              <a:srgbClr val="EED56B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1144293" y="842244"/>
            <a:ext cx="5955069" cy="773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2"/>
              </a:lnSpc>
            </a:pPr>
            <a:r>
              <a:rPr lang="en-US" sz="5300">
                <a:solidFill>
                  <a:srgbClr val="FFFFFF"/>
                </a:solidFill>
                <a:latin typeface="Courier Prime"/>
              </a:rPr>
              <a:t>COMPOSICIÓN</a:t>
            </a:r>
          </a:p>
        </p:txBody>
      </p:sp>
      <p:sp>
        <p:nvSpPr>
          <p:cNvPr name="AutoShape 7" id="7"/>
          <p:cNvSpPr/>
          <p:nvPr/>
        </p:nvSpPr>
        <p:spPr>
          <a:xfrm>
            <a:off x="672660" y="3910740"/>
            <a:ext cx="16124663" cy="57842"/>
          </a:xfrm>
          <a:prstGeom prst="line">
            <a:avLst/>
          </a:prstGeom>
          <a:ln cap="flat" w="171450">
            <a:solidFill>
              <a:srgbClr val="EED56B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672660" y="5921873"/>
            <a:ext cx="16124663" cy="57842"/>
          </a:xfrm>
          <a:prstGeom prst="line">
            <a:avLst/>
          </a:prstGeom>
          <a:ln cap="flat" w="171450">
            <a:solidFill>
              <a:srgbClr val="EED56B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672660" y="7884079"/>
            <a:ext cx="16124663" cy="57842"/>
          </a:xfrm>
          <a:prstGeom prst="line">
            <a:avLst/>
          </a:prstGeom>
          <a:ln cap="flat" w="171450">
            <a:solidFill>
              <a:srgbClr val="EED56B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2621434"/>
            <a:ext cx="374491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Le Jour Serif"/>
              </a:rPr>
              <a:t>Representación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563110"/>
            <a:ext cx="3073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Le Jour Serif"/>
              </a:rPr>
              <a:t>CARDINALIDAD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725" y="6112747"/>
            <a:ext cx="5103499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Le Jour Serif"/>
              </a:rPr>
              <a:t>¿LAS ASOCIACIONES</a:t>
            </a:r>
          </a:p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Le Jour Serif"/>
              </a:rPr>
              <a:t>COMPARTEN COMPONENTES?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725" y="8210550"/>
            <a:ext cx="510349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Le Jour Serif"/>
              </a:rPr>
              <a:t>¿DESTRUCCIÓN DE COMPONENTES?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91151" y="2621434"/>
            <a:ext cx="397976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Nunito"/>
              </a:rPr>
              <a:t>Rombo transparente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09758" y="2621434"/>
            <a:ext cx="262413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Nunito"/>
              </a:rPr>
              <a:t>Rombo negro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32737" y="4563110"/>
            <a:ext cx="209659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Nunito"/>
              </a:rPr>
              <a:t>Cualquiera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603707" y="4621695"/>
            <a:ext cx="10362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Nunito"/>
              </a:rPr>
              <a:t>0&lt;=1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912844" y="6617890"/>
            <a:ext cx="3657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Nunito"/>
              </a:rPr>
              <a:t>Si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842030" y="6617890"/>
            <a:ext cx="55959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Nunito"/>
              </a:rPr>
              <a:t>No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912844" y="8439468"/>
            <a:ext cx="55959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Nunito"/>
              </a:rPr>
              <a:t>No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938967" y="8439468"/>
            <a:ext cx="3657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Nunito"/>
              </a:rPr>
              <a:t>Si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13603" y="2103843"/>
            <a:ext cx="14060794" cy="5045840"/>
          </a:xfrm>
          <a:custGeom>
            <a:avLst/>
            <a:gdLst/>
            <a:ahLst/>
            <a:cxnLst/>
            <a:rect r="r" b="b" t="t" l="l"/>
            <a:pathLst>
              <a:path h="5045840" w="14060794">
                <a:moveTo>
                  <a:pt x="0" y="0"/>
                </a:moveTo>
                <a:lnTo>
                  <a:pt x="14060794" y="0"/>
                </a:lnTo>
                <a:lnTo>
                  <a:pt x="14060794" y="5045840"/>
                </a:lnTo>
                <a:lnTo>
                  <a:pt x="0" y="5045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47750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Diagrama {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97560" y="8389620"/>
            <a:ext cx="13692880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 u="sng">
                <a:solidFill>
                  <a:srgbClr val="FFFFFF"/>
                </a:solidFill>
                <a:latin typeface="Courier Prime"/>
                <a:hlinkClick r:id="rId3" tooltip="https://drive.google.com/file/d/1aQ04NVRUo-Sw6SpUiq0WLqOH-I_UkP6j/view"/>
              </a:rPr>
              <a:t>https://drive.google.com/file/d/1aQ04NVRUo-Sw6SpUiq0WLqOH-I_UkP6j/view</a:t>
            </a:r>
            <a:r>
              <a:rPr lang="en-US" sz="3999">
                <a:solidFill>
                  <a:srgbClr val="FFFFFF"/>
                </a:solidFill>
                <a:latin typeface="Courier Prime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3966" y="2766852"/>
            <a:ext cx="16720069" cy="5622824"/>
          </a:xfrm>
          <a:custGeom>
            <a:avLst/>
            <a:gdLst/>
            <a:ahLst/>
            <a:cxnLst/>
            <a:rect r="r" b="b" t="t" l="l"/>
            <a:pathLst>
              <a:path h="5622824" w="16720069">
                <a:moveTo>
                  <a:pt x="0" y="0"/>
                </a:moveTo>
                <a:lnTo>
                  <a:pt x="16720068" y="0"/>
                </a:lnTo>
                <a:lnTo>
                  <a:pt x="16720068" y="5622824"/>
                </a:lnTo>
                <a:lnTo>
                  <a:pt x="0" y="5622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47750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El Código {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5951747" y="4385494"/>
            <a:ext cx="9650362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59720" y="1535440"/>
            <a:ext cx="15768559" cy="7216120"/>
          </a:xfrm>
          <a:custGeom>
            <a:avLst/>
            <a:gdLst/>
            <a:ahLst/>
            <a:cxnLst/>
            <a:rect r="r" b="b" t="t" l="l"/>
            <a:pathLst>
              <a:path h="7216120" w="15768559">
                <a:moveTo>
                  <a:pt x="0" y="0"/>
                </a:moveTo>
                <a:lnTo>
                  <a:pt x="15768560" y="0"/>
                </a:lnTo>
                <a:lnTo>
                  <a:pt x="15768560" y="7216120"/>
                </a:lnTo>
                <a:lnTo>
                  <a:pt x="0" y="721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203104" y="1160588"/>
            <a:ext cx="13881792" cy="8097712"/>
          </a:xfrm>
          <a:custGeom>
            <a:avLst/>
            <a:gdLst/>
            <a:ahLst/>
            <a:cxnLst/>
            <a:rect r="r" b="b" t="t" l="l"/>
            <a:pathLst>
              <a:path h="8097712" w="13881792">
                <a:moveTo>
                  <a:pt x="0" y="0"/>
                </a:moveTo>
                <a:lnTo>
                  <a:pt x="13881792" y="0"/>
                </a:lnTo>
                <a:lnTo>
                  <a:pt x="13881792" y="8097712"/>
                </a:lnTo>
                <a:lnTo>
                  <a:pt x="0" y="8097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537186" y="3245316"/>
            <a:ext cx="10718760" cy="132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</a:rPr>
              <a:t>Gracias {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5791" y="6536903"/>
            <a:ext cx="2471972" cy="160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78912" y="5236577"/>
            <a:ext cx="10747189" cy="787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</a:rPr>
              <a:t>&lt;Por="Grupo 3"/&gt;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94891" y="2085555"/>
            <a:ext cx="11259224" cy="47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0"/>
              </a:lnSpc>
            </a:pPr>
            <a:r>
              <a:rPr lang="en-US" sz="2736">
                <a:solidFill>
                  <a:srgbClr val="737373"/>
                </a:solidFill>
                <a:latin typeface="Courier Prime"/>
              </a:rPr>
              <a:t>&lt;!--Estudio Shonos--&gt;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DAFvmZA6pwE</dc:identifier>
  <dcterms:modified xsi:type="dcterms:W3CDTF">2011-08-01T06:04:30Z</dcterms:modified>
  <cp:revision>1</cp:revision>
  <dc:title>Presentación propuesta técnica desarrollo código programación fondo oscuro</dc:title>
</cp:coreProperties>
</file>