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87" r:id="rId3"/>
    <p:sldId id="259" r:id="rId4"/>
    <p:sldId id="260" r:id="rId5"/>
    <p:sldId id="261" r:id="rId6"/>
    <p:sldId id="262" r:id="rId7"/>
    <p:sldId id="264" r:id="rId8"/>
    <p:sldId id="288" r:id="rId9"/>
    <p:sldId id="292" r:id="rId10"/>
    <p:sldId id="291" r:id="rId11"/>
    <p:sldId id="299" r:id="rId12"/>
    <p:sldId id="300" r:id="rId13"/>
    <p:sldId id="294" r:id="rId14"/>
    <p:sldId id="267" r:id="rId15"/>
    <p:sldId id="271" r:id="rId16"/>
    <p:sldId id="270" r:id="rId17"/>
    <p:sldId id="273" r:id="rId18"/>
    <p:sldId id="296" r:id="rId19"/>
    <p:sldId id="298" r:id="rId20"/>
    <p:sldId id="297" r:id="rId2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97" autoAdjust="0"/>
  </p:normalViewPr>
  <p:slideViewPr>
    <p:cSldViewPr>
      <p:cViewPr varScale="1">
        <p:scale>
          <a:sx n="79" d="100"/>
          <a:sy n="79" d="100"/>
        </p:scale>
        <p:origin x="114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E5CB-F88A-4FCC-884F-7B803A7ED53E}" type="datetimeFigureOut">
              <a:rPr lang="es-ES" smtClean="0"/>
              <a:pPr/>
              <a:t>22/03/2021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3F29-102A-4E67-A91F-9B6432A28D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5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Las variables locales a método</a:t>
            </a:r>
            <a:r>
              <a:rPr lang="es-AR" baseline="0" dirty="0"/>
              <a:t> </a:t>
            </a:r>
            <a:r>
              <a:rPr lang="es-AR" dirty="0"/>
              <a:t>NO</a:t>
            </a:r>
            <a:r>
              <a:rPr lang="es-AR" baseline="0" dirty="0"/>
              <a:t> se inicializan por defecto. 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declarar una constante local a método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anteponer final a la declaración.</a:t>
            </a:r>
          </a:p>
          <a:p>
            <a:r>
              <a:rPr lang="es-AR" dirty="0"/>
              <a:t>          final </a:t>
            </a:r>
            <a:r>
              <a:rPr lang="es-AR" dirty="0" err="1"/>
              <a:t>double</a:t>
            </a:r>
            <a:r>
              <a:rPr lang="es-AR" dirty="0"/>
              <a:t> PI =3.1416; /* Declara una constante*/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88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Expresiones</a:t>
            </a:r>
            <a:r>
              <a:rPr lang="es-ES" baseline="0" dirty="0"/>
              <a:t> del estilo i++  o ++i pueden aparecer en expresiones</a:t>
            </a:r>
          </a:p>
          <a:p>
            <a:r>
              <a:rPr lang="es-ES" baseline="0" dirty="0"/>
              <a:t>x = ++i;</a:t>
            </a:r>
          </a:p>
          <a:p>
            <a:r>
              <a:rPr lang="es-ES" baseline="0" dirty="0"/>
              <a:t>No lo veremos. </a:t>
            </a:r>
          </a:p>
          <a:p>
            <a:r>
              <a:rPr lang="es-ES" baseline="0" dirty="0"/>
              <a:t>Leer acerca de operadores unarios en: </a:t>
            </a:r>
          </a:p>
          <a:p>
            <a:r>
              <a:rPr lang="es-ES" baseline="0" dirty="0"/>
              <a:t>https://docs.oracle.com/javase/tutorial/java/nutsandbolts/op1.html</a:t>
            </a:r>
          </a:p>
          <a:p>
            <a:r>
              <a:rPr lang="es-ES" baseline="0" dirty="0"/>
              <a:t>Ejecutar </a:t>
            </a:r>
            <a:r>
              <a:rPr lang="es-ES" baseline="0" dirty="0" err="1"/>
              <a:t>DemoOperadoresAvanzado</a:t>
            </a:r>
            <a:r>
              <a:rPr lang="es-ES" baseline="0" dirty="0"/>
              <a:t> de clase1Adicionales</a:t>
            </a:r>
          </a:p>
          <a:p>
            <a:endParaRPr lang="es-E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13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285MB. Gratuito.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47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chemeClr val="tx2"/>
                </a:solidFill>
              </a:rPr>
              <a:t>Ver el proyecto en la ubicación en</a:t>
            </a:r>
            <a:r>
              <a:rPr lang="es-ES" sz="1200" baseline="0" dirty="0">
                <a:solidFill>
                  <a:schemeClr val="tx2"/>
                </a:solidFill>
              </a:rPr>
              <a:t> disco y las carpetas que tiene.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62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2"/>
                </a:solidFill>
              </a:rPr>
              <a:t>Pueden leer acerca del case (</a:t>
            </a:r>
            <a:r>
              <a:rPr lang="es-ES" sz="1200" dirty="0" err="1">
                <a:solidFill>
                  <a:schemeClr val="tx2"/>
                </a:solidFill>
              </a:rPr>
              <a:t>switch</a:t>
            </a:r>
            <a:r>
              <a:rPr lang="es-ES" sz="1200" baseline="0" dirty="0">
                <a:solidFill>
                  <a:schemeClr val="tx2"/>
                </a:solidFill>
              </a:rPr>
              <a:t> en java) desde:</a:t>
            </a:r>
            <a:endParaRPr lang="es-ES" sz="1200" dirty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2"/>
                </a:solidFill>
              </a:rPr>
              <a:t>http://docs.oracle.com/javase/tutorial/java/nutsandbolts/switch.html</a:t>
            </a:r>
          </a:p>
          <a:p>
            <a:r>
              <a:rPr lang="es-AR" dirty="0"/>
              <a:t>Demo06IteracionPrePoscondicional.java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16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489-EDAD-4DE9-AB81-4D9A887931D6}" type="datetime1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B1BD-5DA7-4126-A6D5-BB7F1E09E59F}" type="datetime1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13B0-1615-45CF-8A81-B4C74E473B07}" type="datetime1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67EC-6087-4801-AF8C-7C615723FA76}" type="datetime1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7A11-C068-4F4E-8980-AE1FE0EFB59E}" type="datetime1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5A57-396B-4317-96FD-907F8E2D2CD7}" type="datetime1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8D55-5706-4F13-BF34-30C5852BC8A3}" type="datetime1">
              <a:rPr lang="es-ES" smtClean="0"/>
              <a:t>22/03/2021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2019- Módulo POO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1EF-153E-4815-BA79-A77C96D23DDF}" type="datetime1">
              <a:rPr lang="es-ES" smtClean="0"/>
              <a:t>22/03/2021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2019- Módulo POO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90C3-3CBD-47D3-AA59-8393A6E69062}" type="datetime1">
              <a:rPr lang="es-ES" smtClean="0"/>
              <a:t>22/03/2021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4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07D-88FC-41B3-AEE1-36861C33902C}" type="datetime1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0A5-6E73-4D1F-9A94-E548E3139740}" type="datetime1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62DF06-3A6F-4A92-9750-734D3D9CB0F6}" type="datetime1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11510"/>
            <a:ext cx="7848600" cy="2062609"/>
          </a:xfrm>
        </p:spPr>
        <p:txBody>
          <a:bodyPr/>
          <a:lstStyle/>
          <a:p>
            <a:pPr algn="ctr"/>
            <a:r>
              <a:rPr lang="es-ES" sz="3200" dirty="0"/>
              <a:t/>
            </a:r>
            <a:br>
              <a:rPr lang="es-ES" sz="3200" dirty="0"/>
            </a:br>
            <a:r>
              <a:rPr lang="es-ES" sz="3200" i="1" dirty="0"/>
              <a:t>Programación </a:t>
            </a:r>
            <a:r>
              <a:rPr lang="es-ES" sz="3200" i="1" dirty="0" smtClean="0"/>
              <a:t>II</a:t>
            </a:r>
            <a:r>
              <a:rPr lang="es-ES" sz="3200" i="1" dirty="0"/>
              <a:t/>
            </a:r>
            <a:br>
              <a:rPr lang="es-ES" sz="3200" i="1" dirty="0"/>
            </a:br>
            <a:r>
              <a:rPr lang="es-ES" sz="3200" i="1" dirty="0"/>
              <a:t>Módulo </a:t>
            </a:r>
            <a:r>
              <a:rPr lang="es-ES" sz="3200" i="1" dirty="0" smtClean="0"/>
              <a:t>2 - </a:t>
            </a:r>
            <a:r>
              <a:rPr lang="es-ES" sz="3200" i="1" dirty="0"/>
              <a:t>Programación Orientada a Objetos</a:t>
            </a:r>
            <a:br>
              <a:rPr lang="es-ES" sz="3200" i="1" dirty="0"/>
            </a:b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2787774"/>
            <a:ext cx="6400800" cy="1872208"/>
          </a:xfrm>
        </p:spPr>
        <p:txBody>
          <a:bodyPr>
            <a:noAutofit/>
          </a:bodyPr>
          <a:lstStyle/>
          <a:p>
            <a:r>
              <a:rPr lang="es-ES" sz="3600" b="1" dirty="0" smtClean="0"/>
              <a:t>Clase 1 – POO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600" b="1" dirty="0" smtClean="0"/>
              <a:t>Introducción </a:t>
            </a:r>
            <a:r>
              <a:rPr lang="es-ES" sz="3600" b="1" dirty="0"/>
              <a:t>a </a:t>
            </a:r>
            <a:r>
              <a:rPr lang="es-ES" sz="3600" b="1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600" b="1" dirty="0" smtClean="0"/>
              <a:t>Matrices</a:t>
            </a:r>
            <a:endParaRPr lang="es-ES" sz="3600" b="1" dirty="0"/>
          </a:p>
          <a:p>
            <a:endParaRPr lang="es-ES" sz="3600" b="1" dirty="0"/>
          </a:p>
          <a:p>
            <a:endParaRPr lang="es-ES" sz="3600" b="1" dirty="0"/>
          </a:p>
          <a:p>
            <a:endParaRPr lang="es-ES" sz="3600" b="1" dirty="0"/>
          </a:p>
          <a:p>
            <a:endParaRPr lang="es-ES" sz="3600" b="1" dirty="0"/>
          </a:p>
          <a:p>
            <a:endParaRPr lang="es-ES" sz="3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8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/>
              <a:t>BlueJ</a:t>
            </a:r>
            <a:r>
              <a:rPr lang="es-AR" sz="2800" dirty="0"/>
              <a:t>. </a:t>
            </a:r>
            <a:r>
              <a:rPr lang="es-ES" sz="2800" dirty="0"/>
              <a:t>Uso</a:t>
            </a:r>
            <a:r>
              <a:rPr lang="es-AR" sz="2800" dirty="0"/>
              <a:t>.</a:t>
            </a:r>
            <a:endParaRPr lang="es-ES" sz="28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12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10">
            <a:extLst>
              <a:ext uri="{FF2B5EF4-FFF2-40B4-BE49-F238E27FC236}">
                <a16:creationId xmlns:a16="http://schemas.microsoft.com/office/drawing/2014/main" id="{5DE11023-F72E-4EAD-8AC9-03272D3A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17" y="1122139"/>
            <a:ext cx="4803749" cy="390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o 1">
            <a:extLst>
              <a:ext uri="{FF2B5EF4-FFF2-40B4-BE49-F238E27FC236}">
                <a16:creationId xmlns:a16="http://schemas.microsoft.com/office/drawing/2014/main" id="{B2FB579F-B489-44F1-B6AB-0D4960E1DC3E}"/>
              </a:ext>
            </a:extLst>
          </p:cNvPr>
          <p:cNvGrpSpPr>
            <a:grpSpLocks/>
          </p:cNvGrpSpPr>
          <p:nvPr/>
        </p:nvGrpSpPr>
        <p:grpSpPr bwMode="auto">
          <a:xfrm>
            <a:off x="344231" y="1538749"/>
            <a:ext cx="3039303" cy="1387950"/>
            <a:chOff x="-9369482" y="3615581"/>
            <a:chExt cx="5062148" cy="1825791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A30B7C1-AEA8-40AF-B942-4AEC786BD3F2}"/>
                </a:ext>
              </a:extLst>
            </p:cNvPr>
            <p:cNvSpPr/>
            <p:nvPr/>
          </p:nvSpPr>
          <p:spPr>
            <a:xfrm>
              <a:off x="-5566082" y="3615581"/>
              <a:ext cx="1258748" cy="36928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45118702-9CE2-4FC4-96F6-60F700467ED3}"/>
                </a:ext>
              </a:extLst>
            </p:cNvPr>
            <p:cNvSpPr txBox="1"/>
            <p:nvPr/>
          </p:nvSpPr>
          <p:spPr>
            <a:xfrm>
              <a:off x="-9369482" y="4591150"/>
              <a:ext cx="3607251" cy="850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_tradnl" dirty="0">
                  <a:latin typeface="+mn-lt"/>
                </a:rPr>
                <a:t>Hacer </a:t>
              </a:r>
              <a:r>
                <a:rPr lang="es-ES_tradnl" dirty="0" err="1">
                  <a:latin typeface="+mn-lt"/>
                </a:rPr>
                <a:t>click</a:t>
              </a:r>
              <a:r>
                <a:rPr lang="es-ES_tradnl" dirty="0">
                  <a:latin typeface="+mn-lt"/>
                </a:rPr>
                <a:t> en </a:t>
              </a:r>
              <a:r>
                <a:rPr lang="es-ES_tradnl" dirty="0">
                  <a:latin typeface="+mn-lt"/>
                  <a:sym typeface="Wingdings" panose="05000000000000000000" pitchFamily="2" charset="2"/>
                </a:rPr>
                <a:t>Nueva clase</a:t>
              </a:r>
              <a:endParaRPr lang="es-AR" dirty="0">
                <a:latin typeface="+mn-lt"/>
              </a:endParaRP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38E44EDD-E8C9-4B11-AD7A-907932F67872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-7565856" y="3800225"/>
              <a:ext cx="1999774" cy="79092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">
            <a:extLst>
              <a:ext uri="{FF2B5EF4-FFF2-40B4-BE49-F238E27FC236}">
                <a16:creationId xmlns:a16="http://schemas.microsoft.com/office/drawing/2014/main" id="{F7293682-D087-4BB2-8C5F-B95C8DBFDD04}"/>
              </a:ext>
            </a:extLst>
          </p:cNvPr>
          <p:cNvGrpSpPr>
            <a:grpSpLocks/>
          </p:cNvGrpSpPr>
          <p:nvPr/>
        </p:nvGrpSpPr>
        <p:grpSpPr bwMode="auto">
          <a:xfrm>
            <a:off x="4925574" y="2327695"/>
            <a:ext cx="4196233" cy="1477328"/>
            <a:chOff x="6172972" y="2748769"/>
            <a:chExt cx="6988993" cy="1945674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D52D653-380E-45AD-9EC1-3633669047C0}"/>
                </a:ext>
              </a:extLst>
            </p:cNvPr>
            <p:cNvSpPr txBox="1"/>
            <p:nvPr/>
          </p:nvSpPr>
          <p:spPr>
            <a:xfrm>
              <a:off x="8112716" y="2748769"/>
              <a:ext cx="5049249" cy="19456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Definir: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Nombre de la clase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Tipo de Clase </a:t>
              </a:r>
            </a:p>
            <a:p>
              <a:pPr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(generalmente utilizaremos </a:t>
              </a:r>
            </a:p>
            <a:p>
              <a:pPr>
                <a:defRPr/>
              </a:pPr>
              <a:r>
                <a:rPr lang="es-ES_tradnl" dirty="0" err="1">
                  <a:latin typeface="+mn-lt"/>
                  <a:sym typeface="Wingdings" panose="05000000000000000000" pitchFamily="2" charset="2"/>
                </a:rPr>
                <a:t>Class</a:t>
              </a:r>
              <a:r>
                <a:rPr lang="es-ES_tradnl" dirty="0">
                  <a:latin typeface="+mn-lt"/>
                  <a:sym typeface="Wingdings" panose="05000000000000000000" pitchFamily="2" charset="2"/>
                </a:rPr>
                <a:t>)</a:t>
              </a:r>
              <a:endParaRPr lang="es-AR" dirty="0">
                <a:latin typeface="+mn-lt"/>
              </a:endParaRP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CFEEEF3-65EA-445B-9F2F-6F63720C6018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6172972" y="3351761"/>
              <a:ext cx="1939744" cy="3698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2 Marcador de texto">
            <a:extLst>
              <a:ext uri="{FF2B5EF4-FFF2-40B4-BE49-F238E27FC236}">
                <a16:creationId xmlns:a16="http://schemas.microsoft.com/office/drawing/2014/main" id="{3928AAF6-64BE-4FC7-8B53-F817252E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2926334" cy="479822"/>
          </a:xfrm>
        </p:spPr>
        <p:txBody>
          <a:bodyPr/>
          <a:lstStyle/>
          <a:p>
            <a:r>
              <a:rPr lang="es-ES" dirty="0"/>
              <a:t>Crear Clases		</a:t>
            </a:r>
          </a:p>
        </p:txBody>
      </p:sp>
    </p:spTree>
    <p:extLst>
      <p:ext uri="{BB962C8B-B14F-4D97-AF65-F5344CB8AC3E}">
        <p14:creationId xmlns:p14="http://schemas.microsoft.com/office/powerpoint/2010/main" val="4667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/>
              <a:t>BlueJ</a:t>
            </a:r>
            <a:r>
              <a:rPr lang="es-AR" sz="2800" dirty="0"/>
              <a:t>. Uso.</a:t>
            </a:r>
            <a:endParaRPr lang="es-ES" sz="2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Compilar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dirty="0"/>
              <a:t>Compilar desde el botón (para todas las clases)</a:t>
            </a:r>
          </a:p>
          <a:p>
            <a:pPr marL="0" indent="0">
              <a:buNone/>
            </a:pPr>
            <a:r>
              <a:rPr lang="es-ES" sz="1800" dirty="0"/>
              <a:t>	ó </a:t>
            </a:r>
          </a:p>
          <a:p>
            <a:r>
              <a:rPr lang="es-ES" sz="1800" dirty="0"/>
              <a:t>Pararse sobre la clase y </a:t>
            </a:r>
            <a:r>
              <a:rPr lang="es-ES" sz="1800" dirty="0" err="1"/>
              <a:t>click</a:t>
            </a:r>
            <a:r>
              <a:rPr lang="es-ES" sz="1800" dirty="0"/>
              <a:t> derecho y compilar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Pararse sobre la clase que contiene el </a:t>
            </a:r>
            <a:r>
              <a:rPr lang="es-ES" sz="1800" i="1" dirty="0" err="1"/>
              <a:t>main</a:t>
            </a:r>
            <a:r>
              <a:rPr lang="es-ES" sz="1800" dirty="0"/>
              <a:t>. </a:t>
            </a:r>
          </a:p>
          <a:p>
            <a:pPr lvl="1"/>
            <a:r>
              <a:rPr lang="es-ES" sz="1600" dirty="0" err="1"/>
              <a:t>Ej</a:t>
            </a:r>
            <a:r>
              <a:rPr lang="es-ES" sz="1600" dirty="0"/>
              <a:t>: Demo04Salida.java</a:t>
            </a:r>
          </a:p>
          <a:p>
            <a:r>
              <a:rPr lang="es-ES" sz="1800" dirty="0" err="1"/>
              <a:t>Click</a:t>
            </a:r>
            <a:r>
              <a:rPr lang="es-ES" sz="1800" dirty="0"/>
              <a:t> derecho y seleccionar el método.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12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3">
            <a:extLst>
              <a:ext uri="{FF2B5EF4-FFF2-40B4-BE49-F238E27FC236}">
                <a16:creationId xmlns:a16="http://schemas.microsoft.com/office/drawing/2014/main" id="{80405CBD-2F69-4A2F-84BE-E7373A8FE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9" r="45627" b="32271"/>
          <a:stretch/>
        </p:blipFill>
        <p:spPr bwMode="auto">
          <a:xfrm>
            <a:off x="4669512" y="843557"/>
            <a:ext cx="3646904" cy="33843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9E7E18F2-0576-4DD1-B2C9-0822B627BE43}"/>
              </a:ext>
            </a:extLst>
          </p:cNvPr>
          <p:cNvSpPr/>
          <p:nvPr/>
        </p:nvSpPr>
        <p:spPr bwMode="auto">
          <a:xfrm>
            <a:off x="4846669" y="1923678"/>
            <a:ext cx="936104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DCA23F0-D6AB-4635-9AE8-E701B9D9C880}"/>
              </a:ext>
            </a:extLst>
          </p:cNvPr>
          <p:cNvSpPr/>
          <p:nvPr/>
        </p:nvSpPr>
        <p:spPr bwMode="auto">
          <a:xfrm>
            <a:off x="6990377" y="1779662"/>
            <a:ext cx="936104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96C9C4-9A1A-4CC8-9AC8-C2C2500C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35" y="2586476"/>
            <a:ext cx="3061168" cy="24221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E688693C-05C5-46CA-AFE8-662B486071D4}"/>
              </a:ext>
            </a:extLst>
          </p:cNvPr>
          <p:cNvSpPr/>
          <p:nvPr/>
        </p:nvSpPr>
        <p:spPr bwMode="auto">
          <a:xfrm>
            <a:off x="6300192" y="3455639"/>
            <a:ext cx="1985198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CF4D3C1-3E89-4C32-AEF9-E8E942ADEC28}"/>
              </a:ext>
            </a:extLst>
          </p:cNvPr>
          <p:cNvSpPr/>
          <p:nvPr/>
        </p:nvSpPr>
        <p:spPr>
          <a:xfrm>
            <a:off x="1379976" y="3073550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Correr programa</a:t>
            </a:r>
            <a:endParaRPr lang="es-A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608" y="52350"/>
            <a:ext cx="8229600" cy="742950"/>
          </a:xfrm>
        </p:spPr>
        <p:txBody>
          <a:bodyPr>
            <a:normAutofit/>
          </a:bodyPr>
          <a:lstStyle/>
          <a:p>
            <a:r>
              <a:rPr lang="es-ES" sz="2800" dirty="0"/>
              <a:t>Ingreso de datos desde entrada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8896" y="562351"/>
            <a:ext cx="8568952" cy="3657600"/>
          </a:xfrm>
        </p:spPr>
        <p:txBody>
          <a:bodyPr>
            <a:normAutofit/>
          </a:bodyPr>
          <a:lstStyle/>
          <a:p>
            <a:r>
              <a:rPr lang="es-AR" sz="1800" i="1" dirty="0"/>
              <a:t>Scanner</a:t>
            </a:r>
            <a:r>
              <a:rPr lang="es-AR" sz="1800" dirty="0"/>
              <a:t> permite tomar datos desde una entrada (</a:t>
            </a:r>
            <a:r>
              <a:rPr lang="es-AR" sz="1800" dirty="0" err="1"/>
              <a:t>ej</a:t>
            </a:r>
            <a:r>
              <a:rPr lang="es-AR" sz="1800" dirty="0"/>
              <a:t>: System.in = teclado). </a:t>
            </a:r>
          </a:p>
          <a:p>
            <a:pPr marL="274320" lvl="1" indent="0">
              <a:buNone/>
            </a:pPr>
            <a:endParaRPr lang="es-ES" sz="1800" dirty="0"/>
          </a:p>
          <a:p>
            <a:pPr lvl="1"/>
            <a:endParaRPr lang="es-ES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01624"/>
              </p:ext>
            </p:extLst>
          </p:nvPr>
        </p:nvGraphicFramePr>
        <p:xfrm>
          <a:off x="1403648" y="1535516"/>
          <a:ext cx="6336704" cy="29861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48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Lee</a:t>
                      </a:r>
                      <a:r>
                        <a:rPr lang="es-AR" sz="1600" baseline="0" dirty="0">
                          <a:effectLst/>
                        </a:rPr>
                        <a:t> y devuelve un </a:t>
                      </a:r>
                      <a:r>
                        <a:rPr lang="es-AR" sz="1600" b="1" baseline="0" dirty="0" err="1">
                          <a:effectLst/>
                        </a:rPr>
                        <a:t>int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in.</a:t>
                      </a:r>
                      <a:r>
                        <a:rPr lang="es-ES" sz="1600" b="1" dirty="0" err="1">
                          <a:effectLst/>
                        </a:rPr>
                        <a:t>nextInt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9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Lee</a:t>
                      </a:r>
                      <a:r>
                        <a:rPr lang="es-AR" sz="1600" baseline="0" dirty="0">
                          <a:effectLst/>
                        </a:rPr>
                        <a:t> y devuelve un </a:t>
                      </a:r>
                      <a:r>
                        <a:rPr lang="es-AR" sz="1600" b="1" baseline="0" dirty="0" err="1">
                          <a:effectLst/>
                        </a:rPr>
                        <a:t>double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in.</a:t>
                      </a:r>
                      <a:r>
                        <a:rPr lang="es-ES" sz="1600" b="1" dirty="0" err="1">
                          <a:effectLst/>
                        </a:rPr>
                        <a:t>nextDouble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20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Lee</a:t>
                      </a:r>
                      <a:r>
                        <a:rPr lang="es-AR" sz="1600" baseline="0" dirty="0">
                          <a:effectLst/>
                        </a:rPr>
                        <a:t> y devuelve un </a:t>
                      </a:r>
                      <a:r>
                        <a:rPr lang="es-AR" sz="1600" b="1" baseline="0" dirty="0" err="1">
                          <a:effectLst/>
                        </a:rPr>
                        <a:t>boolean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in.</a:t>
                      </a:r>
                      <a:r>
                        <a:rPr lang="en-US" sz="1600" b="1" dirty="0" err="1">
                          <a:effectLst/>
                        </a:rPr>
                        <a:t>nextBoolean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1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600" kern="1200" dirty="0">
                          <a:effectLst/>
                        </a:rPr>
                        <a:t>Lee y devuelve sec. </a:t>
                      </a:r>
                      <a:r>
                        <a:rPr lang="es-AR" sz="1600" b="1" kern="1200" dirty="0">
                          <a:effectLst/>
                        </a:rPr>
                        <a:t>caracteres hasta </a:t>
                      </a:r>
                      <a:r>
                        <a:rPr lang="es-ES" sz="1600" b="1" strike="sngStrike" kern="1200" dirty="0" err="1">
                          <a:effectLst/>
                        </a:rPr>
                        <a:t>b</a:t>
                      </a:r>
                      <a:r>
                        <a:rPr lang="es-ES" sz="1600" b="1" kern="1200" dirty="0" err="1">
                          <a:effectLst/>
                        </a:rPr>
                        <a:t>/</a:t>
                      </a:r>
                      <a:r>
                        <a:rPr lang="es-ES" sz="1600" b="1" kern="1200" dirty="0">
                          <a:effectLst/>
                        </a:rPr>
                        <a:t> </a:t>
                      </a:r>
                      <a:r>
                        <a:rPr lang="es-ES" sz="1600" b="1" strike="sngStrike" kern="1200" dirty="0">
                          <a:effectLst/>
                        </a:rPr>
                        <a:t>t</a:t>
                      </a:r>
                      <a:r>
                        <a:rPr lang="es-ES" sz="1600" b="1" strike="noStrike" kern="1200" dirty="0">
                          <a:effectLst/>
                        </a:rPr>
                        <a:t> </a:t>
                      </a:r>
                      <a:r>
                        <a:rPr lang="es-ES" sz="1600" b="1" kern="1200" dirty="0">
                          <a:effectLst/>
                        </a:rPr>
                        <a:t>/ </a:t>
                      </a:r>
                      <a:r>
                        <a:rPr lang="es-ES" sz="1600" b="1" strike="sngStrike" kern="1200" dirty="0" err="1">
                          <a:effectLst/>
                        </a:rPr>
                        <a:t>cr</a:t>
                      </a:r>
                      <a:r>
                        <a:rPr lang="es-ES" sz="1600" b="1" kern="1200" dirty="0">
                          <a:effectLst/>
                        </a:rPr>
                        <a:t> </a:t>
                      </a:r>
                      <a:endParaRPr lang="es-E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effectLst/>
                        </a:rPr>
                        <a:t>in.</a:t>
                      </a:r>
                      <a:r>
                        <a:rPr lang="es-AR" sz="1600" b="1" dirty="0" err="1">
                          <a:effectLst/>
                        </a:rPr>
                        <a:t>next</a:t>
                      </a:r>
                      <a:r>
                        <a:rPr lang="es-AR" sz="1600" b="1" dirty="0">
                          <a:effectLst/>
                        </a:rPr>
                        <a:t>()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5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600" kern="1200" dirty="0">
                          <a:effectLst/>
                        </a:rPr>
                        <a:t>Lee y devuelve </a:t>
                      </a:r>
                      <a:r>
                        <a:rPr lang="es-AR" sz="1600" dirty="0">
                          <a:effectLst/>
                        </a:rPr>
                        <a:t>sec. </a:t>
                      </a:r>
                      <a:r>
                        <a:rPr lang="es-AR" sz="1600" b="1" dirty="0">
                          <a:effectLst/>
                        </a:rPr>
                        <a:t>caracteres</a:t>
                      </a:r>
                      <a:r>
                        <a:rPr lang="es-AR" sz="1600" dirty="0">
                          <a:effectLst/>
                        </a:rPr>
                        <a:t> hasta </a:t>
                      </a:r>
                      <a:r>
                        <a:rPr lang="es-AR" sz="1600" b="1" strike="sngStrike" dirty="0" err="1">
                          <a:effectLst/>
                        </a:rPr>
                        <a:t>cr</a:t>
                      </a:r>
                      <a:r>
                        <a:rPr lang="es-AR" sz="1600" b="1" strike="noStrike" dirty="0">
                          <a:effectLst/>
                        </a:rPr>
                        <a:t> </a:t>
                      </a:r>
                      <a:endParaRPr lang="es-ES" sz="16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in.</a:t>
                      </a:r>
                      <a:r>
                        <a:rPr lang="es-ES" sz="1600" b="1" dirty="0" err="1">
                          <a:effectLst/>
                        </a:rPr>
                        <a:t>nextLine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  <a:endParaRPr lang="es-E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608" y="52350"/>
            <a:ext cx="8229600" cy="742950"/>
          </a:xfrm>
        </p:spPr>
        <p:txBody>
          <a:bodyPr>
            <a:normAutofit/>
          </a:bodyPr>
          <a:lstStyle/>
          <a:p>
            <a:r>
              <a:rPr lang="es-ES" sz="2800" dirty="0"/>
              <a:t>Ingreso de datos desde entrada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8896" y="562351"/>
            <a:ext cx="8568952" cy="3657600"/>
          </a:xfrm>
        </p:spPr>
        <p:txBody>
          <a:bodyPr>
            <a:normAutofit/>
          </a:bodyPr>
          <a:lstStyle/>
          <a:p>
            <a:r>
              <a:rPr lang="es-AR" sz="1800" i="1" dirty="0"/>
              <a:t>Scanner</a:t>
            </a:r>
            <a:r>
              <a:rPr lang="es-AR" sz="1800" dirty="0"/>
              <a:t> permite tomar datos desde una entrada (</a:t>
            </a:r>
            <a:r>
              <a:rPr lang="es-AR" sz="1800" dirty="0" err="1"/>
              <a:t>ej</a:t>
            </a:r>
            <a:r>
              <a:rPr lang="es-AR" sz="1800" dirty="0"/>
              <a:t>: System.in = teclado). </a:t>
            </a:r>
          </a:p>
          <a:p>
            <a:pPr marL="274320" lvl="1" indent="0">
              <a:buNone/>
            </a:pPr>
            <a:endParaRPr lang="es-ES" sz="1800" dirty="0"/>
          </a:p>
          <a:p>
            <a:pPr lvl="1"/>
            <a:endParaRPr lang="es-ES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09604" y="827406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import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java.util.Scanner</a:t>
            </a:r>
            <a:r>
              <a:rPr lang="es-ES" sz="1400" dirty="0">
                <a:solidFill>
                  <a:srgbClr val="FF0000"/>
                </a:solidFill>
              </a:rPr>
              <a:t>; </a:t>
            </a:r>
            <a:r>
              <a:rPr lang="es-ES" sz="1400" dirty="0">
                <a:solidFill>
                  <a:schemeClr val="tx2"/>
                </a:solidFill>
              </a:rPr>
              <a:t>// Importar funcionalidad para entrada</a:t>
            </a:r>
          </a:p>
          <a:p>
            <a:r>
              <a:rPr lang="es-ES" sz="1400" dirty="0" err="1">
                <a:solidFill>
                  <a:schemeClr val="tx2"/>
                </a:solidFill>
              </a:rPr>
              <a:t>public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class</a:t>
            </a:r>
            <a:r>
              <a:rPr lang="es-ES" sz="1400" dirty="0">
                <a:solidFill>
                  <a:schemeClr val="tx2"/>
                </a:solidFill>
              </a:rPr>
              <a:t> Demo05Entrada</a:t>
            </a:r>
          </a:p>
          <a:p>
            <a:r>
              <a:rPr lang="es-ES" sz="1400" dirty="0">
                <a:solidFill>
                  <a:schemeClr val="tx2"/>
                </a:solidFill>
              </a:rPr>
              <a:t>{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</a:t>
            </a:r>
            <a:r>
              <a:rPr lang="es-ES" sz="1400" dirty="0" err="1">
                <a:solidFill>
                  <a:schemeClr val="tx2"/>
                </a:solidFill>
              </a:rPr>
              <a:t>public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static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void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main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String</a:t>
            </a:r>
            <a:r>
              <a:rPr lang="es-ES" sz="1400" dirty="0">
                <a:solidFill>
                  <a:schemeClr val="tx2"/>
                </a:solidFill>
              </a:rPr>
              <a:t>[] </a:t>
            </a:r>
            <a:r>
              <a:rPr lang="es-ES" sz="1400" dirty="0" err="1">
                <a:solidFill>
                  <a:schemeClr val="tx2"/>
                </a:solidFill>
              </a:rPr>
              <a:t>args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{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Scanner in = new Scanner(System.in);      // Declarar el scanner e indicar que se leerá desde teclado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chemeClr val="tx2"/>
                </a:solidFill>
              </a:rPr>
              <a:t>System.out.print</a:t>
            </a:r>
            <a:r>
              <a:rPr lang="es-ES" sz="1400" dirty="0">
                <a:solidFill>
                  <a:schemeClr val="tx2"/>
                </a:solidFill>
              </a:rPr>
              <a:t>("Ingrese edad: ");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</a:t>
            </a:r>
            <a:r>
              <a:rPr lang="es-ES" sz="1400" dirty="0" err="1">
                <a:solidFill>
                  <a:srgbClr val="FF0000"/>
                </a:solidFill>
              </a:rPr>
              <a:t>int</a:t>
            </a:r>
            <a:r>
              <a:rPr lang="es-ES" sz="1400" dirty="0">
                <a:solidFill>
                  <a:srgbClr val="FF0000"/>
                </a:solidFill>
              </a:rPr>
              <a:t> edad = </a:t>
            </a:r>
            <a:r>
              <a:rPr lang="es-ES" sz="1400" dirty="0" err="1">
                <a:solidFill>
                  <a:srgbClr val="FF0000"/>
                </a:solidFill>
              </a:rPr>
              <a:t>in.nextInt</a:t>
            </a:r>
            <a:r>
              <a:rPr lang="es-ES" sz="1400" dirty="0">
                <a:solidFill>
                  <a:srgbClr val="FF0000"/>
                </a:solidFill>
              </a:rPr>
              <a:t>(); 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chemeClr val="tx2"/>
                </a:solidFill>
              </a:rPr>
              <a:t>System.out.print</a:t>
            </a:r>
            <a:r>
              <a:rPr lang="es-ES" sz="1400" dirty="0">
                <a:solidFill>
                  <a:schemeClr val="tx2"/>
                </a:solidFill>
              </a:rPr>
              <a:t>("Ingrese peso: ");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</a:t>
            </a:r>
            <a:r>
              <a:rPr lang="es-ES" sz="1400" dirty="0" err="1">
                <a:solidFill>
                  <a:srgbClr val="FF0000"/>
                </a:solidFill>
              </a:rPr>
              <a:t>double</a:t>
            </a:r>
            <a:r>
              <a:rPr lang="es-ES" sz="1400" dirty="0">
                <a:solidFill>
                  <a:srgbClr val="FF0000"/>
                </a:solidFill>
              </a:rPr>
              <a:t> peso = </a:t>
            </a:r>
            <a:r>
              <a:rPr lang="es-ES" sz="1400" dirty="0" err="1">
                <a:solidFill>
                  <a:srgbClr val="FF0000"/>
                </a:solidFill>
              </a:rPr>
              <a:t>in.nextDouble</a:t>
            </a:r>
            <a:r>
              <a:rPr lang="es-ES" sz="1400" dirty="0">
                <a:solidFill>
                  <a:srgbClr val="FF0000"/>
                </a:solidFill>
              </a:rPr>
              <a:t>();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chemeClr val="tx2"/>
                </a:solidFill>
              </a:rPr>
              <a:t>System.out.print</a:t>
            </a:r>
            <a:r>
              <a:rPr lang="es-ES" sz="1400" dirty="0">
                <a:solidFill>
                  <a:schemeClr val="tx2"/>
                </a:solidFill>
              </a:rPr>
              <a:t>("Ingrese </a:t>
            </a:r>
            <a:r>
              <a:rPr lang="es-ES" sz="1400" dirty="0" smtClean="0">
                <a:solidFill>
                  <a:schemeClr val="tx2"/>
                </a:solidFill>
              </a:rPr>
              <a:t>true </a:t>
            </a:r>
            <a:r>
              <a:rPr lang="es-ES" sz="1400" dirty="0">
                <a:solidFill>
                  <a:schemeClr val="tx2"/>
                </a:solidFill>
              </a:rPr>
              <a:t>o </a:t>
            </a:r>
            <a:r>
              <a:rPr lang="es-ES" sz="1400" dirty="0" smtClean="0">
                <a:solidFill>
                  <a:schemeClr val="tx2"/>
                </a:solidFill>
              </a:rPr>
              <a:t>false: </a:t>
            </a:r>
            <a:r>
              <a:rPr lang="es-ES" sz="1400" dirty="0">
                <a:solidFill>
                  <a:schemeClr val="tx2"/>
                </a:solidFill>
              </a:rPr>
              <a:t>");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rgbClr val="FF0000"/>
                </a:solidFill>
              </a:rPr>
              <a:t>boolean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tieneDueño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in.nextBoolean</a:t>
            </a:r>
            <a:r>
              <a:rPr lang="es-ES" sz="1400" dirty="0">
                <a:solidFill>
                  <a:srgbClr val="FF0000"/>
                </a:solidFill>
              </a:rPr>
              <a:t>();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chemeClr val="tx2"/>
                </a:solidFill>
              </a:rPr>
              <a:t>System.out.print</a:t>
            </a:r>
            <a:r>
              <a:rPr lang="es-ES" sz="1400" dirty="0">
                <a:solidFill>
                  <a:schemeClr val="tx2"/>
                </a:solidFill>
              </a:rPr>
              <a:t>("Ingrese nombre: "); 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rgbClr val="FF0000"/>
                </a:solidFill>
              </a:rPr>
              <a:t>String</a:t>
            </a:r>
            <a:r>
              <a:rPr lang="es-ES" sz="1400" dirty="0">
                <a:solidFill>
                  <a:srgbClr val="FF0000"/>
                </a:solidFill>
              </a:rPr>
              <a:t> nombre = </a:t>
            </a:r>
            <a:r>
              <a:rPr lang="es-ES" sz="1400" dirty="0" err="1">
                <a:solidFill>
                  <a:srgbClr val="FF0000"/>
                </a:solidFill>
              </a:rPr>
              <a:t>in.next</a:t>
            </a:r>
            <a:r>
              <a:rPr lang="es-ES" sz="1400" dirty="0">
                <a:solidFill>
                  <a:srgbClr val="FF0000"/>
                </a:solidFill>
              </a:rPr>
              <a:t>();    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rgbClr val="FF0000"/>
                </a:solidFill>
              </a:rPr>
              <a:t>in.nextLine</a:t>
            </a:r>
            <a:r>
              <a:rPr lang="es-ES" sz="1400" dirty="0">
                <a:solidFill>
                  <a:srgbClr val="FF0000"/>
                </a:solidFill>
              </a:rPr>
              <a:t>(); </a:t>
            </a:r>
            <a:r>
              <a:rPr lang="es-ES" sz="1400" dirty="0">
                <a:solidFill>
                  <a:srgbClr val="3BC105"/>
                </a:solidFill>
              </a:rPr>
              <a:t>//Para que lea el </a:t>
            </a:r>
            <a:r>
              <a:rPr lang="es-ES" sz="1400" dirty="0" err="1">
                <a:solidFill>
                  <a:srgbClr val="3BC105"/>
                </a:solidFill>
              </a:rPr>
              <a:t>Enter</a:t>
            </a:r>
            <a:r>
              <a:rPr lang="es-ES" sz="1400" dirty="0">
                <a:solidFill>
                  <a:srgbClr val="3BC105"/>
                </a:solidFill>
              </a:rPr>
              <a:t> del ingreso anterior y luego usar lectura por oración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chemeClr val="tx2"/>
                </a:solidFill>
              </a:rPr>
              <a:t>System.out.print</a:t>
            </a:r>
            <a:r>
              <a:rPr lang="es-ES" sz="1400" dirty="0">
                <a:solidFill>
                  <a:schemeClr val="tx2"/>
                </a:solidFill>
              </a:rPr>
              <a:t>("Ingrese descripción: ");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rgbClr val="FF0000"/>
                </a:solidFill>
              </a:rPr>
              <a:t>String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descripcion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in.nextLine</a:t>
            </a:r>
            <a:r>
              <a:rPr lang="es-ES" sz="1400" dirty="0">
                <a:solidFill>
                  <a:srgbClr val="FF0000"/>
                </a:solidFill>
              </a:rPr>
              <a:t>();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rgbClr val="FF0000"/>
                </a:solidFill>
              </a:rPr>
              <a:t>in.close</a:t>
            </a:r>
            <a:r>
              <a:rPr lang="es-ES" sz="1400" dirty="0">
                <a:solidFill>
                  <a:srgbClr val="FF0000"/>
                </a:solidFill>
              </a:rPr>
              <a:t>();   </a:t>
            </a:r>
            <a:r>
              <a:rPr lang="es-ES" sz="1400" dirty="0">
                <a:solidFill>
                  <a:schemeClr val="tx2"/>
                </a:solidFill>
              </a:rPr>
              <a:t>// Cerrar el scanner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}</a:t>
            </a:r>
          </a:p>
          <a:p>
            <a:r>
              <a:rPr lang="es-ES" sz="1400" dirty="0">
                <a:solidFill>
                  <a:schemeClr val="tx2"/>
                </a:solidFill>
              </a:rPr>
              <a:t>}</a:t>
            </a:r>
            <a:endParaRPr lang="es-ES" sz="1400" dirty="0"/>
          </a:p>
        </p:txBody>
      </p:sp>
      <p:grpSp>
        <p:nvGrpSpPr>
          <p:cNvPr id="8" name="Grupo 7"/>
          <p:cNvGrpSpPr/>
          <p:nvPr/>
        </p:nvGrpSpPr>
        <p:grpSpPr>
          <a:xfrm>
            <a:off x="5089024" y="2676733"/>
            <a:ext cx="3096344" cy="1202924"/>
            <a:chOff x="5089024" y="2676733"/>
            <a:chExt cx="3096344" cy="1202924"/>
          </a:xfrm>
        </p:grpSpPr>
        <p:sp>
          <p:nvSpPr>
            <p:cNvPr id="5" name="Flecha abajo 4"/>
            <p:cNvSpPr/>
            <p:nvPr/>
          </p:nvSpPr>
          <p:spPr>
            <a:xfrm>
              <a:off x="6133140" y="3159577"/>
              <a:ext cx="504056" cy="720080"/>
            </a:xfrm>
            <a:prstGeom prst="downArrow">
              <a:avLst>
                <a:gd name="adj1" fmla="val 50000"/>
                <a:gd name="adj2" fmla="val 51129"/>
              </a:avLst>
            </a:prstGeom>
            <a:solidFill>
              <a:srgbClr val="3BC1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089024" y="2676733"/>
              <a:ext cx="3096344" cy="33855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AR" sz="1600" dirty="0"/>
                <a:t>Más en</a:t>
              </a:r>
              <a:r>
                <a:rPr lang="es-AR" sz="1600" dirty="0" smtClean="0"/>
                <a:t>: https</a:t>
              </a:r>
              <a:r>
                <a:rPr lang="es-AR" sz="1600" dirty="0"/>
                <a:t>://bit.ly/3ch7fNF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Estructuras de control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41897" y="1059582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latin typeface="+mj-lt"/>
                <a:ea typeface="Calibri"/>
                <a:cs typeface="Times New Roman"/>
              </a:rPr>
              <a:t>Selección </a:t>
            </a:r>
            <a:endParaRPr lang="es-AR" sz="1600" b="1" dirty="0"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6521" y="1275606"/>
            <a:ext cx="2978097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400" dirty="0" err="1">
                <a:latin typeface="+mj-lt"/>
                <a:ea typeface="Times New Roman"/>
                <a:cs typeface="Courier New"/>
              </a:rPr>
              <a:t>if</a:t>
            </a:r>
            <a:r>
              <a:rPr lang="es-AR" sz="1400" dirty="0">
                <a:latin typeface="+mj-lt"/>
                <a:ea typeface="Times New Roman"/>
                <a:cs typeface="Courier New"/>
              </a:rPr>
              <a:t> (condición)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latin typeface="+mj-lt"/>
                <a:ea typeface="Times New Roman"/>
                <a:cs typeface="Courier New"/>
              </a:rPr>
              <a:t>   acción(es) a realizar cuando </a:t>
            </a:r>
            <a:br>
              <a:rPr lang="es-ES" sz="1400" dirty="0">
                <a:latin typeface="+mj-lt"/>
                <a:ea typeface="Times New Roman"/>
                <a:cs typeface="Courier New"/>
              </a:rPr>
            </a:br>
            <a:r>
              <a:rPr lang="es-ES" sz="1400" dirty="0">
                <a:latin typeface="+mj-lt"/>
                <a:ea typeface="Times New Roman"/>
                <a:cs typeface="Courier New"/>
              </a:rPr>
              <a:t>   condición es true 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400" dirty="0" err="1">
                <a:latin typeface="+mj-lt"/>
                <a:ea typeface="Times New Roman"/>
                <a:cs typeface="Courier New"/>
              </a:rPr>
              <a:t>else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latin typeface="+mj-lt"/>
                <a:ea typeface="Times New Roman"/>
                <a:cs typeface="Courier New"/>
              </a:rPr>
              <a:t>   acción(es) a realizar cuando </a:t>
            </a:r>
            <a:br>
              <a:rPr lang="es-ES" sz="1400" dirty="0">
                <a:latin typeface="+mj-lt"/>
                <a:ea typeface="Times New Roman"/>
                <a:cs typeface="Courier New"/>
              </a:rPr>
            </a:br>
            <a:r>
              <a:rPr lang="es-ES" sz="1400" dirty="0">
                <a:latin typeface="+mj-lt"/>
                <a:ea typeface="Times New Roman"/>
                <a:cs typeface="Courier New"/>
              </a:rPr>
              <a:t>   condición es false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79512" y="2870638"/>
            <a:ext cx="2626040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600" b="1" dirty="0">
                <a:latin typeface="+mj-lt"/>
                <a:ea typeface="Calibri"/>
                <a:cs typeface="Times New Roman"/>
              </a:rPr>
              <a:t>Iteración pre-condicional</a:t>
            </a:r>
            <a:endParaRPr lang="es-AR" b="1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86521" y="3147814"/>
            <a:ext cx="2736304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 err="1">
                <a:latin typeface="+mj-lt"/>
                <a:ea typeface="Calibri"/>
                <a:cs typeface="Times New Roman"/>
              </a:rPr>
              <a:t>while</a:t>
            </a:r>
            <a:r>
              <a:rPr lang="es-AR" sz="1400" dirty="0">
                <a:latin typeface="+mj-lt"/>
                <a:ea typeface="Calibri"/>
                <a:cs typeface="Times New Roman"/>
              </a:rPr>
              <a:t> (condición)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acción(es) a realizar cuando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condición es true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2969507" y="1126254"/>
            <a:ext cx="3735667" cy="112117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/>
              <a:t>Encerrar entre {} en caso de incluir varias sentencias. </a:t>
            </a:r>
          </a:p>
          <a:p>
            <a:pPr marL="0" indent="0">
              <a:buNone/>
            </a:pPr>
            <a:r>
              <a:rPr lang="es-AR" sz="1600" dirty="0"/>
              <a:t>Cuando sólo incluye una sentencia, finalizarla con ;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251520" y="4025095"/>
            <a:ext cx="2880657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600" b="1" dirty="0">
                <a:latin typeface="+mj-lt"/>
                <a:ea typeface="Calibri"/>
                <a:cs typeface="Times New Roman"/>
              </a:rPr>
              <a:t>Iteración post-condicional</a:t>
            </a:r>
            <a:endParaRPr lang="es-AR" b="1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01246" y="4313127"/>
            <a:ext cx="4572000" cy="8356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do{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acción(es)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} </a:t>
            </a:r>
            <a:r>
              <a:rPr lang="es-AR" sz="1400" dirty="0" err="1">
                <a:latin typeface="+mj-lt"/>
                <a:ea typeface="Calibri"/>
                <a:cs typeface="Times New Roman"/>
              </a:rPr>
              <a:t>while</a:t>
            </a:r>
            <a:r>
              <a:rPr lang="es-AR" sz="1400" dirty="0">
                <a:latin typeface="+mj-lt"/>
                <a:ea typeface="Calibri"/>
                <a:cs typeface="Times New Roman"/>
              </a:rPr>
              <a:t> (condición)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987824" y="4339197"/>
            <a:ext cx="576064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Ejecuta acción(es) y luego evalúa condición 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Cuando condición es true =&gt; ejecuta otra vez acción(es)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Cuando condición es false =&gt; finaliza do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115885" y="4077896"/>
            <a:ext cx="3059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Diferencia  do-</a:t>
            </a:r>
            <a:r>
              <a:rPr lang="es-ES" sz="1600" dirty="0" err="1">
                <a:solidFill>
                  <a:schemeClr val="tx2"/>
                </a:solidFill>
              </a:rPr>
              <a:t>while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</a:rPr>
              <a:t>while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200331" y="2640100"/>
            <a:ext cx="3547435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b="1" dirty="0">
                <a:solidFill>
                  <a:schemeClr val="tx1"/>
                </a:solidFill>
              </a:rPr>
              <a:t>Adicional: 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Pueden leer acerca del </a:t>
            </a:r>
            <a:r>
              <a:rPr lang="es-ES" sz="1400" b="1" i="1" dirty="0">
                <a:solidFill>
                  <a:schemeClr val="tx1"/>
                </a:solidFill>
              </a:rPr>
              <a:t>case</a:t>
            </a:r>
            <a:r>
              <a:rPr lang="es-ES" sz="1400" i="1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(</a:t>
            </a:r>
            <a:r>
              <a:rPr lang="es-ES" sz="1400" b="1" i="1" dirty="0" err="1">
                <a:solidFill>
                  <a:schemeClr val="tx1"/>
                </a:solidFill>
              </a:rPr>
              <a:t>switch</a:t>
            </a:r>
            <a:r>
              <a:rPr lang="es-ES" sz="1400" dirty="0">
                <a:solidFill>
                  <a:schemeClr val="tx1"/>
                </a:solidFill>
              </a:rPr>
              <a:t> en java) en: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http://docs.oracle.com/javase/tutorial/java/nutsandbolts/switch.html</a:t>
            </a:r>
          </a:p>
          <a:p>
            <a:endParaRPr lang="es-A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Estructuras de control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38024" y="1238701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latin typeface="+mj-lt"/>
                <a:ea typeface="Calibri"/>
                <a:cs typeface="Times New Roman"/>
              </a:rPr>
              <a:t>Repetición</a:t>
            </a:r>
            <a:endParaRPr lang="es-AR" sz="2800" b="1" dirty="0">
              <a:latin typeface="+mj-l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706176" y="1215899"/>
            <a:ext cx="511256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(inicialización; condición;  expresión)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acción(es)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79512" y="1923678"/>
            <a:ext cx="6192440" cy="166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Inicialización</a:t>
            </a:r>
            <a:r>
              <a:rPr lang="es-AR" sz="1400" dirty="0"/>
              <a:t>: expresión que se ejecuta una vez al comienzo y da valor inicial a la variable índice.</a:t>
            </a:r>
          </a:p>
          <a:p>
            <a:pPr marL="182880" indent="-18288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Condición</a:t>
            </a:r>
            <a:r>
              <a:rPr lang="es-AR" sz="1400" dirty="0"/>
              <a:t>: expresión lógica, se evalúa antes de comenzar una nueva iteración del </a:t>
            </a:r>
            <a:r>
              <a:rPr lang="es-AR" sz="1400" dirty="0" err="1"/>
              <a:t>for</a:t>
            </a:r>
            <a:r>
              <a:rPr lang="es-AR" sz="1400" dirty="0"/>
              <a:t>; cuando da false termina el </a:t>
            </a:r>
            <a:r>
              <a:rPr lang="es-AR" sz="1400" dirty="0" err="1"/>
              <a:t>for</a:t>
            </a:r>
            <a:r>
              <a:rPr lang="es-AR" sz="1400" dirty="0"/>
              <a:t>. </a:t>
            </a:r>
          </a:p>
          <a:p>
            <a:pPr marL="182880" indent="-18288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Expresión</a:t>
            </a:r>
            <a:r>
              <a:rPr lang="es-AR" sz="1400" dirty="0"/>
              <a:t>: expresión que se ejecuta al finalizar cada iteración del </a:t>
            </a:r>
            <a:r>
              <a:rPr lang="es-AR" sz="1400" dirty="0" err="1"/>
              <a:t>for</a:t>
            </a:r>
            <a:r>
              <a:rPr lang="es-AR" sz="1400" dirty="0"/>
              <a:t> (</a:t>
            </a:r>
            <a:r>
              <a:rPr lang="es-AR" sz="1400" dirty="0" err="1"/>
              <a:t>incr</a:t>
            </a:r>
            <a:r>
              <a:rPr lang="es-AR" sz="1400" dirty="0"/>
              <a:t>. o </a:t>
            </a:r>
            <a:r>
              <a:rPr lang="es-AR" sz="1400" dirty="0" err="1"/>
              <a:t>decr</a:t>
            </a:r>
            <a:r>
              <a:rPr lang="es-AR" sz="1400" dirty="0"/>
              <a:t>. del índice).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76256" y="1349829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Inicialización</a:t>
            </a:r>
            <a:endParaRPr lang="es-AR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7553491" y="1874541"/>
            <a:ext cx="0" cy="35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ombo"/>
          <p:cNvSpPr/>
          <p:nvPr/>
        </p:nvSpPr>
        <p:spPr>
          <a:xfrm>
            <a:off x="6696235" y="2260105"/>
            <a:ext cx="1714511" cy="753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Condición</a:t>
            </a:r>
            <a:endParaRPr lang="es-AR" sz="1100" dirty="0"/>
          </a:p>
        </p:txBody>
      </p:sp>
      <p:cxnSp>
        <p:nvCxnSpPr>
          <p:cNvPr id="14" name="13 Conector recto de flecha"/>
          <p:cNvCxnSpPr>
            <a:endCxn id="15" idx="0"/>
          </p:cNvCxnSpPr>
          <p:nvPr/>
        </p:nvCxnSpPr>
        <p:spPr>
          <a:xfrm>
            <a:off x="7553356" y="3003798"/>
            <a:ext cx="0" cy="44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6876120" y="3452728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Acción(es)</a:t>
            </a:r>
            <a:endParaRPr lang="es-AR" dirty="0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7553491" y="3962926"/>
            <a:ext cx="0" cy="44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6876119" y="4411856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Expresión</a:t>
            </a:r>
            <a:endParaRPr lang="es-AR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6228184" y="2652142"/>
            <a:ext cx="469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6228184" y="2652142"/>
            <a:ext cx="0" cy="201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endCxn id="26" idx="1"/>
          </p:cNvCxnSpPr>
          <p:nvPr/>
        </p:nvCxnSpPr>
        <p:spPr>
          <a:xfrm>
            <a:off x="6228184" y="4666955"/>
            <a:ext cx="64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8410746" y="2636636"/>
            <a:ext cx="5246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8410746" y="2226224"/>
            <a:ext cx="7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false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7677492" y="3014879"/>
            <a:ext cx="7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true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70992" y="3651870"/>
            <a:ext cx="268352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int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i;</a:t>
            </a:r>
          </a:p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(i=1; i&lt;= 10;  i++)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</a:t>
            </a:r>
            <a:r>
              <a:rPr lang="es-AR" sz="1600" dirty="0" err="1">
                <a:latin typeface="+mj-lt"/>
                <a:ea typeface="Calibri"/>
                <a:cs typeface="Times New Roman"/>
              </a:rPr>
              <a:t>System.out.println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(i);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0992" y="4804946"/>
            <a:ext cx="322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¿Modificar para imprimir pares?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7680" y="4524068"/>
            <a:ext cx="322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¿Qué imprime? 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3483732" y="3651870"/>
            <a:ext cx="303248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int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i;</a:t>
            </a:r>
          </a:p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(i=10; i &gt; 0;  i=i-1)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</a:t>
            </a:r>
            <a:r>
              <a:rPr lang="es-AR" sz="1600" dirty="0" err="1">
                <a:latin typeface="+mj-lt"/>
                <a:ea typeface="Calibri"/>
                <a:cs typeface="Times New Roman"/>
              </a:rPr>
              <a:t>System.out.println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(i);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431930" y="4524068"/>
            <a:ext cx="366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¿Qué imprime?</a:t>
            </a:r>
          </a:p>
          <a:p>
            <a:r>
              <a:rPr lang="es-ES" sz="1600" dirty="0">
                <a:solidFill>
                  <a:schemeClr val="tx2"/>
                </a:solidFill>
              </a:rPr>
              <a:t>¿Es lo mismo poner i--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807" y="1200150"/>
            <a:ext cx="9033193" cy="3657600"/>
          </a:xfrm>
        </p:spPr>
        <p:txBody>
          <a:bodyPr>
            <a:normAutofit/>
          </a:bodyPr>
          <a:lstStyle/>
          <a:p>
            <a:r>
              <a:rPr lang="es-ES" sz="1800" dirty="0"/>
              <a:t>Almacenan un número fijo de valores primitivos // </a:t>
            </a:r>
            <a:r>
              <a:rPr lang="es-ES" sz="1800" i="1" dirty="0"/>
              <a:t>objetos  (del mismo tipo)</a:t>
            </a:r>
          </a:p>
          <a:p>
            <a:r>
              <a:rPr lang="es-ES" sz="1800" dirty="0"/>
              <a:t>Dimensión física: se establece al crearlo. </a:t>
            </a:r>
          </a:p>
          <a:p>
            <a:r>
              <a:rPr lang="es-ES" sz="1800" dirty="0"/>
              <a:t>Índice: entero, comenzando desde 0. </a:t>
            </a:r>
          </a:p>
          <a:p>
            <a:r>
              <a:rPr lang="es-ES" sz="1800" dirty="0"/>
              <a:t>Acceso en forma </a:t>
            </a:r>
            <a:r>
              <a:rPr lang="es-ES" sz="1800" i="1" dirty="0"/>
              <a:t>directa </a:t>
            </a:r>
            <a:r>
              <a:rPr lang="es-ES" sz="1800" dirty="0"/>
              <a:t>a las posiciones. </a:t>
            </a:r>
            <a:endParaRPr lang="es-AR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141982" y="2830979"/>
            <a:ext cx="4718050" cy="1254443"/>
            <a:chOff x="2429" y="1426"/>
            <a:chExt cx="7430" cy="2195"/>
          </a:xfrm>
        </p:grpSpPr>
        <p:sp>
          <p:nvSpPr>
            <p:cNvPr id="8" name="AutoShape 24"/>
            <p:cNvSpPr>
              <a:spLocks noChangeShapeType="1"/>
            </p:cNvSpPr>
            <p:nvPr/>
          </p:nvSpPr>
          <p:spPr bwMode="auto">
            <a:xfrm>
              <a:off x="7415" y="2357"/>
              <a:ext cx="423" cy="0"/>
            </a:xfrm>
            <a:prstGeom prst="straightConnector1">
              <a:avLst/>
            </a:prstGeom>
            <a:noFill/>
            <a:ln w="9525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7765" y="2136"/>
              <a:ext cx="1481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Índices 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936" y="3105"/>
              <a:ext cx="1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Tamaño 9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1"/>
            <p:cNvSpPr>
              <a:spLocks noChangeShapeType="1"/>
            </p:cNvSpPr>
            <p:nvPr/>
          </p:nvSpPr>
          <p:spPr bwMode="auto">
            <a:xfrm flipH="1">
              <a:off x="3659" y="3281"/>
              <a:ext cx="1327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AutoShape 20"/>
            <p:cNvSpPr>
              <a:spLocks noChangeShapeType="1"/>
            </p:cNvSpPr>
            <p:nvPr/>
          </p:nvSpPr>
          <p:spPr bwMode="auto">
            <a:xfrm>
              <a:off x="6152" y="3281"/>
              <a:ext cx="1240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2429" y="1426"/>
              <a:ext cx="7430" cy="1567"/>
              <a:chOff x="2473" y="8245"/>
              <a:chExt cx="7430" cy="1567"/>
            </a:xfrm>
          </p:grpSpPr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3631" y="8681"/>
                <a:ext cx="3784" cy="1131"/>
                <a:chOff x="3631" y="8165"/>
                <a:chExt cx="3784" cy="1131"/>
              </a:xfrm>
            </p:grpSpPr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31" y="8436"/>
                  <a:ext cx="3784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s-ES" altLang="es-E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0         1          2         </a:t>
                  </a:r>
                  <a:r>
                    <a:rPr kumimoji="0" lang="es-ES" altLang="es-E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s-ES" altLang="es-E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3         4         5          6        7         8    </a:t>
                  </a:r>
                  <a:endParaRPr kumimoji="0" lang="es-ES" alt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Rectangle 18"/>
                <p:cNvSpPr>
                  <a:spLocks noChangeArrowheads="1"/>
                </p:cNvSpPr>
                <p:nvPr/>
              </p:nvSpPr>
              <p:spPr bwMode="auto">
                <a:xfrm>
                  <a:off x="4889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5310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6"/>
                <p:cNvSpPr>
                  <a:spLocks noChangeArrowheads="1"/>
                </p:cNvSpPr>
                <p:nvPr/>
              </p:nvSpPr>
              <p:spPr bwMode="auto">
                <a:xfrm>
                  <a:off x="5731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5"/>
                <p:cNvSpPr>
                  <a:spLocks noChangeArrowheads="1"/>
                </p:cNvSpPr>
                <p:nvPr/>
              </p:nvSpPr>
              <p:spPr bwMode="auto">
                <a:xfrm>
                  <a:off x="3631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4"/>
                <p:cNvSpPr>
                  <a:spLocks noChangeArrowheads="1"/>
                </p:cNvSpPr>
                <p:nvPr/>
              </p:nvSpPr>
              <p:spPr bwMode="auto">
                <a:xfrm>
                  <a:off x="40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61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1"/>
                <p:cNvSpPr>
                  <a:spLocks noChangeArrowheads="1"/>
                </p:cNvSpPr>
                <p:nvPr/>
              </p:nvSpPr>
              <p:spPr bwMode="auto">
                <a:xfrm>
                  <a:off x="65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0"/>
                <p:cNvSpPr>
                  <a:spLocks noChangeArrowheads="1"/>
                </p:cNvSpPr>
                <p:nvPr/>
              </p:nvSpPr>
              <p:spPr bwMode="auto">
                <a:xfrm>
                  <a:off x="6994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9"/>
                <p:cNvSpPr>
                  <a:spLocks noChangeArrowheads="1"/>
                </p:cNvSpPr>
                <p:nvPr/>
              </p:nvSpPr>
              <p:spPr bwMode="auto"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>
                  <a:solidFill>
                    <a:srgbClr val="1F49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AutoShape 8"/>
                <p:cNvSpPr>
                  <a:spLocks noChangeShapeType="1"/>
                </p:cNvSpPr>
                <p:nvPr/>
              </p:nvSpPr>
              <p:spPr bwMode="auto">
                <a:xfrm flipV="1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>
                  <a:solidFill>
                    <a:srgbClr val="1F49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3478" y="8287"/>
                <a:ext cx="1946" cy="3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Primer índice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AutoShape 5"/>
              <p:cNvSpPr>
                <a:spLocks noChangeShapeType="1"/>
              </p:cNvSpPr>
              <p:nvPr/>
            </p:nvSpPr>
            <p:spPr bwMode="auto">
              <a:xfrm flipV="1">
                <a:off x="6466" y="8681"/>
                <a:ext cx="259" cy="654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6152" y="8245"/>
                <a:ext cx="3751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Elemento (en posición </a:t>
                </a:r>
                <a:r>
                  <a:rPr kumimoji="0" lang="es-ES" altLang="es-E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7)</a:t>
                </a: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/>
                </a:r>
                <a:b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              vector[6]</a:t>
                </a:r>
                <a:endParaRPr kumimoji="0" lang="es-ES" altLang="es-E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2473" y="9337"/>
                <a:ext cx="89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vector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10807" y="42907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Arreglos unidimensionales - Vector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251520" y="1474084"/>
            <a:ext cx="4392488" cy="3374976"/>
          </a:xfrm>
        </p:spPr>
        <p:txBody>
          <a:bodyPr>
            <a:noAutofit/>
          </a:bodyPr>
          <a:lstStyle/>
          <a:p>
            <a:r>
              <a:rPr lang="es-ES" sz="1800" dirty="0"/>
              <a:t>Declaración</a:t>
            </a:r>
          </a:p>
          <a:p>
            <a:pPr marL="0" indent="0">
              <a:buNone/>
            </a:pPr>
            <a:r>
              <a:rPr lang="es-ES" sz="1400" i="1" dirty="0" err="1"/>
              <a:t>TipoElemento</a:t>
            </a:r>
            <a:r>
              <a:rPr lang="es-ES" sz="1400" i="1" dirty="0"/>
              <a:t> [] </a:t>
            </a:r>
            <a:r>
              <a:rPr lang="es-ES" sz="1400" dirty="0" err="1"/>
              <a:t>nombreVariable</a:t>
            </a:r>
            <a:r>
              <a:rPr lang="es-ES" sz="1400" i="1" dirty="0"/>
              <a:t>; </a:t>
            </a:r>
            <a:endParaRPr lang="es-ES" sz="1400" i="1" dirty="0" smtClean="0"/>
          </a:p>
          <a:p>
            <a:pPr marL="0" indent="0">
              <a:buNone/>
            </a:pPr>
            <a:endParaRPr lang="es-ES" sz="1400" i="1" dirty="0"/>
          </a:p>
          <a:p>
            <a:r>
              <a:rPr lang="es-ES" sz="1800" dirty="0"/>
              <a:t>Creación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= new </a:t>
            </a:r>
            <a:r>
              <a:rPr lang="es-ES" sz="1400" dirty="0" err="1"/>
              <a:t>TipoElemento</a:t>
            </a:r>
            <a:r>
              <a:rPr lang="es-ES" sz="1400" dirty="0"/>
              <a:t>[DIMF</a:t>
            </a:r>
            <a:r>
              <a:rPr lang="es-ES" sz="1400" dirty="0" smtClean="0"/>
              <a:t>];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800" dirty="0"/>
              <a:t>Acceso a elemento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[posición]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572000" y="1275606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dirty="0"/>
          </a:p>
          <a:p>
            <a:r>
              <a:rPr lang="es-ES" dirty="0"/>
              <a:t>Ejemplo: 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[] contador = new </a:t>
            </a:r>
            <a:r>
              <a:rPr lang="es-ES" sz="1400" dirty="0" err="1"/>
              <a:t>int</a:t>
            </a:r>
            <a:r>
              <a:rPr lang="es-ES" sz="1400" dirty="0"/>
              <a:t>[10];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(i=0;i&lt;10;i++) contador[i]=i;</a:t>
            </a:r>
            <a:br>
              <a:rPr lang="es-ES" sz="1400" dirty="0"/>
            </a:br>
            <a:r>
              <a:rPr lang="es-ES" sz="1400" dirty="0"/>
              <a:t>    …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AR" sz="1400" dirty="0"/>
              <a:t>"</a:t>
            </a:r>
            <a:r>
              <a:rPr lang="es-ES" sz="1400" dirty="0"/>
              <a:t>La Pos. 1 tiene</a:t>
            </a:r>
            <a:r>
              <a:rPr lang="es-AR" sz="1400" dirty="0"/>
              <a:t> " +</a:t>
            </a:r>
            <a:r>
              <a:rPr lang="es-ES" sz="1400" dirty="0"/>
              <a:t>contador[1]);</a:t>
            </a: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390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 bidimensionales - Matrices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2" name="TextShape 4"/>
          <p:cNvSpPr txBox="1">
            <a:spLocks noGrp="1"/>
          </p:cNvSpPr>
          <p:nvPr>
            <p:ph idx="1"/>
          </p:nvPr>
        </p:nvSpPr>
        <p:spPr>
          <a:xfrm>
            <a:off x="111125" y="1200150"/>
            <a:ext cx="9032875" cy="365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Colección ordenada e indexada de elementos.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Esta estructura de datos compuesta permite acceder a cada componente utilizando </a:t>
            </a:r>
            <a:r>
              <a:rPr lang="es-A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dos índices (fila y columna) </a:t>
            </a: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 permiten ubicar un elemento dentro de la estructura</a:t>
            </a:r>
          </a:p>
          <a:p>
            <a:pPr>
              <a:lnSpc>
                <a:spcPct val="100000"/>
              </a:lnSpc>
            </a:pPr>
            <a:endParaRPr lang="es-AR" sz="18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AR" sz="1800" spc="-1" dirty="0">
                <a:solidFill>
                  <a:srgbClr val="000000"/>
                </a:solidFill>
                <a:ea typeface="DejaVu Sans"/>
              </a:rPr>
              <a:t>Características :</a:t>
            </a:r>
            <a:endParaRPr lang="es-AR" sz="18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Homogénea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Estática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Indexada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Lineal</a:t>
            </a:r>
            <a:endParaRPr lang="es-AR" sz="1400" spc="-1" dirty="0"/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864065" y="2521509"/>
            <a:ext cx="3275856" cy="24277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598"/>
              </a:spcBef>
            </a:pPr>
            <a:r>
              <a:rPr lang="es-ES" sz="1600" b="0" strike="noStrike" spc="-1" dirty="0">
                <a:solidFill>
                  <a:srgbClr val="000000"/>
                </a:solidFill>
                <a:latin typeface="Arial"/>
              </a:rPr>
              <a:t>En Java, cada </a:t>
            </a:r>
            <a:r>
              <a:rPr lang="es-ES" sz="1600" b="1" strike="noStrike" spc="-1" dirty="0">
                <a:solidFill>
                  <a:srgbClr val="000000"/>
                </a:solidFill>
                <a:latin typeface="Arial"/>
              </a:rPr>
              <a:t>índice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</a:rPr>
              <a:t> es </a:t>
            </a:r>
            <a:r>
              <a:rPr lang="es-ES" sz="1600" b="1" spc="-1" dirty="0">
                <a:solidFill>
                  <a:srgbClr val="000000"/>
                </a:solidFill>
                <a:latin typeface="Arial"/>
              </a:rPr>
              <a:t>entero </a:t>
            </a:r>
            <a:r>
              <a:rPr lang="es-ES" sz="1600" spc="-1" dirty="0">
                <a:solidFill>
                  <a:srgbClr val="000000"/>
                </a:solidFill>
                <a:latin typeface="Arial"/>
              </a:rPr>
              <a:t>y </a:t>
            </a:r>
            <a:r>
              <a:rPr lang="es-ES" sz="1600" strike="noStrike" spc="-1" dirty="0">
                <a:solidFill>
                  <a:srgbClr val="000000"/>
                </a:solidFill>
                <a:latin typeface="Arial"/>
              </a:rPr>
              <a:t>comienzan desde 0. 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r>
              <a:rPr lang="es-AR" sz="1600" spc="-1" dirty="0"/>
              <a:t>Los </a:t>
            </a:r>
            <a:r>
              <a:rPr lang="es-AR" sz="1600" b="1" spc="-1" dirty="0"/>
              <a:t>elementos</a:t>
            </a:r>
            <a:r>
              <a:rPr lang="es-AR" sz="1600" spc="-1" dirty="0"/>
              <a:t> de la matriz pueden ser </a:t>
            </a:r>
            <a:r>
              <a:rPr lang="es-AR" sz="1600" spc="-1" dirty="0" err="1"/>
              <a:t>int</a:t>
            </a:r>
            <a:r>
              <a:rPr lang="es-AR" sz="1600" spc="-1" dirty="0"/>
              <a:t>, </a:t>
            </a:r>
            <a:r>
              <a:rPr lang="es-AR" sz="1600" spc="-1" dirty="0" err="1"/>
              <a:t>double</a:t>
            </a:r>
            <a:r>
              <a:rPr lang="es-AR" sz="1600" spc="-1" dirty="0"/>
              <a:t>, </a:t>
            </a:r>
            <a:r>
              <a:rPr lang="es-AR" sz="1600" spc="-1" dirty="0" err="1"/>
              <a:t>char</a:t>
            </a:r>
            <a:r>
              <a:rPr lang="es-AR" sz="1600" spc="-1" dirty="0"/>
              <a:t>, </a:t>
            </a:r>
            <a:r>
              <a:rPr lang="es-AR" sz="1600" spc="-1" dirty="0" err="1"/>
              <a:t>boolean</a:t>
            </a:r>
            <a:r>
              <a:rPr lang="es-AR" sz="1600" spc="-1" dirty="0"/>
              <a:t> u objetos (mismo tipo).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pc="-1" dirty="0"/>
          </a:p>
          <a:p>
            <a:pPr algn="ctr">
              <a:spcBef>
                <a:spcPts val="598"/>
              </a:spcBef>
            </a:pPr>
            <a:r>
              <a:rPr lang="es-ES" sz="1600" i="1" spc="-1" dirty="0">
                <a:solidFill>
                  <a:schemeClr val="tx2"/>
                </a:solidFill>
              </a:rPr>
              <a:t>¿Otros lenguajes?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pc="-1" dirty="0"/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trike="noStrike" spc="-1" dirty="0">
              <a:latin typeface="Arial"/>
            </a:endParaRPr>
          </a:p>
        </p:txBody>
      </p:sp>
      <p:grpSp>
        <p:nvGrpSpPr>
          <p:cNvPr id="42" name="Group 1"/>
          <p:cNvGrpSpPr>
            <a:grpSpLocks/>
          </p:cNvGrpSpPr>
          <p:nvPr/>
        </p:nvGrpSpPr>
        <p:grpSpPr bwMode="auto">
          <a:xfrm>
            <a:off x="2322572" y="2883270"/>
            <a:ext cx="4337685" cy="1601343"/>
            <a:chOff x="2226" y="1468"/>
            <a:chExt cx="6831" cy="2802"/>
          </a:xfrm>
        </p:grpSpPr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3517" y="3754"/>
              <a:ext cx="1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Tamaño 2x3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2"/>
            <p:cNvGrpSpPr>
              <a:grpSpLocks/>
            </p:cNvGrpSpPr>
            <p:nvPr/>
          </p:nvGrpSpPr>
          <p:grpSpPr bwMode="auto">
            <a:xfrm>
              <a:off x="2226" y="1468"/>
              <a:ext cx="6831" cy="2000"/>
              <a:chOff x="2270" y="8287"/>
              <a:chExt cx="6831" cy="2000"/>
            </a:xfrm>
          </p:grpSpPr>
          <p:grpSp>
            <p:nvGrpSpPr>
              <p:cNvPr id="45" name="Group 7"/>
              <p:cNvGrpSpPr>
                <a:grpSpLocks/>
              </p:cNvGrpSpPr>
              <p:nvPr/>
            </p:nvGrpSpPr>
            <p:grpSpPr bwMode="auto">
              <a:xfrm>
                <a:off x="3626" y="8681"/>
                <a:ext cx="1268" cy="1606"/>
                <a:chOff x="3626" y="8165"/>
                <a:chExt cx="1268" cy="1606"/>
              </a:xfrm>
            </p:grpSpPr>
            <p:sp>
              <p:nvSpPr>
                <p:cNvPr id="50" name="Rectangle 19"/>
                <p:cNvSpPr>
                  <a:spLocks noChangeArrowheads="1"/>
                </p:cNvSpPr>
                <p:nvPr/>
              </p:nvSpPr>
              <p:spPr bwMode="auto">
                <a:xfrm>
                  <a:off x="3631" y="8436"/>
                  <a:ext cx="1263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s-ES" altLang="es-E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0         1          2</a:t>
                  </a:r>
                  <a:endParaRPr kumimoji="0" lang="es-ES" alt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Rectangle 18"/>
                <p:cNvSpPr>
                  <a:spLocks noChangeArrowheads="1"/>
                </p:cNvSpPr>
                <p:nvPr/>
              </p:nvSpPr>
              <p:spPr bwMode="auto">
                <a:xfrm>
                  <a:off x="3626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17"/>
                <p:cNvSpPr>
                  <a:spLocks noChangeArrowheads="1"/>
                </p:cNvSpPr>
                <p:nvPr/>
              </p:nvSpPr>
              <p:spPr bwMode="auto">
                <a:xfrm>
                  <a:off x="4047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Rectangle 16"/>
                <p:cNvSpPr>
                  <a:spLocks noChangeArrowheads="1"/>
                </p:cNvSpPr>
                <p:nvPr/>
              </p:nvSpPr>
              <p:spPr bwMode="auto">
                <a:xfrm>
                  <a:off x="4468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15"/>
                <p:cNvSpPr>
                  <a:spLocks noChangeArrowheads="1"/>
                </p:cNvSpPr>
                <p:nvPr/>
              </p:nvSpPr>
              <p:spPr bwMode="auto">
                <a:xfrm>
                  <a:off x="3631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5" name="Rectangle 14"/>
                <p:cNvSpPr>
                  <a:spLocks noChangeArrowheads="1"/>
                </p:cNvSpPr>
                <p:nvPr/>
              </p:nvSpPr>
              <p:spPr bwMode="auto">
                <a:xfrm>
                  <a:off x="40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13"/>
                <p:cNvSpPr>
                  <a:spLocks noChangeArrowheads="1"/>
                </p:cNvSpPr>
                <p:nvPr/>
              </p:nvSpPr>
              <p:spPr bwMode="auto">
                <a:xfrm>
                  <a:off x="44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7" name="Rectangle 9"/>
                <p:cNvSpPr>
                  <a:spLocks noChangeArrowheads="1"/>
                </p:cNvSpPr>
                <p:nvPr/>
              </p:nvSpPr>
              <p:spPr bwMode="auto"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>
                  <a:solidFill>
                    <a:srgbClr val="1F49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AutoShape 8"/>
                <p:cNvSpPr>
                  <a:spLocks noChangeShapeType="1"/>
                </p:cNvSpPr>
                <p:nvPr/>
              </p:nvSpPr>
              <p:spPr bwMode="auto">
                <a:xfrm flipV="1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>
                  <a:solidFill>
                    <a:srgbClr val="1F49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3478" y="8287"/>
                <a:ext cx="2439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Primer índice columna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AutoShape 5"/>
              <p:cNvSpPr>
                <a:spLocks noChangeShapeType="1"/>
              </p:cNvSpPr>
              <p:nvPr/>
            </p:nvSpPr>
            <p:spPr bwMode="auto">
              <a:xfrm flipV="1">
                <a:off x="4764" y="9559"/>
                <a:ext cx="586" cy="438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Text Box 4"/>
              <p:cNvSpPr txBox="1">
                <a:spLocks noChangeArrowheads="1"/>
              </p:cNvSpPr>
              <p:nvPr/>
            </p:nvSpPr>
            <p:spPr bwMode="auto">
              <a:xfrm>
                <a:off x="5350" y="9243"/>
                <a:ext cx="3751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Elemento (fila</a:t>
                </a:r>
                <a:r>
                  <a:rPr kumimoji="0" lang="es-ES" altLang="es-ES" sz="10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1, columna 2</a:t>
                </a: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)</a:t>
                </a:r>
                <a:b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              matriz[1][2]</a:t>
                </a:r>
                <a:endParaRPr kumimoji="0" lang="es-ES" altLang="es-E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 Box 3"/>
              <p:cNvSpPr txBox="1">
                <a:spLocks noChangeArrowheads="1"/>
              </p:cNvSpPr>
              <p:nvPr/>
            </p:nvSpPr>
            <p:spPr bwMode="auto">
              <a:xfrm>
                <a:off x="2270" y="9338"/>
                <a:ext cx="89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matriz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2891819" y="3462022"/>
            <a:ext cx="257235" cy="57316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8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 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893437" y="3520832"/>
            <a:ext cx="196215" cy="178880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1" name="AutoShape 8"/>
          <p:cNvSpPr>
            <a:spLocks noChangeShapeType="1"/>
          </p:cNvSpPr>
          <p:nvPr/>
        </p:nvSpPr>
        <p:spPr bwMode="auto">
          <a:xfrm flipV="1">
            <a:off x="2990649" y="3347615"/>
            <a:ext cx="0" cy="154877"/>
          </a:xfrm>
          <a:prstGeom prst="straightConnector1">
            <a:avLst/>
          </a:prstGeom>
          <a:noFill/>
          <a:ln w="9525">
            <a:solidFill>
              <a:srgbClr val="1F49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2337265" y="3154447"/>
            <a:ext cx="1548765" cy="2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Primer índice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fila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 bidimensionales - Matrices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situaciones de uso</a:t>
            </a:r>
          </a:p>
          <a:p>
            <a:pPr lvl="1"/>
            <a:r>
              <a:rPr lang="es-ES" dirty="0"/>
              <a:t>Representar sala de un teatro (30 filas, 20 butacas por fila) </a:t>
            </a:r>
          </a:p>
          <a:p>
            <a:pPr marL="274320" lvl="1" indent="0">
              <a:buNone/>
            </a:pPr>
            <a:r>
              <a:rPr lang="es-ES" dirty="0"/>
              <a:t>   para  saber si cada butaca se encuentra vendida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Representar una tabla que indique la cantidad de lluvia caída para cada provincia de Argentina y cada mes del año actual.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Representar un cartón del BINGO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…</a:t>
            </a:r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1028" name="Picture 4" descr="Resultado de imagen para bi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859">
            <a:off x="5395932" y="3582684"/>
            <a:ext cx="1232831" cy="12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Lenguaje de propósito </a:t>
            </a:r>
            <a:r>
              <a:rPr lang="es-ES" sz="1800" dirty="0" err="1"/>
              <a:t>gral</a:t>
            </a:r>
            <a:r>
              <a:rPr lang="es-ES" sz="1800" dirty="0"/>
              <a:t>. Paradigmas: Imperativo/OO</a:t>
            </a:r>
          </a:p>
          <a:p>
            <a:r>
              <a:rPr lang="es-ES" sz="1800" dirty="0"/>
              <a:t>Permite generar aplicaciones multiplataforma. </a:t>
            </a:r>
          </a:p>
          <a:p>
            <a:r>
              <a:rPr lang="es-ES" sz="1800" dirty="0"/>
              <a:t>Plataforma Java: </a:t>
            </a:r>
          </a:p>
          <a:p>
            <a:pPr lvl="1"/>
            <a:r>
              <a:rPr lang="es-ES" sz="1400" dirty="0"/>
              <a:t>Plataforma de desarrollo (JDK): incluye compilador, depurador, generador de documentación,</a:t>
            </a:r>
          </a:p>
          <a:p>
            <a:pPr lvl="1"/>
            <a:r>
              <a:rPr lang="es-ES" sz="1400" dirty="0"/>
              <a:t>Plataforma de ejecución (JRE): incluye componentes requeridas para ejecutar aplicaciones Java, entre ellas la JVM.</a:t>
            </a:r>
          </a:p>
          <a:p>
            <a:r>
              <a:rPr lang="es-ES" sz="1800" dirty="0"/>
              <a:t>Codificación y ejecución de app. java: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29155" y="3799956"/>
            <a:ext cx="2484276" cy="86177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class</a:t>
            </a:r>
            <a:r>
              <a:rPr lang="es-ES" sz="1000" dirty="0"/>
              <a:t> </a:t>
            </a:r>
            <a:r>
              <a:rPr lang="es-ES" sz="1000" dirty="0" err="1"/>
              <a:t>HolaMundoApp</a:t>
            </a:r>
            <a:r>
              <a:rPr lang="es-ES" sz="1000" dirty="0"/>
              <a:t> {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static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main</a:t>
            </a:r>
            <a:r>
              <a:rPr lang="es-ES" sz="1000" dirty="0"/>
              <a:t>(</a:t>
            </a:r>
            <a:r>
              <a:rPr lang="es-ES" sz="1000" dirty="0" err="1"/>
              <a:t>String</a:t>
            </a:r>
            <a:r>
              <a:rPr lang="es-ES" sz="1000" dirty="0"/>
              <a:t>[] </a:t>
            </a:r>
            <a:r>
              <a:rPr lang="es-ES" sz="1000" dirty="0" err="1"/>
              <a:t>args</a:t>
            </a:r>
            <a:r>
              <a:rPr lang="es-ES" sz="1000" dirty="0"/>
              <a:t>) 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System.out.println</a:t>
            </a:r>
            <a:r>
              <a:rPr lang="es-ES" sz="1000" dirty="0"/>
              <a:t>("Hola Mundo!");</a:t>
            </a:r>
          </a:p>
          <a:p>
            <a:r>
              <a:rPr lang="es-ES" sz="1000" dirty="0"/>
              <a:t>    }</a:t>
            </a:r>
          </a:p>
          <a:p>
            <a:r>
              <a:rPr lang="es-ES" sz="1000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07504" y="3535763"/>
            <a:ext cx="282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Código Fuente: HolaMundoApp.java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2800011" y="399437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3107940" y="3929571"/>
            <a:ext cx="815989" cy="453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javac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970456" y="3550658"/>
            <a:ext cx="109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Compilador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4061411" y="399022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4418562" y="3702985"/>
            <a:ext cx="108954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061410" y="3258905"/>
            <a:ext cx="229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Código compilado (</a:t>
            </a:r>
            <a:r>
              <a:rPr lang="es-ES" sz="1200" dirty="0" err="1"/>
              <a:t>bytecode</a:t>
            </a:r>
            <a:r>
              <a:rPr lang="es-ES" sz="1200" dirty="0"/>
              <a:t>) </a:t>
            </a:r>
            <a:r>
              <a:rPr lang="es-ES" sz="1200" dirty="0" err="1"/>
              <a:t>HolaMundoApp.class</a:t>
            </a:r>
            <a:endParaRPr lang="es-ES" sz="1200" dirty="0"/>
          </a:p>
        </p:txBody>
      </p:sp>
      <p:sp>
        <p:nvSpPr>
          <p:cNvPr id="24" name="23 Rectángulo"/>
          <p:cNvSpPr/>
          <p:nvPr/>
        </p:nvSpPr>
        <p:spPr>
          <a:xfrm>
            <a:off x="5607626" y="3744022"/>
            <a:ext cx="144016" cy="110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Flecha derecha"/>
          <p:cNvSpPr/>
          <p:nvPr/>
        </p:nvSpPr>
        <p:spPr>
          <a:xfrm>
            <a:off x="5797668" y="3660411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erecha"/>
          <p:cNvSpPr/>
          <p:nvPr/>
        </p:nvSpPr>
        <p:spPr>
          <a:xfrm>
            <a:off x="5812871" y="411745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Flecha derecha"/>
          <p:cNvSpPr/>
          <p:nvPr/>
        </p:nvSpPr>
        <p:spPr>
          <a:xfrm>
            <a:off x="5830626" y="4584739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 redondeado"/>
          <p:cNvSpPr/>
          <p:nvPr/>
        </p:nvSpPr>
        <p:spPr>
          <a:xfrm>
            <a:off x="6105018" y="3605535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android</a:t>
            </a:r>
            <a:endParaRPr lang="es-ES" sz="1400" b="1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6123109" y="4052650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win</a:t>
            </a:r>
            <a:endParaRPr lang="es-ES" sz="1400" b="1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6125967" y="4527997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linux</a:t>
            </a:r>
            <a:endParaRPr lang="es-ES" sz="1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806"/>
            <a:ext cx="576064" cy="69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93" b="-6493"/>
          <a:stretch/>
        </p:blipFill>
        <p:spPr bwMode="auto">
          <a:xfrm>
            <a:off x="7628750" y="3844390"/>
            <a:ext cx="1396032" cy="80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7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Arreglos bidimensionales - Matrices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>
          <a:xfrm>
            <a:off x="35496" y="1347614"/>
            <a:ext cx="4464496" cy="3600400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Declaración</a:t>
            </a:r>
          </a:p>
          <a:p>
            <a:pPr marL="0" indent="0">
              <a:buNone/>
            </a:pPr>
            <a:r>
              <a:rPr lang="es-ES" sz="1400" i="1" dirty="0" err="1"/>
              <a:t>TipoElemento</a:t>
            </a:r>
            <a:r>
              <a:rPr lang="es-ES" sz="1400" i="1" dirty="0"/>
              <a:t> [][] </a:t>
            </a:r>
            <a:r>
              <a:rPr lang="es-ES" sz="1400" dirty="0" err="1"/>
              <a:t>nombreVariable</a:t>
            </a:r>
            <a:r>
              <a:rPr lang="es-ES" sz="1400" dirty="0"/>
              <a:t>;</a:t>
            </a:r>
          </a:p>
          <a:p>
            <a:r>
              <a:rPr lang="es-ES" sz="1800" dirty="0"/>
              <a:t>Creación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= new </a:t>
            </a:r>
            <a:r>
              <a:rPr lang="es-ES" sz="1400" dirty="0" err="1"/>
              <a:t>T</a:t>
            </a:r>
            <a:r>
              <a:rPr lang="es-ES" sz="1400" i="1" dirty="0" err="1"/>
              <a:t>ipoElemento</a:t>
            </a:r>
            <a:r>
              <a:rPr lang="es-ES" sz="1400" i="1" dirty="0"/>
              <a:t> [DIMF][DIMC];</a:t>
            </a:r>
          </a:p>
          <a:p>
            <a:r>
              <a:rPr lang="es-ES" sz="1800" dirty="0"/>
              <a:t>Acceso a elemento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[</a:t>
            </a:r>
            <a:r>
              <a:rPr lang="es-ES" sz="1400" dirty="0" err="1"/>
              <a:t>posFil</a:t>
            </a:r>
            <a:r>
              <a:rPr lang="es-ES" sz="1400" dirty="0"/>
              <a:t>] [</a:t>
            </a:r>
            <a:r>
              <a:rPr lang="es-ES" sz="1400" dirty="0" err="1"/>
              <a:t>posCol</a:t>
            </a:r>
            <a:r>
              <a:rPr lang="es-ES" sz="1400" dirty="0"/>
              <a:t>]</a:t>
            </a:r>
            <a:endParaRPr lang="es-ES" sz="1800" dirty="0"/>
          </a:p>
          <a:p>
            <a:pPr marL="0" indent="0">
              <a:buNone/>
            </a:pPr>
            <a:endParaRPr lang="es-ES" sz="1400" i="1" dirty="0"/>
          </a:p>
          <a:p>
            <a:r>
              <a:rPr lang="es-ES" sz="1800" dirty="0"/>
              <a:t>Ejemplo: 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[][] tabla = new </a:t>
            </a:r>
            <a:r>
              <a:rPr lang="es-ES" sz="1400" dirty="0" err="1"/>
              <a:t>int</a:t>
            </a:r>
            <a:r>
              <a:rPr lang="es-ES" sz="1400" dirty="0"/>
              <a:t>[3][4];</a:t>
            </a:r>
            <a:br>
              <a:rPr lang="es-ES" sz="1400" dirty="0"/>
            </a:b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i, j;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(i=0;i&lt;3;i++)</a:t>
            </a:r>
          </a:p>
          <a:p>
            <a:pPr marL="0" indent="0">
              <a:buNone/>
            </a:pPr>
            <a:r>
              <a:rPr lang="es-ES" sz="1400" dirty="0"/>
              <a:t>         </a:t>
            </a:r>
            <a:r>
              <a:rPr lang="es-ES" sz="1400" dirty="0" err="1"/>
              <a:t>for</a:t>
            </a:r>
            <a:r>
              <a:rPr lang="es-ES" sz="1400" dirty="0"/>
              <a:t> (j=0;j&lt;4;j++)  </a:t>
            </a:r>
          </a:p>
          <a:p>
            <a:pPr marL="0" indent="0">
              <a:buNone/>
            </a:pPr>
            <a:r>
              <a:rPr lang="es-ES" sz="1400" dirty="0"/>
              <a:t>              tabla[i][j]=i*j;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AR" sz="1400" dirty="0"/>
              <a:t>"</a:t>
            </a:r>
            <a:r>
              <a:rPr lang="es-ES" sz="1400" dirty="0"/>
              <a:t>La Pos. 1,2 tiene</a:t>
            </a:r>
            <a:r>
              <a:rPr lang="es-AR" sz="1400" dirty="0"/>
              <a:t> " +tabla</a:t>
            </a:r>
            <a:r>
              <a:rPr lang="es-ES" sz="1400" dirty="0"/>
              <a:t>[1][2]);</a:t>
            </a:r>
            <a:endParaRPr lang="es-ES" sz="1400" i="1" dirty="0"/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10" name="CustomShape 1"/>
          <p:cNvSpPr/>
          <p:nvPr/>
        </p:nvSpPr>
        <p:spPr>
          <a:xfrm>
            <a:off x="6094110" y="3129876"/>
            <a:ext cx="94860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Tamaño 3x4</a:t>
            </a:r>
            <a:endParaRPr lang="es-AR" sz="10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6138390" y="1909476"/>
            <a:ext cx="1065240" cy="1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0         1          2         3</a:t>
            </a:r>
            <a:endParaRPr lang="es-AR" sz="800" b="0" strike="noStrike" spc="-1" dirty="0"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61355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640263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66701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/>
        </p:nvSpPr>
        <p:spPr>
          <a:xfrm>
            <a:off x="613839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7"/>
          <p:cNvSpPr/>
          <p:nvPr/>
        </p:nvSpPr>
        <p:spPr>
          <a:xfrm>
            <a:off x="640587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8"/>
          <p:cNvSpPr/>
          <p:nvPr/>
        </p:nvSpPr>
        <p:spPr>
          <a:xfrm>
            <a:off x="667335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9"/>
          <p:cNvSpPr/>
          <p:nvPr/>
        </p:nvSpPr>
        <p:spPr>
          <a:xfrm>
            <a:off x="6156390" y="1909476"/>
            <a:ext cx="195480" cy="178200"/>
          </a:xfrm>
          <a:prstGeom prst="rect">
            <a:avLst/>
          </a:prstGeom>
          <a:noFill/>
          <a:ln w="9360">
            <a:solidFill>
              <a:srgbClr val="1F497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4"/>
          <p:cNvSpPr/>
          <p:nvPr/>
        </p:nvSpPr>
        <p:spPr>
          <a:xfrm>
            <a:off x="5274390" y="2130156"/>
            <a:ext cx="568080" cy="2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000" b="1" i="1" strike="noStrike" spc="-1" dirty="0">
                <a:solidFill>
                  <a:srgbClr val="000000"/>
                </a:solidFill>
                <a:latin typeface="Calibri"/>
                <a:ea typeface="Calibri"/>
              </a:rPr>
              <a:t>tabla</a:t>
            </a:r>
            <a:endParaRPr lang="es-AR" sz="1000" b="0" strike="noStrike" spc="-1" dirty="0">
              <a:latin typeface="Arial"/>
            </a:endParaRPr>
          </a:p>
        </p:txBody>
      </p:sp>
      <p:sp>
        <p:nvSpPr>
          <p:cNvPr id="25" name="CustomShape 15"/>
          <p:cNvSpPr/>
          <p:nvPr/>
        </p:nvSpPr>
        <p:spPr>
          <a:xfrm>
            <a:off x="5843550" y="2121764"/>
            <a:ext cx="256680" cy="957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s-AR" sz="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0</a:t>
            </a:r>
            <a:endParaRPr lang="es-AR" sz="9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AR" sz="9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  <a:p>
            <a:pPr algn="just">
              <a:lnSpc>
                <a:spcPct val="100000"/>
              </a:lnSpc>
            </a:pP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2</a:t>
            </a:r>
            <a:endParaRPr lang="es-AR" sz="800" b="0" strike="noStrike" spc="-1" dirty="0">
              <a:latin typeface="Arial"/>
            </a:endParaRPr>
          </a:p>
        </p:txBody>
      </p:sp>
      <p:sp>
        <p:nvSpPr>
          <p:cNvPr id="26" name="CustomShape 16"/>
          <p:cNvSpPr/>
          <p:nvPr/>
        </p:nvSpPr>
        <p:spPr>
          <a:xfrm>
            <a:off x="5845350" y="2231596"/>
            <a:ext cx="195480" cy="178200"/>
          </a:xfrm>
          <a:prstGeom prst="rect">
            <a:avLst/>
          </a:prstGeom>
          <a:noFill/>
          <a:ln w="9360">
            <a:solidFill>
              <a:srgbClr val="1F497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6"/>
          <p:cNvSpPr/>
          <p:nvPr/>
        </p:nvSpPr>
        <p:spPr>
          <a:xfrm>
            <a:off x="614370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7"/>
          <p:cNvSpPr/>
          <p:nvPr/>
        </p:nvSpPr>
        <p:spPr>
          <a:xfrm>
            <a:off x="641118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8"/>
          <p:cNvSpPr/>
          <p:nvPr/>
        </p:nvSpPr>
        <p:spPr>
          <a:xfrm>
            <a:off x="667866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5"/>
          <p:cNvSpPr/>
          <p:nvPr/>
        </p:nvSpPr>
        <p:spPr>
          <a:xfrm>
            <a:off x="6936870" y="240681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8"/>
          <p:cNvSpPr/>
          <p:nvPr/>
        </p:nvSpPr>
        <p:spPr>
          <a:xfrm>
            <a:off x="6940110" y="212775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8"/>
          <p:cNvSpPr/>
          <p:nvPr/>
        </p:nvSpPr>
        <p:spPr>
          <a:xfrm>
            <a:off x="6945426" y="2707520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5 Rectángulo"/>
          <p:cNvSpPr/>
          <p:nvPr/>
        </p:nvSpPr>
        <p:spPr>
          <a:xfrm>
            <a:off x="5884560" y="130830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Gráficamente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669750" y="3579862"/>
            <a:ext cx="4306372" cy="1184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98"/>
              </a:spcBef>
            </a:pPr>
            <a:r>
              <a:rPr lang="es-ES" sz="1400" b="1" i="1" u="sng" spc="-1" dirty="0">
                <a:solidFill>
                  <a:schemeClr val="tx2"/>
                </a:solidFill>
              </a:rPr>
              <a:t>Pensar las operaciones: 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Imprimir el contenido de la matriz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Imprimir el contenido de una columna específica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Sumar los elementos de una fila específica</a:t>
            </a:r>
          </a:p>
        </p:txBody>
      </p:sp>
    </p:spTree>
    <p:extLst>
      <p:ext uri="{BB962C8B-B14F-4D97-AF65-F5344CB8AC3E}">
        <p14:creationId xmlns:p14="http://schemas.microsoft.com/office/powerpoint/2010/main" val="11556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 “programa principal”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557"/>
            <a:ext cx="8229600" cy="2221193"/>
          </a:xfrm>
        </p:spPr>
        <p:txBody>
          <a:bodyPr>
            <a:normAutofit/>
          </a:bodyPr>
          <a:lstStyle/>
          <a:p>
            <a:r>
              <a:rPr lang="es-AR" sz="1800" dirty="0" err="1"/>
              <a:t>Main</a:t>
            </a:r>
            <a:r>
              <a:rPr lang="es-AR" sz="1800" dirty="0"/>
              <a:t> = “Programa principal”. { } delimita el cuerpo. </a:t>
            </a:r>
          </a:p>
          <a:p>
            <a:r>
              <a:rPr lang="es-AR" sz="1800" dirty="0"/>
              <a:t>Sentencias de código separadas por punto y coma (;). </a:t>
            </a:r>
          </a:p>
          <a:p>
            <a:r>
              <a:rPr lang="es-AR" sz="1800" dirty="0"/>
              <a:t>Se recomienda </a:t>
            </a:r>
            <a:r>
              <a:rPr lang="es-AR" sz="1800" dirty="0" err="1"/>
              <a:t>indentar</a:t>
            </a:r>
            <a:r>
              <a:rPr lang="es-AR" sz="1800" dirty="0"/>
              <a:t> el código para facilitar su lectura. </a:t>
            </a:r>
          </a:p>
          <a:p>
            <a:r>
              <a:rPr lang="es-AR" sz="1800" dirty="0"/>
              <a:t>Comentarios:</a:t>
            </a:r>
          </a:p>
          <a:p>
            <a:pPr lvl="1"/>
            <a:r>
              <a:rPr lang="es-AR" sz="1400" dirty="0"/>
              <a:t>De líneas múltiples </a:t>
            </a:r>
            <a:r>
              <a:rPr lang="es-ES" sz="1400" dirty="0"/>
              <a:t>/* Esto es un comentario */.  </a:t>
            </a:r>
          </a:p>
          <a:p>
            <a:pPr lvl="1"/>
            <a:r>
              <a:rPr lang="es-AR" sz="1400" dirty="0"/>
              <a:t>De línea única        </a:t>
            </a:r>
            <a:r>
              <a:rPr lang="es-ES" sz="1400" dirty="0"/>
              <a:t>// Este es un comentario</a:t>
            </a:r>
          </a:p>
          <a:p>
            <a:r>
              <a:rPr lang="es-AR" sz="1800" dirty="0"/>
              <a:t>Case-</a:t>
            </a:r>
            <a:r>
              <a:rPr lang="es-AR" sz="1800" dirty="0" err="1"/>
              <a:t>sensitive</a:t>
            </a:r>
            <a:r>
              <a:rPr lang="es-AR" sz="1800" i="1" dirty="0"/>
              <a:t> </a:t>
            </a:r>
            <a:r>
              <a:rPr lang="es-AR" sz="1800" dirty="0"/>
              <a:t>(sensible a las mayúsculas y minúsculas)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1210799"/>
            <a:ext cx="4104456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NombreAplicacion</a:t>
            </a:r>
            <a:r>
              <a:rPr lang="en-US" sz="1600" dirty="0"/>
              <a:t> {</a:t>
            </a:r>
            <a:endParaRPr lang="es-ES" sz="1600" dirty="0"/>
          </a:p>
          <a:p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endParaRPr lang="es-ES" sz="1600" dirty="0"/>
          </a:p>
          <a:p>
            <a:r>
              <a:rPr lang="es-ES" sz="1600" dirty="0"/>
              <a:t>        /* Código */</a:t>
            </a:r>
          </a:p>
          <a:p>
            <a:r>
              <a:rPr lang="es-ES" sz="1600" dirty="0"/>
              <a:t>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7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Declaración variables locales a método (</a:t>
            </a:r>
            <a:r>
              <a:rPr lang="es-ES" sz="2800" dirty="0" err="1"/>
              <a:t>main</a:t>
            </a:r>
            <a:r>
              <a:rPr lang="es-ES" sz="2800" dirty="0"/>
              <a:t> u otro)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10799"/>
            <a:ext cx="9145016" cy="3953239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/>
              <a:t>Se declaran en zona de </a:t>
            </a:r>
            <a:r>
              <a:rPr lang="es-ES" sz="1800" i="1" dirty="0"/>
              <a:t>código (no toman valor por defecto).</a:t>
            </a:r>
          </a:p>
          <a:p>
            <a:pPr marL="0" indent="0">
              <a:buNone/>
            </a:pPr>
            <a:r>
              <a:rPr lang="es-ES" sz="1600" dirty="0"/>
              <a:t>		</a:t>
            </a:r>
            <a:r>
              <a:rPr lang="es-ES" sz="1700" dirty="0"/>
              <a:t>T</a:t>
            </a:r>
            <a:r>
              <a:rPr lang="es-AR" sz="1700" dirty="0" err="1"/>
              <a:t>ipo</a:t>
            </a:r>
            <a:r>
              <a:rPr lang="es-AR" sz="1700" dirty="0"/>
              <a:t> </a:t>
            </a:r>
            <a:r>
              <a:rPr lang="es-AR" sz="1700" dirty="0" err="1"/>
              <a:t>nombreVariable</a:t>
            </a:r>
            <a:r>
              <a:rPr lang="es-AR" sz="1700" dirty="0"/>
              <a:t>;        (Opcional: dar valor inicial)</a:t>
            </a:r>
          </a:p>
          <a:p>
            <a:pPr marL="0" indent="0">
              <a:buNone/>
            </a:pPr>
            <a:r>
              <a:rPr lang="es-ES" sz="1600" dirty="0"/>
              <a:t>				         </a:t>
            </a:r>
            <a:endParaRPr lang="es-AR" sz="1600" dirty="0"/>
          </a:p>
          <a:p>
            <a:r>
              <a:rPr lang="es-ES" sz="1800" dirty="0"/>
              <a:t>Convención de nombres: comenzar con minúscula, luego cada palabra en mayúscula.</a:t>
            </a:r>
          </a:p>
          <a:p>
            <a:endParaRPr lang="es-ES" sz="1800" dirty="0"/>
          </a:p>
          <a:p>
            <a:r>
              <a:rPr lang="es-ES" sz="1800" dirty="0"/>
              <a:t>Asignación:  </a:t>
            </a:r>
            <a:r>
              <a:rPr lang="es-ES" sz="1800" dirty="0" err="1"/>
              <a:t>nombreVariable</a:t>
            </a:r>
            <a:r>
              <a:rPr lang="es-ES" sz="1800" dirty="0"/>
              <a:t> = valor;</a:t>
            </a:r>
          </a:p>
          <a:p>
            <a:endParaRPr lang="es-ES" sz="1800" dirty="0"/>
          </a:p>
          <a:p>
            <a:r>
              <a:rPr lang="es-ES" sz="1800" dirty="0"/>
              <a:t>Tipos primitivos: la variable almacena un valor 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1800" i="1" dirty="0" err="1"/>
              <a:t>String</a:t>
            </a:r>
            <a:r>
              <a:rPr lang="es-ES" sz="1800" dirty="0"/>
              <a:t> para manipular cadenas. Ejemplo “esto es un </a:t>
            </a:r>
            <a:r>
              <a:rPr lang="es-ES" sz="1800" dirty="0" err="1"/>
              <a:t>string</a:t>
            </a:r>
            <a:r>
              <a:rPr lang="es-ES" sz="1800" dirty="0"/>
              <a:t>”.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91303"/>
              </p:ext>
            </p:extLst>
          </p:nvPr>
        </p:nvGraphicFramePr>
        <p:xfrm>
          <a:off x="5220072" y="3003798"/>
          <a:ext cx="2693931" cy="107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1" dirty="0">
                          <a:solidFill>
                            <a:schemeClr val="tx1"/>
                          </a:solidFill>
                          <a:effectLst/>
                        </a:rPr>
                        <a:t>Tipo Primitivo</a:t>
                      </a:r>
                      <a:endParaRPr lang="es-ES" sz="2800" b="1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true    false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‘a’  ‘0’ ‘*’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AR" sz="1400" b="0" dirty="0" smtClean="0">
                          <a:solidFill>
                            <a:schemeClr val="tx1"/>
                          </a:solidFill>
                          <a:effectLst/>
                        </a:rPr>
                        <a:t>123,4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Manipulación de variables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Operadores para tipos primitivos y </a:t>
            </a:r>
            <a:r>
              <a:rPr lang="es-ES" sz="2000" dirty="0" err="1"/>
              <a:t>String</a:t>
            </a:r>
            <a:endParaRPr lang="es-ES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22399"/>
              </p:ext>
            </p:extLst>
          </p:nvPr>
        </p:nvGraphicFramePr>
        <p:xfrm>
          <a:off x="89756" y="1282446"/>
          <a:ext cx="8964488" cy="36839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13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7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4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Operadores aritméticos (tipos de datos numéricos)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+       operador suma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-        operador resta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*        operador multiplicación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/        operador división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%      operador resto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</a:rPr>
                        <a:t>Operadores unarios  aritméticos (tipos de datos numéricos)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++    operador de incremento; incrementa un valor en 1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--      operador de decremento;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effectLst/>
                        </a:rPr>
                        <a:t>decrementa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 un valor en 1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80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Operadores relacionales (tipos de datos primitivos)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==      Igual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!=       Distinto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&gt;        Mayor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&gt;=      Mayor o igual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&lt;        Menor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&lt;=      Menor o igual 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Operadores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Condicionales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endParaRPr lang="es-ES" sz="14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&amp;&amp;       AND</a:t>
                      </a:r>
                      <a:endParaRPr lang="es-ES" sz="14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||          OR</a:t>
                      </a:r>
                      <a:endParaRPr lang="es-ES" sz="14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!           NOT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</a:rPr>
                        <a:t>Operador de concatenación para</a:t>
                      </a:r>
                      <a:r>
                        <a:rPr lang="es-ES" sz="14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+        Operador de concatenación de </a:t>
                      </a:r>
                      <a:r>
                        <a:rPr lang="es-ES" sz="1400" dirty="0" err="1">
                          <a:solidFill>
                            <a:schemeClr val="tx1"/>
                          </a:solidFill>
                          <a:effectLst/>
                        </a:rPr>
                        <a:t>Strings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5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variables. Ejemplos.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4160" y="1185355"/>
            <a:ext cx="4784978" cy="193899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public class Demo01DeclaracionVariables {</a:t>
            </a:r>
            <a:endParaRPr lang="es-ES" sz="1200" dirty="0"/>
          </a:p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encontre</a:t>
            </a:r>
            <a:r>
              <a:rPr lang="en-US" sz="1200" dirty="0"/>
              <a:t>=false;                                //1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miDNI</a:t>
            </a:r>
            <a:r>
              <a:rPr lang="en-US" sz="1200" dirty="0"/>
              <a:t> =11222333, </a:t>
            </a:r>
            <a:r>
              <a:rPr lang="en-US" sz="1200" dirty="0" err="1"/>
              <a:t>tuDNI</a:t>
            </a:r>
            <a:r>
              <a:rPr lang="en-US" sz="1200" dirty="0"/>
              <a:t> = 10555444;    //2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s-ES" sz="1200" dirty="0" err="1"/>
              <a:t>char</a:t>
            </a:r>
            <a:r>
              <a:rPr lang="es-ES" sz="1200" dirty="0"/>
              <a:t> sexo, inicial='C';                                    //3</a:t>
            </a:r>
          </a:p>
          <a:p>
            <a:r>
              <a:rPr lang="es-ES" sz="1200" dirty="0"/>
              <a:t>    sexo = </a:t>
            </a:r>
            <a:r>
              <a:rPr lang="es-ES" sz="1200" dirty="0" smtClean="0"/>
              <a:t>‘F';                                                     </a:t>
            </a:r>
            <a:r>
              <a:rPr lang="es-ES" sz="1200" dirty="0"/>
              <a:t>//4</a:t>
            </a:r>
          </a:p>
          <a:p>
            <a:r>
              <a:rPr lang="en-US" sz="1200" dirty="0"/>
              <a:t>    double </a:t>
            </a:r>
            <a:r>
              <a:rPr lang="en-US" sz="1200" dirty="0" err="1" smtClean="0"/>
              <a:t>miSueldo</a:t>
            </a:r>
            <a:r>
              <a:rPr lang="en-US" sz="1200" dirty="0" smtClean="0"/>
              <a:t>=1000,30</a:t>
            </a:r>
            <a:r>
              <a:rPr lang="en-US" sz="1200" dirty="0"/>
              <a:t>;                          //</a:t>
            </a:r>
            <a:r>
              <a:rPr lang="es-ES" sz="1200" dirty="0"/>
              <a:t>5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miNombre</a:t>
            </a:r>
            <a:r>
              <a:rPr lang="en-US" sz="1200" dirty="0"/>
              <a:t>="Pepe";                            //</a:t>
            </a:r>
            <a:r>
              <a:rPr lang="es-ES" sz="1200" dirty="0"/>
              <a:t>6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227879" y="1419622"/>
            <a:ext cx="3888432" cy="13849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Demo02OperadoresUnarios {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static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main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[] </a:t>
            </a:r>
            <a:r>
              <a:rPr lang="es-ES" sz="1200" dirty="0" err="1"/>
              <a:t>args</a:t>
            </a:r>
            <a:r>
              <a:rPr lang="es-ES" sz="1200" dirty="0"/>
              <a:t>) 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int</a:t>
            </a:r>
            <a:r>
              <a:rPr lang="es-ES" sz="1200" dirty="0"/>
              <a:t> i = 3;   // i vale 3  </a:t>
            </a:r>
          </a:p>
          <a:p>
            <a:r>
              <a:rPr lang="es-ES" sz="1200" dirty="0"/>
              <a:t>        i++;         // i vale 4</a:t>
            </a:r>
          </a:p>
          <a:p>
            <a:r>
              <a:rPr lang="es-ES" sz="1200" dirty="0"/>
              <a:t>        i--;           // i vale 3   		   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3248960"/>
            <a:ext cx="388897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public class Demo03CalculoAritmeticoA{    </a:t>
            </a:r>
          </a:p>
          <a:p>
            <a:r>
              <a:rPr lang="en-US" sz="1200" dirty="0"/>
              <a:t>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result = 1 + 2;        // result </a:t>
            </a:r>
            <a:r>
              <a:rPr lang="en-US" sz="1200" dirty="0" err="1"/>
              <a:t>es</a:t>
            </a:r>
            <a:r>
              <a:rPr lang="en-US" sz="1200" dirty="0"/>
              <a:t> 3</a:t>
            </a:r>
          </a:p>
          <a:p>
            <a:r>
              <a:rPr lang="en-US" sz="1200" dirty="0"/>
              <a:t>        result = result - 1;       // result </a:t>
            </a:r>
            <a:r>
              <a:rPr lang="en-US" sz="1200" dirty="0" err="1"/>
              <a:t>es</a:t>
            </a:r>
            <a:r>
              <a:rPr lang="en-US" sz="1200" dirty="0"/>
              <a:t> 2</a:t>
            </a:r>
          </a:p>
          <a:p>
            <a:r>
              <a:rPr lang="en-US" sz="1200" dirty="0"/>
              <a:t>        result = result * 2;       // result </a:t>
            </a:r>
            <a:r>
              <a:rPr lang="en-US" sz="1200" dirty="0" err="1"/>
              <a:t>es</a:t>
            </a:r>
            <a:r>
              <a:rPr lang="en-US" sz="1200" dirty="0"/>
              <a:t> 4</a:t>
            </a:r>
          </a:p>
          <a:p>
            <a:r>
              <a:rPr lang="en-US" sz="1200" dirty="0"/>
              <a:t>        result = result / 2;       // result </a:t>
            </a:r>
            <a:r>
              <a:rPr lang="en-US" sz="1200" dirty="0" err="1"/>
              <a:t>es</a:t>
            </a:r>
            <a:r>
              <a:rPr lang="en-US" sz="1200" dirty="0"/>
              <a:t> 2</a:t>
            </a:r>
          </a:p>
          <a:p>
            <a:r>
              <a:rPr lang="en-US" sz="1200" dirty="0"/>
              <a:t>        </a:t>
            </a:r>
            <a:r>
              <a:rPr lang="es-ES" sz="1200" dirty="0" err="1"/>
              <a:t>result</a:t>
            </a:r>
            <a:r>
              <a:rPr lang="es-ES" sz="1200" dirty="0"/>
              <a:t> = </a:t>
            </a:r>
            <a:r>
              <a:rPr lang="es-ES" sz="1200" dirty="0" err="1"/>
              <a:t>result</a:t>
            </a:r>
            <a:r>
              <a:rPr lang="es-ES" sz="1200" dirty="0"/>
              <a:t> % 2;     // </a:t>
            </a:r>
            <a:r>
              <a:rPr lang="es-ES" sz="1200" dirty="0" err="1"/>
              <a:t>result</a:t>
            </a:r>
            <a:r>
              <a:rPr lang="es-ES" sz="1200" dirty="0"/>
              <a:t> es 0   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571999" y="3248960"/>
            <a:ext cx="4248473" cy="138499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smtClean="0"/>
              <a:t>Demo04CalculoAritmeticoB</a:t>
            </a:r>
            <a:r>
              <a:rPr lang="en-US" sz="1200" dirty="0"/>
              <a:t>{    </a:t>
            </a:r>
          </a:p>
          <a:p>
            <a:r>
              <a:rPr lang="en-US" sz="1200" dirty="0"/>
              <a:t>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4/3;                         // </a:t>
            </a:r>
            <a:r>
              <a:rPr lang="en-US" sz="1200" dirty="0" err="1"/>
              <a:t>División</a:t>
            </a:r>
            <a:r>
              <a:rPr lang="en-US" sz="1200" dirty="0"/>
              <a:t> </a:t>
            </a:r>
            <a:r>
              <a:rPr lang="en-US" sz="1200" dirty="0" err="1"/>
              <a:t>entera</a:t>
            </a:r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1</a:t>
            </a:r>
          </a:p>
          <a:p>
            <a:r>
              <a:rPr lang="en-US" sz="1200" dirty="0"/>
              <a:t>    double d1 = </a:t>
            </a:r>
            <a:r>
              <a:rPr lang="en-US" sz="1200" dirty="0" smtClean="0"/>
              <a:t>4,0/3,0</a:t>
            </a:r>
            <a:r>
              <a:rPr lang="en-US" sz="1200" dirty="0"/>
              <a:t>;         // </a:t>
            </a:r>
            <a:r>
              <a:rPr lang="en-US" sz="1200" dirty="0" err="1"/>
              <a:t>División</a:t>
            </a:r>
            <a:r>
              <a:rPr lang="en-US" sz="1200" dirty="0"/>
              <a:t> real       d1es </a:t>
            </a:r>
            <a:r>
              <a:rPr lang="en-US" sz="1200" dirty="0" smtClean="0"/>
              <a:t>1,3333</a:t>
            </a:r>
            <a:endParaRPr lang="en-US" sz="1200" dirty="0"/>
          </a:p>
          <a:p>
            <a:r>
              <a:rPr lang="en-US" sz="1200" dirty="0"/>
              <a:t>    double d2 = 4/3;               // </a:t>
            </a:r>
            <a:r>
              <a:rPr lang="en-US" sz="1200" dirty="0" err="1"/>
              <a:t>División</a:t>
            </a:r>
            <a:r>
              <a:rPr lang="en-US" sz="1200" dirty="0"/>
              <a:t> </a:t>
            </a:r>
            <a:r>
              <a:rPr lang="en-US" sz="1200" dirty="0" err="1"/>
              <a:t>entera</a:t>
            </a:r>
            <a:r>
              <a:rPr lang="en-US" sz="1200" dirty="0"/>
              <a:t>   d2 </a:t>
            </a:r>
            <a:r>
              <a:rPr lang="en-US" sz="1200" dirty="0" err="1"/>
              <a:t>es</a:t>
            </a:r>
            <a:r>
              <a:rPr lang="en-US" sz="1200" dirty="0"/>
              <a:t> 1.0</a:t>
            </a:r>
          </a:p>
          <a:p>
            <a:r>
              <a:rPr lang="en-US" sz="1200" dirty="0"/>
              <a:t>    double d3 = (double) 4/3; // </a:t>
            </a:r>
            <a:r>
              <a:rPr lang="en-US" sz="1200" dirty="0" err="1"/>
              <a:t>División</a:t>
            </a:r>
            <a:r>
              <a:rPr lang="en-US" sz="1200" dirty="0"/>
              <a:t> real       </a:t>
            </a:r>
            <a:r>
              <a:rPr lang="en-US" sz="1200" dirty="0" smtClean="0"/>
              <a:t>d3=1,333</a:t>
            </a:r>
            <a:endParaRPr lang="en-US" sz="1200" dirty="0"/>
          </a:p>
          <a:p>
            <a:r>
              <a:rPr lang="es-ES" sz="1200" dirty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6012160" y="437195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788024" y="480399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Conversión explícita del op1 a </a:t>
            </a:r>
            <a:r>
              <a:rPr lang="es-AR" sz="1400" dirty="0" err="1"/>
              <a:t>double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41527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Mostrar datos en la salida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Sentencias que permiten mostrar datos en consola: </a:t>
            </a:r>
          </a:p>
          <a:p>
            <a:pPr marL="457200" lvl="2"/>
            <a:r>
              <a:rPr lang="es-AR" sz="1800" dirty="0" err="1"/>
              <a:t>System.out.print</a:t>
            </a:r>
            <a:r>
              <a:rPr lang="es-AR" sz="1600" dirty="0"/>
              <a:t>(….)          NO realiza salto de línea</a:t>
            </a:r>
            <a:endParaRPr lang="es-AR" sz="1800" dirty="0"/>
          </a:p>
          <a:p>
            <a:pPr marL="457200" lvl="2"/>
            <a:r>
              <a:rPr lang="es-AR" sz="1800" dirty="0" err="1"/>
              <a:t>System.out.println</a:t>
            </a:r>
            <a:r>
              <a:rPr lang="es-AR" sz="1800" dirty="0"/>
              <a:t>(…)</a:t>
            </a:r>
            <a:r>
              <a:rPr lang="es-AR" sz="1600" dirty="0"/>
              <a:t>         Realiza salto de línea</a:t>
            </a:r>
          </a:p>
          <a:p>
            <a:pPr marL="457200" lvl="2"/>
            <a:endParaRPr lang="es-AR" sz="1600" dirty="0"/>
          </a:p>
          <a:p>
            <a:r>
              <a:rPr lang="es-AR" sz="2000" dirty="0"/>
              <a:t>Ejemplo</a:t>
            </a:r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endParaRPr lang="es-AR" sz="2000" dirty="0"/>
          </a:p>
          <a:p>
            <a:endParaRPr lang="es-E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355976" y="3387096"/>
            <a:ext cx="4536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/>
              <a:t>Para mostrar varios datos, unirlos con +</a:t>
            </a:r>
          </a:p>
          <a:p>
            <a:pPr lvl="1"/>
            <a:endParaRPr lang="es-AR" sz="1600" b="1" dirty="0"/>
          </a:p>
          <a:p>
            <a:r>
              <a:rPr lang="es-AR" sz="1600" dirty="0" err="1"/>
              <a:t>int</a:t>
            </a:r>
            <a:r>
              <a:rPr lang="es-AR" sz="1600" dirty="0"/>
              <a:t> año=2016;</a:t>
            </a:r>
          </a:p>
          <a:p>
            <a:r>
              <a:rPr lang="es-AR" sz="1600" dirty="0" err="1"/>
              <a:t>System.out.println</a:t>
            </a:r>
            <a:r>
              <a:rPr lang="es-AR" sz="1600" dirty="0"/>
              <a:t> (</a:t>
            </a:r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"Hola Mundo " </a:t>
            </a:r>
            <a:r>
              <a:rPr lang="es-AR" sz="1600" dirty="0"/>
              <a:t>+ </a:t>
            </a:r>
            <a:r>
              <a:rPr lang="es-AR" sz="1600" dirty="0">
                <a:solidFill>
                  <a:schemeClr val="tx2"/>
                </a:solidFill>
              </a:rPr>
              <a:t>año</a:t>
            </a:r>
            <a:r>
              <a:rPr lang="es-AR" sz="1600" dirty="0"/>
              <a:t> + </a:t>
            </a:r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"!"</a:t>
            </a:r>
            <a:r>
              <a:rPr lang="es-AR" sz="1600" dirty="0"/>
              <a:t>);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39552" y="3017764"/>
            <a:ext cx="3528392" cy="18158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public class Demo04Salida{</a:t>
            </a:r>
            <a:endParaRPr lang="es-ES" sz="1400" dirty="0"/>
          </a:p>
          <a:p>
            <a:r>
              <a:rPr lang="es-ES" sz="1400" dirty="0"/>
              <a:t>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pPr lvl="1"/>
            <a:r>
              <a:rPr lang="es-AR" sz="1400" dirty="0" err="1"/>
              <a:t>System.out.print</a:t>
            </a:r>
            <a:r>
              <a:rPr lang="es-AR" sz="1400" dirty="0"/>
              <a:t>("Hola Mundo! "); 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("Hola Mundo! "); 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(1234);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(true);</a:t>
            </a:r>
          </a:p>
          <a:p>
            <a:r>
              <a:rPr lang="es-ES" sz="1400" dirty="0"/>
              <a:t>   }</a:t>
            </a:r>
          </a:p>
          <a:p>
            <a:r>
              <a:rPr lang="es-ES" sz="1400" dirty="0"/>
              <a:t>}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4718336" y="2447550"/>
            <a:ext cx="2903560" cy="7433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Vamos a probar este ejemplo en </a:t>
            </a:r>
            <a:r>
              <a:rPr lang="es-AR" dirty="0" err="1" smtClean="0"/>
              <a:t>BlueJ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03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BlueJ</a:t>
            </a:r>
            <a:r>
              <a:rPr lang="es-ES" sz="2800" dirty="0"/>
              <a:t> (www.bluej.org)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763688" y="1059582"/>
            <a:ext cx="7490792" cy="393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s-ES_tradnl" altLang="es-AR" sz="2000" dirty="0">
                <a:latin typeface="Arial" panose="020B0604020202020204" pitchFamily="34" charset="0"/>
              </a:rPr>
              <a:t>Entrar al sitio y descargar el instalador.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s-ES_tradnl" altLang="es-AR" sz="2000" dirty="0">
              <a:latin typeface="Arial" panose="020B0604020202020204" pitchFamily="34" charset="0"/>
            </a:endParaRP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5B3CA2-9D4D-4EF9-AFA2-D35768B5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01" y="1465262"/>
            <a:ext cx="6764398" cy="35547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099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BlueJ</a:t>
            </a:r>
            <a:r>
              <a:rPr lang="es-ES" sz="2800" dirty="0"/>
              <a:t>. Uso. 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10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3 Marcador de pie de página">
            <a:extLst>
              <a:ext uri="{FF2B5EF4-FFF2-40B4-BE49-F238E27FC236}">
                <a16:creationId xmlns:a16="http://schemas.microsoft.com/office/drawing/2014/main" id="{A4C67EC7-7FA5-4972-AEBE-FE0E1E4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pic>
        <p:nvPicPr>
          <p:cNvPr id="22" name="Imagen 3">
            <a:extLst>
              <a:ext uri="{FF2B5EF4-FFF2-40B4-BE49-F238E27FC236}">
                <a16:creationId xmlns:a16="http://schemas.microsoft.com/office/drawing/2014/main" id="{17F469DB-FE44-4B78-A75B-8072EF5B9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059582"/>
            <a:ext cx="4656617" cy="380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41157E40-41CD-4A4C-89CE-B40D40255779}"/>
              </a:ext>
            </a:extLst>
          </p:cNvPr>
          <p:cNvSpPr/>
          <p:nvPr/>
        </p:nvSpPr>
        <p:spPr>
          <a:xfrm>
            <a:off x="240608" y="1325018"/>
            <a:ext cx="1106091" cy="38918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EE3E591-8C64-4935-863C-9D65CFA2E6BD}"/>
              </a:ext>
            </a:extLst>
          </p:cNvPr>
          <p:cNvSpPr txBox="1"/>
          <p:nvPr/>
        </p:nvSpPr>
        <p:spPr>
          <a:xfrm>
            <a:off x="1763688" y="1747915"/>
            <a:ext cx="2583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dirty="0">
                <a:latin typeface="+mn-lt"/>
              </a:rPr>
              <a:t>Hacer </a:t>
            </a:r>
            <a:r>
              <a:rPr lang="es-ES_tradnl" dirty="0" err="1">
                <a:latin typeface="+mn-lt"/>
              </a:rPr>
              <a:t>click</a:t>
            </a:r>
            <a:r>
              <a:rPr lang="es-ES_tradnl" dirty="0">
                <a:latin typeface="+mn-lt"/>
              </a:rPr>
              <a:t> en </a:t>
            </a:r>
            <a:r>
              <a:rPr lang="es-ES_tradnl" dirty="0" err="1">
                <a:latin typeface="+mn-lt"/>
              </a:rPr>
              <a:t>Proyecto</a:t>
            </a:r>
            <a:r>
              <a:rPr lang="es-ES_tradnl" dirty="0" err="1">
                <a:latin typeface="+mn-lt"/>
                <a:sym typeface="Wingdings" panose="05000000000000000000" pitchFamily="2" charset="2"/>
              </a:rPr>
              <a:t>Nuevo</a:t>
            </a:r>
            <a:endParaRPr lang="es-AR" dirty="0">
              <a:latin typeface="+mn-lt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A44B1F8-D8D0-48A2-8A5E-B2964401E2BA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1184716" y="1657209"/>
            <a:ext cx="578972" cy="4138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14">
            <a:extLst>
              <a:ext uri="{FF2B5EF4-FFF2-40B4-BE49-F238E27FC236}">
                <a16:creationId xmlns:a16="http://schemas.microsoft.com/office/drawing/2014/main" id="{8DAFD6A1-2F1C-479B-ACEA-4CC7B4068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34" y="1325018"/>
            <a:ext cx="4958162" cy="33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643A9A0F-A55B-49CF-90B5-C1D9C8E0B9C2}"/>
              </a:ext>
            </a:extLst>
          </p:cNvPr>
          <p:cNvSpPr/>
          <p:nvPr/>
        </p:nvSpPr>
        <p:spPr>
          <a:xfrm>
            <a:off x="4957763" y="5608389"/>
            <a:ext cx="1106091" cy="38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02782A1-59A0-4E46-A2F2-0BB372EC64FC}"/>
              </a:ext>
            </a:extLst>
          </p:cNvPr>
          <p:cNvSpPr txBox="1"/>
          <p:nvPr/>
        </p:nvSpPr>
        <p:spPr>
          <a:xfrm>
            <a:off x="6324934" y="2567059"/>
            <a:ext cx="2328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dirty="0">
                <a:latin typeface="+mn-lt"/>
                <a:sym typeface="Wingdings" panose="05000000000000000000" pitchFamily="2" charset="2"/>
              </a:rPr>
              <a:t>Nombre de la carpeta que </a:t>
            </a:r>
          </a:p>
          <a:p>
            <a:pPr>
              <a:defRPr/>
            </a:pPr>
            <a:r>
              <a:rPr lang="es-ES_tradnl" dirty="0">
                <a:latin typeface="+mn-lt"/>
                <a:sym typeface="Wingdings" panose="05000000000000000000" pitchFamily="2" charset="2"/>
              </a:rPr>
              <a:t>contiene el nuevo proyecto</a:t>
            </a:r>
            <a:endParaRPr lang="es-AR" dirty="0">
              <a:latin typeface="+mn-lt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989F60E-0604-4361-B215-4CDD6069C2BF}"/>
              </a:ext>
            </a:extLst>
          </p:cNvPr>
          <p:cNvCxnSpPr>
            <a:cxnSpLocks/>
          </p:cNvCxnSpPr>
          <p:nvPr/>
        </p:nvCxnSpPr>
        <p:spPr>
          <a:xfrm flipH="1">
            <a:off x="6588226" y="3767388"/>
            <a:ext cx="144014" cy="4605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1727</TotalTime>
  <Words>1714</Words>
  <Application>Microsoft Office PowerPoint</Application>
  <PresentationFormat>Presentación en pantalla (16:9)</PresentationFormat>
  <Paragraphs>413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DejaVu Sans</vt:lpstr>
      <vt:lpstr>Garamond</vt:lpstr>
      <vt:lpstr>Times New Roman</vt:lpstr>
      <vt:lpstr>Wingdings</vt:lpstr>
      <vt:lpstr>Claridad</vt:lpstr>
      <vt:lpstr> Programación II Módulo 2 - Programación Orientada a Objetos </vt:lpstr>
      <vt:lpstr>Java</vt:lpstr>
      <vt:lpstr>El “programa principal”</vt:lpstr>
      <vt:lpstr>Declaración variables locales a método (main u otro)</vt:lpstr>
      <vt:lpstr>Manipulación de variables </vt:lpstr>
      <vt:lpstr>Declaración de variables. Ejemplos.</vt:lpstr>
      <vt:lpstr>Mostrar datos en la salida estándar</vt:lpstr>
      <vt:lpstr>BlueJ (www.bluej.org)</vt:lpstr>
      <vt:lpstr>BlueJ. Uso. </vt:lpstr>
      <vt:lpstr>BlueJ. Uso.</vt:lpstr>
      <vt:lpstr>BlueJ. Uso.</vt:lpstr>
      <vt:lpstr>Ingreso de datos desde entrada estándar</vt:lpstr>
      <vt:lpstr>Ingreso de datos desde entrada estándar</vt:lpstr>
      <vt:lpstr>Estructuras de control</vt:lpstr>
      <vt:lpstr>Estructuras de control</vt:lpstr>
      <vt:lpstr>Arreglos</vt:lpstr>
      <vt:lpstr>Arreglos unidimensionales - Vector</vt:lpstr>
      <vt:lpstr>Arreglos bidimensionales - Matrices</vt:lpstr>
      <vt:lpstr>Arreglos bidimensionales - Matrices</vt:lpstr>
      <vt:lpstr>Arreglos bidimensionales -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Conceptos básicos del lenguaje Java</dc:title>
  <dc:creator>Victoria Sanz</dc:creator>
  <cp:lastModifiedBy>Usuario</cp:lastModifiedBy>
  <cp:revision>402</cp:revision>
  <dcterms:created xsi:type="dcterms:W3CDTF">2015-05-21T14:00:56Z</dcterms:created>
  <dcterms:modified xsi:type="dcterms:W3CDTF">2021-03-22T18:34:28Z</dcterms:modified>
</cp:coreProperties>
</file>