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Overlock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Roboto SemiBold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jGs0dNOx36rO0pw9EhoISU0mD5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408B4C-C780-468B-B939-1A868CBE42D4}">
  <a:tblStyle styleId="{83408B4C-C780-468B-B939-1A868CBE42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verlock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SemiBold-bold.fntdata"/><Relationship Id="rId25" Type="http://schemas.openxmlformats.org/officeDocument/2006/relationships/font" Target="fonts/RobotoSemiBold-regular.fntdata"/><Relationship Id="rId28" Type="http://schemas.openxmlformats.org/officeDocument/2006/relationships/font" Target="fonts/RobotoSemiBold-boldItalic.fntdata"/><Relationship Id="rId27" Type="http://schemas.openxmlformats.org/officeDocument/2006/relationships/font" Target="fonts/Roboto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verlock-regular.fntdata"/><Relationship Id="rId16" Type="http://schemas.openxmlformats.org/officeDocument/2006/relationships/slide" Target="slides/slide11.xml"/><Relationship Id="rId19" Type="http://schemas.openxmlformats.org/officeDocument/2006/relationships/font" Target="fonts/Overlock-italic.fntdata"/><Relationship Id="rId18" Type="http://schemas.openxmlformats.org/officeDocument/2006/relationships/font" Target="fonts/Overlo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d4d2eb78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g37d4d2eb78e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d4d2eb78e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g37d4d2eb78e_2_1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db8661a2f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37db8661a2f_2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77477c0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" name="Google Shape;97;g3477477c0f1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db8661a2f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db8661a2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d4d2eb78e_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g37d4d2eb78e_2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d4d2eb78e_2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37d4d2eb78e_2_1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db8661a2f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db8661a2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e263bf139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e263bf13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d4d2eb78e_2_0"/>
          <p:cNvSpPr txBox="1"/>
          <p:nvPr>
            <p:ph type="ctrTitle"/>
          </p:nvPr>
        </p:nvSpPr>
        <p:spPr>
          <a:xfrm>
            <a:off x="415650" y="923684"/>
            <a:ext cx="113607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s-CL" sz="4000">
                <a:solidFill>
                  <a:srgbClr val="7B6306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Proyecto PsicoLink</a:t>
            </a:r>
            <a:br>
              <a:rPr lang="es-CL" sz="4500"/>
            </a:br>
            <a:endParaRPr i="1" sz="2800">
              <a:solidFill>
                <a:srgbClr val="7B6306"/>
              </a:solidFill>
            </a:endParaRPr>
          </a:p>
        </p:txBody>
      </p:sp>
      <p:sp>
        <p:nvSpPr>
          <p:cNvPr id="85" name="Google Shape;85;g37d4d2eb78e_2_0"/>
          <p:cNvSpPr txBox="1"/>
          <p:nvPr>
            <p:ph idx="1" type="subTitle"/>
          </p:nvPr>
        </p:nvSpPr>
        <p:spPr>
          <a:xfrm>
            <a:off x="1570025" y="3772548"/>
            <a:ext cx="9144000" cy="25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800">
                <a:solidFill>
                  <a:srgbClr val="7B6306"/>
                </a:solidFill>
              </a:rPr>
              <a:t>Ingeniería en Informática</a:t>
            </a:r>
            <a:endParaRPr b="1"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s-CL" sz="1800">
                <a:solidFill>
                  <a:srgbClr val="7B6306"/>
                </a:solidFill>
              </a:rPr>
              <a:t>Escuela de Informática y Telecomunicaciones</a:t>
            </a:r>
            <a:endParaRPr i="1"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i="1" lang="es-CL" sz="1800">
                <a:solidFill>
                  <a:srgbClr val="7B6306"/>
                </a:solidFill>
              </a:rPr>
              <a:t>Sede Maipú - 2025</a:t>
            </a:r>
            <a:endParaRPr i="1"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i="1" sz="500">
              <a:solidFill>
                <a:srgbClr val="7B6306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s-CL" sz="1800">
                <a:solidFill>
                  <a:srgbClr val="7B6306"/>
                </a:solidFill>
              </a:rPr>
              <a:t>Asignatura</a:t>
            </a:r>
            <a:r>
              <a:rPr b="1" lang="es-CL" sz="1800">
                <a:solidFill>
                  <a:srgbClr val="7B6306"/>
                </a:solidFill>
              </a:rPr>
              <a:t>:</a:t>
            </a:r>
            <a:r>
              <a:rPr lang="es-CL" sz="1800">
                <a:solidFill>
                  <a:srgbClr val="7B6306"/>
                </a:solidFill>
              </a:rPr>
              <a:t> Capstone-703D </a:t>
            </a:r>
            <a:endParaRPr i="1" sz="5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800">
                <a:solidFill>
                  <a:srgbClr val="7B6306"/>
                </a:solidFill>
              </a:rPr>
              <a:t>Docente Instructor de la Asignatura:</a:t>
            </a:r>
            <a:r>
              <a:rPr lang="es-CL" sz="1800">
                <a:solidFill>
                  <a:srgbClr val="7B6306"/>
                </a:solidFill>
              </a:rPr>
              <a:t> Daniel Montero </a:t>
            </a:r>
            <a:endParaRPr sz="1800">
              <a:solidFill>
                <a:srgbClr val="7B6306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b="1" lang="es-CL" sz="1800">
                <a:solidFill>
                  <a:srgbClr val="7B6306"/>
                </a:solidFill>
              </a:rPr>
              <a:t>Integrantes:</a:t>
            </a:r>
            <a:r>
              <a:rPr lang="es-CL" sz="1800">
                <a:solidFill>
                  <a:srgbClr val="7B6306"/>
                </a:solidFill>
              </a:rPr>
              <a:t> Fernando Cavada, Lucas Cisternas, Joaquín Madariaga</a:t>
            </a:r>
            <a:r>
              <a:rPr lang="es-CL" sz="1800"/>
              <a:t> </a:t>
            </a:r>
            <a:endParaRPr sz="1800"/>
          </a:p>
        </p:txBody>
      </p:sp>
      <p:pic>
        <p:nvPicPr>
          <p:cNvPr descr="Ciudad" id="86" name="Google Shape;86;g37d4d2eb78e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1075" y="2396677"/>
            <a:ext cx="1089850" cy="10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37d4d2eb78e_2_142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37d4d2eb78e_2_142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Roadmap</a:t>
            </a:r>
            <a:endParaRPr sz="3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900">
              <a:solidFill>
                <a:schemeClr val="lt1"/>
              </a:solidFill>
            </a:endParaRPr>
          </a:p>
        </p:txBody>
      </p:sp>
      <p:graphicFrame>
        <p:nvGraphicFramePr>
          <p:cNvPr id="160" name="Google Shape;160;g37d4d2eb78e_2_142"/>
          <p:cNvGraphicFramePr/>
          <p:nvPr/>
        </p:nvGraphicFramePr>
        <p:xfrm>
          <a:off x="7761750" y="2667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{83408B4C-C780-468B-B939-1A868CBE42D4}</a:tableStyleId>
              </a:tblPr>
              <a:tblGrid>
                <a:gridCol w="1738875"/>
                <a:gridCol w="2153025"/>
              </a:tblGrid>
              <a:tr h="918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Sprints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Duración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</a:tr>
              <a:tr h="88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1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Lunes 08-09-25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Viernes 12-09-25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88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2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Lunes 15-09-25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Viernes 26-09-25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8836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3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Lunes 29-09-25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Miércoles </a:t>
                      </a: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15-10-25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61" name="Google Shape;161;g37d4d2eb78e_2_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950" y="2322275"/>
            <a:ext cx="7456949" cy="3914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37db8661a2f_2_6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7db8661a2f_2_6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Roadmap</a:t>
            </a:r>
            <a:endParaRPr sz="3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t/>
            </a:r>
            <a:endParaRPr sz="3900">
              <a:solidFill>
                <a:schemeClr val="lt1"/>
              </a:solidFill>
            </a:endParaRPr>
          </a:p>
        </p:txBody>
      </p:sp>
      <p:graphicFrame>
        <p:nvGraphicFramePr>
          <p:cNvPr id="168" name="Google Shape;168;g37db8661a2f_2_6"/>
          <p:cNvGraphicFramePr/>
          <p:nvPr/>
        </p:nvGraphicFramePr>
        <p:xfrm>
          <a:off x="8251600" y="2937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{83408B4C-C780-468B-B939-1A868CBE42D4}</a:tableStyleId>
              </a:tblPr>
              <a:tblGrid>
                <a:gridCol w="1792175"/>
                <a:gridCol w="1893175"/>
              </a:tblGrid>
              <a:tr h="910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Sprints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Duración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BF9000"/>
                    </a:solidFill>
                  </a:tcPr>
                </a:tc>
              </a:tr>
              <a:tr h="91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4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Miércoles 15-10-25</a:t>
                      </a: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100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Martes</a:t>
                      </a: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04-11-25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9104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Miércoles 05-11-25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</a:t>
                      </a:r>
                      <a:r>
                        <a:rPr lang="es-CL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iernes 25-11-25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  <p:pic>
        <p:nvPicPr>
          <p:cNvPr id="169" name="Google Shape;169;g37db8661a2f_2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49834"/>
            <a:ext cx="7946800" cy="310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1342350" y="1717800"/>
            <a:ext cx="9507300" cy="4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pesar de la creciente conciencia sobre la salud mental, aún persiste un fuerte tabú en torno a buscar ayuda psicológica. Muchas personas evitan acudir a terapia por miedo al </a:t>
            </a:r>
            <a:r>
              <a:rPr b="1" i="0" lang="es-CL" sz="2300" u="none" cap="none" strike="noStrike">
                <a:solidFill>
                  <a:srgbClr val="92D050"/>
                </a:solidFill>
                <a:latin typeface="Calibri"/>
                <a:ea typeface="Calibri"/>
                <a:cs typeface="Calibri"/>
                <a:sym typeface="Calibri"/>
              </a:rPr>
              <a:t>juicio social</a:t>
            </a: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 por </a:t>
            </a:r>
            <a:r>
              <a:rPr b="1" i="0" lang="es-CL" sz="2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desconfianza en los profesionales disponibles</a:t>
            </a: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Esta barrera impide que quienes necesitan apoyo reciban la atención adecuada a tiempo. </a:t>
            </a:r>
            <a:r>
              <a:rPr b="0" i="1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PsicoLink</a:t>
            </a:r>
            <a:r>
              <a:rPr b="0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nace con el propósito de romper este estigma, generando un espacio seguro y confiable donde los usuarios puedan encontrar profesionales certificados, acceder a terapia de manera sencilla y fortalecer la confianza en la salud mental como parte esencial del bienestar.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Chile, el 16,8% de los adultos presenta síntomas de depresión (ACHS &amp; U. Católica).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b="1" i="0" lang="es-CL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66% de los chilenos considera la salud mental el principal problema del país (Ipsos 2023), superando el promedio mundial (44%).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0" y="4532575"/>
            <a:ext cx="1775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Contexto del Negocio</a:t>
            </a:r>
            <a:endParaRPr sz="3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477477c0f1_0_4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477477c0f1_0_4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Problemática o necesidades a Resolver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01" name="Google Shape;101;g3477477c0f1_0_4"/>
          <p:cNvSpPr txBox="1"/>
          <p:nvPr/>
        </p:nvSpPr>
        <p:spPr>
          <a:xfrm>
            <a:off x="2038500" y="2317125"/>
            <a:ext cx="7575600" cy="391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acceso a atención psicológica sigue siendo un desafío debido a la </a:t>
            </a:r>
            <a:r>
              <a:rPr b="1" i="0" lang="es-CL" sz="3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dificultad </a:t>
            </a:r>
            <a:r>
              <a:rPr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i="0" lang="es-CL" sz="30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encontrar profesionales adecuados</a:t>
            </a:r>
            <a:r>
              <a:rPr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 la falta de plataformas seguras para verificar sus credenciales, procesos de agendamiento poco accesibles, sin olvidar el estigma social. Esto genera desinformación y desconfianza, dificultando que las personas reciban la ayuda que necesitan.</a:t>
            </a:r>
            <a:endParaRPr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db8661a2f_0_23"/>
          <p:cNvSpPr/>
          <p:nvPr/>
        </p:nvSpPr>
        <p:spPr>
          <a:xfrm>
            <a:off x="304350" y="2138175"/>
            <a:ext cx="11583300" cy="845400"/>
          </a:xfrm>
          <a:prstGeom prst="roundRect">
            <a:avLst>
              <a:gd fmla="val 16667" name="adj"/>
            </a:avLst>
          </a:prstGeom>
          <a:solidFill>
            <a:srgbClr val="7B6306">
              <a:alpha val="25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g37db8661a2f_0_23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g37db8661a2f_0_23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900">
                <a:solidFill>
                  <a:schemeClr val="lt1"/>
                </a:solidFill>
              </a:rPr>
              <a:t>Factibilidad del proyecto</a:t>
            </a:r>
            <a:endParaRPr sz="3900">
              <a:solidFill>
                <a:schemeClr val="lt1"/>
              </a:solidFill>
            </a:endParaRPr>
          </a:p>
        </p:txBody>
      </p:sp>
      <p:sp>
        <p:nvSpPr>
          <p:cNvPr id="109" name="Google Shape;109;g37db8661a2f_0_23"/>
          <p:cNvSpPr txBox="1"/>
          <p:nvPr/>
        </p:nvSpPr>
        <p:spPr>
          <a:xfrm>
            <a:off x="486025" y="2138163"/>
            <a:ext cx="11243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Técnica: Se cuenta con recursos suficientes (computadores, internet) y tecnologías probadas (HTML, CSS, Angular, Django, PostgreSQL, Git). Existe documentación.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7db8661a2f_0_23"/>
          <p:cNvSpPr/>
          <p:nvPr/>
        </p:nvSpPr>
        <p:spPr>
          <a:xfrm>
            <a:off x="304350" y="3238550"/>
            <a:ext cx="11583300" cy="845400"/>
          </a:xfrm>
          <a:prstGeom prst="roundRect">
            <a:avLst>
              <a:gd fmla="val 16667" name="adj"/>
            </a:avLst>
          </a:prstGeom>
          <a:solidFill>
            <a:srgbClr val="7B6306">
              <a:alpha val="25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7db8661a2f_0_23"/>
          <p:cNvSpPr txBox="1"/>
          <p:nvPr/>
        </p:nvSpPr>
        <p:spPr>
          <a:xfrm>
            <a:off x="486025" y="3238538"/>
            <a:ext cx="11243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Temporal/Académica: El proyecto es realizable dentro del semestre, con la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definición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proyecto y sus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plazos validados por los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docentes.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37db8661a2f_0_23"/>
          <p:cNvSpPr/>
          <p:nvPr/>
        </p:nvSpPr>
        <p:spPr>
          <a:xfrm>
            <a:off x="304350" y="4338925"/>
            <a:ext cx="11583300" cy="845400"/>
          </a:xfrm>
          <a:prstGeom prst="roundRect">
            <a:avLst>
              <a:gd fmla="val 16667" name="adj"/>
            </a:avLst>
          </a:prstGeom>
          <a:solidFill>
            <a:srgbClr val="7B6306">
              <a:alpha val="25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7db8661a2f_0_23"/>
          <p:cNvSpPr txBox="1"/>
          <p:nvPr/>
        </p:nvSpPr>
        <p:spPr>
          <a:xfrm>
            <a:off x="486025" y="4338913"/>
            <a:ext cx="11243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Organizacional: El equipo ya tiene experiencia previa en varias de las tecnologías, lo que facilita el desarrollo colaborativo.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7db8661a2f_0_23"/>
          <p:cNvSpPr/>
          <p:nvPr/>
        </p:nvSpPr>
        <p:spPr>
          <a:xfrm>
            <a:off x="315925" y="5439300"/>
            <a:ext cx="11583300" cy="845400"/>
          </a:xfrm>
          <a:prstGeom prst="roundRect">
            <a:avLst>
              <a:gd fmla="val 16667" name="adj"/>
            </a:avLst>
          </a:prstGeom>
          <a:solidFill>
            <a:srgbClr val="7B6306">
              <a:alpha val="251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7db8661a2f_0_23"/>
          <p:cNvSpPr txBox="1"/>
          <p:nvPr/>
        </p:nvSpPr>
        <p:spPr>
          <a:xfrm>
            <a:off x="497600" y="5439288"/>
            <a:ext cx="11243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Riesgos/Desafíos: Integración de servicios (agenda, pagos, videollamadas) y gestión del tiempo.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Mitigación mediante Scrum, colaboración remota y ajustes de alcance si fuera necesario.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37d4d2eb78e_2_52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37d4d2eb78e_2_52"/>
          <p:cNvSpPr txBox="1"/>
          <p:nvPr/>
        </p:nvSpPr>
        <p:spPr>
          <a:xfrm>
            <a:off x="0" y="4532575"/>
            <a:ext cx="1775100" cy="5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37d4d2eb78e_2_52"/>
          <p:cNvSpPr txBox="1"/>
          <p:nvPr/>
        </p:nvSpPr>
        <p:spPr>
          <a:xfrm>
            <a:off x="696200" y="2087725"/>
            <a:ext cx="102327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37d4d2eb78e_2_52"/>
          <p:cNvSpPr txBox="1"/>
          <p:nvPr/>
        </p:nvSpPr>
        <p:spPr>
          <a:xfrm>
            <a:off x="583150" y="2032000"/>
            <a:ext cx="11064900" cy="46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25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Objetivo estratégico</a:t>
            </a:r>
            <a:endParaRPr b="1" i="0" sz="2200" u="none" cap="none" strike="noStrike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s-CL" sz="22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Facilitar y optimizar</a:t>
            </a:r>
            <a:r>
              <a:rPr b="0" i="0" lang="es-CL" sz="22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el acceso a servicios de salud mental mediante una plataforma digital centralizada, que </a:t>
            </a:r>
            <a:r>
              <a:rPr b="0" i="0" lang="es-CL" sz="22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ayuda</a:t>
            </a:r>
            <a:r>
              <a:rPr b="0" i="0" lang="es-CL" sz="22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a los </a:t>
            </a:r>
            <a:r>
              <a:rPr b="0" i="0" lang="es-CL" sz="2200" u="none" cap="none" strike="noStrike">
                <a:solidFill>
                  <a:srgbClr val="ED7D31"/>
                </a:solidFill>
                <a:latin typeface="Calibri"/>
                <a:ea typeface="Calibri"/>
                <a:cs typeface="Calibri"/>
                <a:sym typeface="Calibri"/>
              </a:rPr>
              <a:t>usuarios </a:t>
            </a:r>
            <a:r>
              <a:rPr b="0" i="0" lang="es-CL" sz="22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i="0" lang="es-CL" sz="2200" u="none" cap="none" strike="noStrike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encontrar</a:t>
            </a:r>
            <a:r>
              <a:rPr b="0" i="0" lang="es-CL" sz="22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 eficientemente a </a:t>
            </a:r>
            <a:r>
              <a:rPr b="0" i="0" lang="es-CL" sz="2200" u="none" cap="none" strike="noStrike">
                <a:solidFill>
                  <a:srgbClr val="F79646"/>
                </a:solidFill>
                <a:latin typeface="Calibri"/>
                <a:ea typeface="Calibri"/>
                <a:cs typeface="Calibri"/>
                <a:sym typeface="Calibri"/>
              </a:rPr>
              <a:t>profesionales certificados</a:t>
            </a:r>
            <a:r>
              <a:rPr b="0" i="0" lang="es-CL" sz="22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, promoviendo el bienestar emocional de la población.</a:t>
            </a:r>
            <a:endParaRPr b="1" i="0" sz="2200" u="none" cap="none" strike="noStrike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s-CL" sz="2500" u="none" cap="none" strike="noStrike">
                <a:solidFill>
                  <a:srgbClr val="111111"/>
                </a:solidFill>
                <a:latin typeface="Calibri"/>
                <a:ea typeface="Calibri"/>
                <a:cs typeface="Calibri"/>
                <a:sym typeface="Calibri"/>
              </a:rPr>
              <a:t>Objetivo general del proyecto</a:t>
            </a:r>
            <a:endParaRPr b="0" i="0" sz="2500" u="none" cap="none" strike="noStrike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plataforma digital</a:t>
            </a: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s-CL" sz="2200" u="none" cap="none" strike="noStrike">
                <a:solidFill>
                  <a:srgbClr val="70AD47"/>
                </a:solidFill>
                <a:latin typeface="Calibri"/>
                <a:ea typeface="Calibri"/>
                <a:cs typeface="Calibri"/>
                <a:sym typeface="Calibri"/>
              </a:rPr>
              <a:t>segura, accesible e intuitiva</a:t>
            </a: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permite a los usuarios </a:t>
            </a:r>
            <a:r>
              <a:rPr b="1" i="0" lang="es-CL" sz="2400" u="none" cap="none" strike="noStrike">
                <a:solidFill>
                  <a:srgbClr val="5B9BD5"/>
                </a:solidFill>
                <a:latin typeface="Overlock"/>
                <a:ea typeface="Overlock"/>
                <a:cs typeface="Overlock"/>
                <a:sym typeface="Overlock"/>
              </a:rPr>
              <a:t>encontrar </a:t>
            </a:r>
            <a:r>
              <a:rPr b="0" i="0" lang="es-CL" sz="2200" u="none" cap="none" strike="noStrike">
                <a:solidFill>
                  <a:srgbClr val="5B9BD5"/>
                </a:solidFill>
                <a:latin typeface="Calibri"/>
                <a:ea typeface="Calibri"/>
                <a:cs typeface="Calibri"/>
                <a:sym typeface="Calibri"/>
              </a:rPr>
              <a:t>profesionales certificados de la salud mental</a:t>
            </a: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eliminando barreras como el tabú social, la desconfianza y la dificultad para encontrar atención psicológica adecuada. </a:t>
            </a:r>
            <a:r>
              <a:rPr b="0" i="1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PsicoLink</a:t>
            </a:r>
            <a:r>
              <a:rPr b="0" i="0" lang="es-CL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busca fomentar el acceso a la terapia, garantizar la calidad del servicio y promover un entorno de confianza que normalice el cuidado de la salud mental.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g37d4d2eb78e_2_52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Objetivos del Proyecto</a:t>
            </a:r>
            <a:endParaRPr sz="3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37d4d2eb78e_2_105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7d4d2eb78e_2_105"/>
          <p:cNvSpPr txBox="1"/>
          <p:nvPr/>
        </p:nvSpPr>
        <p:spPr>
          <a:xfrm>
            <a:off x="233325" y="2072775"/>
            <a:ext cx="6868200" cy="45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Trabajo: Scrum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Objetivo: Desarrollo flexible y colaborativo con entregas incrementales de valor.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Sprints: Iteraciones de 1-3 semanas para planificar, desarrollar y revisar funcionalidades.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CL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Enfoque:</a:t>
            </a:r>
            <a:endParaRPr b="1"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Backlog con funcionalidades clave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 priorizada por sprint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Desarrollo iterativo con entregables probados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Revisión y retrospectiva continua para mejora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7d4d2eb78e_2_105"/>
          <p:cNvSpPr txBox="1"/>
          <p:nvPr/>
        </p:nvSpPr>
        <p:spPr>
          <a:xfrm>
            <a:off x="7101475" y="2072775"/>
            <a:ext cx="4697100" cy="46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Responsabilidades del Equipo: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Joaquín Madariaga: Backend (Django/APIs) y Coordinación Técnica.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Fernando Cavada: Base de Datos (PostgreSQL) y Apoyo en Backend.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Lucas Cisternas: Frontend (Ionic/Angular) y Control de Calidad (Pruebas).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7d4d2eb78e_2_105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Metodología de trabajo</a:t>
            </a:r>
            <a:endParaRPr sz="3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37db8661a2f_1_0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7db8661a2f_1_0"/>
          <p:cNvSpPr txBox="1"/>
          <p:nvPr/>
        </p:nvSpPr>
        <p:spPr>
          <a:xfrm>
            <a:off x="272025" y="2024775"/>
            <a:ext cx="11630400" cy="45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Competencias de especialidad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Ofrecer propuestas de solución informática analizando de forma integral los procesos:</a:t>
            </a:r>
            <a: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proyecto responde a una problemática social con una solución digital integral.</a:t>
            </a:r>
            <a:b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una solución de software utilizando técnicas sistematizadas</a:t>
            </a:r>
            <a: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Se sigue Scrum y buenas prácticas de desarrollo.</a:t>
            </a:r>
            <a:b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Construir modelos de datos para soportar los requerimientos de la organización</a:t>
            </a:r>
            <a: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Modelado de Base de datos en PostgreSQL.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07916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b="1"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Programar consultas o rutinas para manipular información de una base de datos</a:t>
            </a:r>
            <a:r>
              <a:rPr lang="es-CL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Implementación de lógica para agendamiento, perfiles, pagos, etc.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7db8661a2f_1_0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3900">
                <a:solidFill>
                  <a:schemeClr val="lt1"/>
                </a:solidFill>
              </a:rPr>
              <a:t>Competencias cubiertas con el proyecto</a:t>
            </a:r>
            <a:endParaRPr sz="3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e263bf139_1_0"/>
          <p:cNvSpPr txBox="1"/>
          <p:nvPr>
            <p:ph type="title"/>
          </p:nvPr>
        </p:nvSpPr>
        <p:spPr>
          <a:xfrm>
            <a:off x="272025" y="1488800"/>
            <a:ext cx="11642400" cy="5158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9250" lvl="0" marL="457200" rtl="0" algn="l">
              <a:lnSpc>
                <a:spcPct val="107916"/>
              </a:lnSpc>
              <a:spcBef>
                <a:spcPts val="120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s-CL" sz="1900"/>
              <a:t>Construir el modelo arquitectónico de una solución sistémica</a:t>
            </a:r>
            <a:r>
              <a:rPr lang="es-CL" sz="1900"/>
              <a:t>: Infraestructura en la nube, integración de múltiples servicios como pasarelas de pago y videollamadas.</a:t>
            </a:r>
            <a:br>
              <a:rPr lang="es-CL" sz="1900"/>
            </a:br>
            <a:endParaRPr sz="1900"/>
          </a:p>
          <a:p>
            <a:pPr indent="-3492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s-CL" sz="1900"/>
              <a:t>Resolver vulnerabilidades sistémicas para asegurar cumplimiento de normas de seguridad</a:t>
            </a:r>
            <a:r>
              <a:rPr lang="es-CL" sz="1900"/>
              <a:t>: Aplicación de ISO 27001, la ley de protección de datos y encriptación.</a:t>
            </a:r>
            <a:br>
              <a:rPr lang="es-CL" sz="1900"/>
            </a:br>
            <a:endParaRPr sz="1900"/>
          </a:p>
          <a:p>
            <a:pPr indent="-3492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b="1" lang="es-CL" sz="1900"/>
              <a:t>Gestionar proyectos informáticos</a:t>
            </a:r>
            <a:r>
              <a:rPr lang="es-CL" sz="1900"/>
              <a:t>: Planificación, control de riesgos, backlog, roadmap.</a:t>
            </a:r>
            <a:endParaRPr sz="19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2300"/>
              <a:t>Competencias Genéricas</a:t>
            </a:r>
            <a:endParaRPr b="1" sz="2300"/>
          </a:p>
          <a:p>
            <a:pPr indent="-349250" lvl="0" marL="457200" rtl="0" algn="l">
              <a:lnSpc>
                <a:spcPct val="107916"/>
              </a:lnSpc>
              <a:spcBef>
                <a:spcPts val="1000"/>
              </a:spcBef>
              <a:spcAft>
                <a:spcPts val="0"/>
              </a:spcAft>
              <a:buSzPts val="1900"/>
              <a:buChar char="●"/>
            </a:pPr>
            <a:r>
              <a:rPr b="1" lang="es-CL" sz="1900"/>
              <a:t>Reconocer un desempeño correcto en el área de la informática: </a:t>
            </a:r>
            <a:r>
              <a:rPr lang="es-CL" sz="1900"/>
              <a:t>se busca aplicar buenas prácticas profesionales en el desarrollo, pruebas y aseguramiento de la calidad del software.</a:t>
            </a:r>
            <a:endParaRPr sz="1900"/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-3492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s-CL" sz="1900"/>
              <a:t>Desarrollar la propia habilidad emprendedora</a:t>
            </a:r>
            <a:r>
              <a:rPr lang="es-CL" sz="1900"/>
              <a:t>: el proyecto fomenta la capacidad de generar ideas innovadoras y transformarlas en soluciones concretas.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145" name="Google Shape;145;g37e263bf139_1_0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-46900" y="0"/>
            <a:ext cx="12192000" cy="148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7e263bf139_1_0"/>
          <p:cNvSpPr txBox="1"/>
          <p:nvPr>
            <p:ph type="title"/>
          </p:nvPr>
        </p:nvSpPr>
        <p:spPr>
          <a:xfrm>
            <a:off x="272025" y="314125"/>
            <a:ext cx="5649300" cy="10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s-CL" sz="3709">
                <a:solidFill>
                  <a:schemeClr val="lt1"/>
                </a:solidFill>
              </a:rPr>
              <a:t>Competencias cubiertas con el proyecto</a:t>
            </a:r>
            <a:endParaRPr sz="3709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6"/>
          <p:cNvPicPr preferRelativeResize="0"/>
          <p:nvPr/>
        </p:nvPicPr>
        <p:blipFill rotWithShape="1">
          <a:blip r:embed="rId3">
            <a:alphaModFix/>
          </a:blip>
          <a:srcRect b="0" l="898" r="2492" t="0"/>
          <a:stretch/>
        </p:blipFill>
        <p:spPr>
          <a:xfrm>
            <a:off x="0" y="0"/>
            <a:ext cx="12192000" cy="1883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2" name="Google Shape;152;p6"/>
          <p:cNvGraphicFramePr/>
          <p:nvPr/>
        </p:nvGraphicFramePr>
        <p:xfrm>
          <a:off x="249133" y="199059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{83408B4C-C780-468B-B939-1A868CBE42D4}</a:tableStyleId>
              </a:tblPr>
              <a:tblGrid>
                <a:gridCol w="4049850"/>
                <a:gridCol w="3819900"/>
                <a:gridCol w="3819900"/>
              </a:tblGrid>
              <a:tr h="670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Tipo de Evidencia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Nombre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2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breve</a:t>
                      </a:r>
                      <a:endParaRPr b="1"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9000"/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Avance incremental </a:t>
                      </a:r>
                      <a:r>
                        <a:rPr lang="es-CL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(entre sprint)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Historias de Usuario / Product Backlog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Lista priorizada de funcionalidades.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Entregable por sprint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Backlog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Tareas seleccionadas por sprint.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Avance incremental (entre sprint) y final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Incremento de producto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Versión funcional de la plataforma.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Entregable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Modelo de datos / Diagrama de componentes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Diseño técnico de BD y arquitectura.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CL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Avance incremental (entre sprint) y final</a:t>
                      </a:r>
                      <a:endParaRPr sz="16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 fuente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Repositorio en Git (backend, frontend, BD).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  <a:tr h="670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Avance </a:t>
                      </a:r>
                      <a:r>
                        <a:rPr lang="es-CL" sz="16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entre sprint</a:t>
                      </a: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y al finalizar la plataforma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Pruebas automatizadas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Conjunto</a:t>
                      </a:r>
                      <a:r>
                        <a:rPr lang="es-CL" sz="16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pruebas unitarias, funcionales y de integración.</a:t>
                      </a:r>
                      <a:endParaRPr sz="16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solidFill>
                      <a:srgbClr val="7B6306">
                        <a:alpha val="25099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153" name="Google Shape;153;p6"/>
          <p:cNvSpPr txBox="1"/>
          <p:nvPr>
            <p:ph type="title"/>
          </p:nvPr>
        </p:nvSpPr>
        <p:spPr>
          <a:xfrm>
            <a:off x="272025" y="314125"/>
            <a:ext cx="5843700" cy="15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00">
                <a:solidFill>
                  <a:schemeClr val="lt1"/>
                </a:solidFill>
              </a:rPr>
              <a:t>Evidencias y Entregables del Proyecto</a:t>
            </a:r>
            <a:endParaRPr sz="39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2015-07-01T15:45:01Z</dcterms:created>
  <dc:creator>Sala_</dc:creator>
</cp:coreProperties>
</file>