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Roboto SemiBold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gkxTjowz4mFu+ky8bUEEOS5q3H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298111-C614-4A76-B222-D84F9A4ECF75}">
  <a:tblStyle styleId="{6B298111-C614-4A76-B222-D84F9A4ECF7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84E7914-42D0-452E-8DB3-9630EEBDFA5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emiBold-bold.fntdata"/><Relationship Id="rId21" Type="http://schemas.openxmlformats.org/officeDocument/2006/relationships/font" Target="fonts/RobotoSemiBold-regular.fntdata"/><Relationship Id="rId24" Type="http://schemas.openxmlformats.org/officeDocument/2006/relationships/font" Target="fonts/RobotoSemiBold-boldItalic.fntdata"/><Relationship Id="rId23" Type="http://schemas.openxmlformats.org/officeDocument/2006/relationships/font" Target="fonts/RobotoSemiBold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d4d2eb78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g37d4d2eb78e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8dca230176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8dca23017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db8661a2f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g37db8661a2f_2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7e263bf139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37e263bf13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8dca23017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8dca2301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7d4d2eb78e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g37d4d2eb78e_2_1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77477c0f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g3477477c0f1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db8661a2f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37db8661a2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8dca230176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8dca23017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7d4d2eb78e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g37d4d2eb78e_2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7d4d2eb78e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g37d4d2eb78e_2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7db8661a2f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37db8661a2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8dca230176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8dca23017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hyperlink" Target="https://github.com/JoaquinMadari/Capstone_PsicoLink" TargetMode="External"/><Relationship Id="rId5" Type="http://schemas.openxmlformats.org/officeDocument/2006/relationships/hyperlink" Target="https://capstone-psicolink.onrender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7d4d2eb78e_2_0"/>
          <p:cNvSpPr txBox="1"/>
          <p:nvPr>
            <p:ph type="ctrTitle"/>
          </p:nvPr>
        </p:nvSpPr>
        <p:spPr>
          <a:xfrm>
            <a:off x="415650" y="923684"/>
            <a:ext cx="11360700" cy="14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s-CL" sz="4000">
                <a:solidFill>
                  <a:srgbClr val="7B6306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Proyecto PsicoLink</a:t>
            </a:r>
            <a:br>
              <a:rPr lang="es-CL" sz="4500"/>
            </a:br>
            <a:endParaRPr i="1" sz="2800">
              <a:solidFill>
                <a:srgbClr val="7B6306"/>
              </a:solidFill>
            </a:endParaRPr>
          </a:p>
        </p:txBody>
      </p:sp>
      <p:sp>
        <p:nvSpPr>
          <p:cNvPr id="85" name="Google Shape;85;g37d4d2eb78e_2_0"/>
          <p:cNvSpPr txBox="1"/>
          <p:nvPr>
            <p:ph idx="1" type="subTitle"/>
          </p:nvPr>
        </p:nvSpPr>
        <p:spPr>
          <a:xfrm>
            <a:off x="1570025" y="3772548"/>
            <a:ext cx="9144000" cy="25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s-CL" sz="1800">
                <a:solidFill>
                  <a:srgbClr val="7B6306"/>
                </a:solidFill>
              </a:rPr>
              <a:t>Ingeniería en Informática</a:t>
            </a:r>
            <a:endParaRPr b="1" sz="1800">
              <a:solidFill>
                <a:srgbClr val="7B6306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i="1" lang="es-CL" sz="1800">
                <a:solidFill>
                  <a:srgbClr val="7B6306"/>
                </a:solidFill>
              </a:rPr>
              <a:t>Escuela de Informática y Telecomunicaciones</a:t>
            </a:r>
            <a:endParaRPr i="1" sz="1800">
              <a:solidFill>
                <a:srgbClr val="7B6306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i="1" lang="es-CL" sz="1800">
                <a:solidFill>
                  <a:srgbClr val="7B6306"/>
                </a:solidFill>
              </a:rPr>
              <a:t>Sede Maipú - 2025</a:t>
            </a:r>
            <a:endParaRPr i="1" sz="1800">
              <a:solidFill>
                <a:srgbClr val="7B6306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i="1" sz="500">
              <a:solidFill>
                <a:srgbClr val="7B6306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-CL" sz="1800">
                <a:solidFill>
                  <a:srgbClr val="7B6306"/>
                </a:solidFill>
              </a:rPr>
              <a:t>Asignatura:</a:t>
            </a:r>
            <a:r>
              <a:rPr lang="es-CL" sz="1800">
                <a:solidFill>
                  <a:srgbClr val="7B6306"/>
                </a:solidFill>
              </a:rPr>
              <a:t> Capstone-703D </a:t>
            </a:r>
            <a:endParaRPr i="1" sz="500">
              <a:solidFill>
                <a:srgbClr val="7B6306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s-CL" sz="1800">
                <a:solidFill>
                  <a:srgbClr val="7B6306"/>
                </a:solidFill>
              </a:rPr>
              <a:t>Docente Instructor de la Asignatura:</a:t>
            </a:r>
            <a:r>
              <a:rPr lang="es-CL" sz="1800">
                <a:solidFill>
                  <a:srgbClr val="7B6306"/>
                </a:solidFill>
              </a:rPr>
              <a:t> Daniel Montero </a:t>
            </a:r>
            <a:endParaRPr sz="1800">
              <a:solidFill>
                <a:srgbClr val="7B6306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s-CL" sz="1800">
                <a:solidFill>
                  <a:srgbClr val="7B6306"/>
                </a:solidFill>
              </a:rPr>
              <a:t>Integrantes:</a:t>
            </a:r>
            <a:r>
              <a:rPr lang="es-CL" sz="1800">
                <a:solidFill>
                  <a:srgbClr val="7B6306"/>
                </a:solidFill>
              </a:rPr>
              <a:t> Fernando Cavada, Lucas Cisternas, Joaquín Madariaga</a:t>
            </a:r>
            <a:r>
              <a:rPr lang="es-CL" sz="1800"/>
              <a:t> </a:t>
            </a:r>
            <a:endParaRPr sz="1800"/>
          </a:p>
        </p:txBody>
      </p:sp>
      <p:pic>
        <p:nvPicPr>
          <p:cNvPr descr="Ciudad" id="86" name="Google Shape;86;g37d4d2eb78e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1075" y="2396677"/>
            <a:ext cx="1089850" cy="10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g38dca230176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63825"/>
            <a:ext cx="11887201" cy="4726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g37db8661a2f_2_6"/>
          <p:cNvPicPr preferRelativeResize="0"/>
          <p:nvPr/>
        </p:nvPicPr>
        <p:blipFill rotWithShape="1">
          <a:blip r:embed="rId3">
            <a:alphaModFix/>
          </a:blip>
          <a:srcRect b="0" l="898" r="2491" t="0"/>
          <a:stretch/>
        </p:blipFill>
        <p:spPr>
          <a:xfrm>
            <a:off x="0" y="0"/>
            <a:ext cx="12192000" cy="12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37db8661a2f_2_6"/>
          <p:cNvSpPr txBox="1"/>
          <p:nvPr>
            <p:ph type="title"/>
          </p:nvPr>
        </p:nvSpPr>
        <p:spPr>
          <a:xfrm>
            <a:off x="272025" y="314125"/>
            <a:ext cx="5649300" cy="1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-CL" sz="3709">
                <a:solidFill>
                  <a:schemeClr val="lt1"/>
                </a:solidFill>
              </a:rPr>
              <a:t>Diagrama BD Objetivo</a:t>
            </a:r>
            <a:endParaRPr sz="3709">
              <a:solidFill>
                <a:schemeClr val="lt1"/>
              </a:solidFill>
            </a:endParaRPr>
          </a:p>
        </p:txBody>
      </p:sp>
      <p:pic>
        <p:nvPicPr>
          <p:cNvPr id="160" name="Google Shape;160;g37db8661a2f_2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5250" y="975350"/>
            <a:ext cx="8261499" cy="56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g37e263bf139_1_0"/>
          <p:cNvPicPr preferRelativeResize="0"/>
          <p:nvPr/>
        </p:nvPicPr>
        <p:blipFill rotWithShape="1">
          <a:blip r:embed="rId3">
            <a:alphaModFix/>
          </a:blip>
          <a:srcRect b="0" l="898" r="2491" t="0"/>
          <a:stretch/>
        </p:blipFill>
        <p:spPr>
          <a:xfrm>
            <a:off x="-46900" y="0"/>
            <a:ext cx="12192000" cy="127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37e263bf139_1_0"/>
          <p:cNvSpPr txBox="1"/>
          <p:nvPr>
            <p:ph type="title"/>
          </p:nvPr>
        </p:nvSpPr>
        <p:spPr>
          <a:xfrm>
            <a:off x="272025" y="314125"/>
            <a:ext cx="5649300" cy="1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-CL" sz="3709">
                <a:solidFill>
                  <a:schemeClr val="lt1"/>
                </a:solidFill>
              </a:rPr>
              <a:t>Diagrama BD </a:t>
            </a:r>
            <a:endParaRPr sz="3709">
              <a:solidFill>
                <a:schemeClr val="lt1"/>
              </a:solidFill>
            </a:endParaRPr>
          </a:p>
        </p:txBody>
      </p:sp>
      <p:pic>
        <p:nvPicPr>
          <p:cNvPr id="167" name="Google Shape;167;g37e263bf139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4900" y="1304925"/>
            <a:ext cx="8917701" cy="55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38dca230176_0_0"/>
          <p:cNvPicPr preferRelativeResize="0"/>
          <p:nvPr/>
        </p:nvPicPr>
        <p:blipFill rotWithShape="1">
          <a:blip r:embed="rId3">
            <a:alphaModFix/>
          </a:blip>
          <a:srcRect b="0" l="898" r="2492" t="0"/>
          <a:stretch/>
        </p:blipFill>
        <p:spPr>
          <a:xfrm>
            <a:off x="0" y="0"/>
            <a:ext cx="12192000" cy="16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38dca230176_0_0"/>
          <p:cNvSpPr txBox="1"/>
          <p:nvPr>
            <p:ph type="title"/>
          </p:nvPr>
        </p:nvSpPr>
        <p:spPr>
          <a:xfrm>
            <a:off x="82975" y="981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800">
                <a:solidFill>
                  <a:schemeClr val="lt1"/>
                </a:solidFill>
              </a:rPr>
              <a:t>Diagrama de componentes</a:t>
            </a:r>
            <a:endParaRPr sz="3800">
              <a:solidFill>
                <a:schemeClr val="lt1"/>
              </a:solidFill>
            </a:endParaRPr>
          </a:p>
        </p:txBody>
      </p:sp>
      <p:pic>
        <p:nvPicPr>
          <p:cNvPr id="174" name="Google Shape;174;g38dca23017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0550" y="1863050"/>
            <a:ext cx="8737674" cy="48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6"/>
          <p:cNvPicPr preferRelativeResize="0"/>
          <p:nvPr/>
        </p:nvPicPr>
        <p:blipFill rotWithShape="1">
          <a:blip r:embed="rId3">
            <a:alphaModFix/>
          </a:blip>
          <a:srcRect b="0" l="898" r="2491" t="0"/>
          <a:stretch/>
        </p:blipFill>
        <p:spPr>
          <a:xfrm>
            <a:off x="0" y="0"/>
            <a:ext cx="12192000" cy="18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6"/>
          <p:cNvSpPr txBox="1"/>
          <p:nvPr>
            <p:ph type="title"/>
          </p:nvPr>
        </p:nvSpPr>
        <p:spPr>
          <a:xfrm>
            <a:off x="272025" y="314125"/>
            <a:ext cx="58437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s-CL" sz="3900">
                <a:solidFill>
                  <a:schemeClr val="lt1"/>
                </a:solidFill>
              </a:rPr>
              <a:t>Conclusiones y </a:t>
            </a:r>
            <a:r>
              <a:rPr lang="es-CL" sz="3900">
                <a:solidFill>
                  <a:schemeClr val="lt1"/>
                </a:solidFill>
              </a:rPr>
              <a:t>Próximos</a:t>
            </a:r>
            <a:r>
              <a:rPr lang="es-CL" sz="3900">
                <a:solidFill>
                  <a:schemeClr val="lt1"/>
                </a:solidFill>
              </a:rPr>
              <a:t> pasos</a:t>
            </a:r>
            <a:endParaRPr sz="3900">
              <a:solidFill>
                <a:schemeClr val="lt1"/>
              </a:solidFill>
            </a:endParaRPr>
          </a:p>
        </p:txBody>
      </p:sp>
      <p:sp>
        <p:nvSpPr>
          <p:cNvPr id="181" name="Google Shape;181;p6"/>
          <p:cNvSpPr txBox="1"/>
          <p:nvPr/>
        </p:nvSpPr>
        <p:spPr>
          <a:xfrm>
            <a:off x="663025" y="2465300"/>
            <a:ext cx="10542900" cy="42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700">
                <a:solidFill>
                  <a:schemeClr val="dk1"/>
                </a:solidFill>
              </a:rPr>
              <a:t>Conclusiones</a:t>
            </a:r>
            <a:endParaRPr b="1" sz="17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-CL" sz="1500">
                <a:solidFill>
                  <a:schemeClr val="dk1"/>
                </a:solidFill>
              </a:rPr>
              <a:t>Se logró implementar una arquitectura funcional que integra backend en Django REST Framework, frontend en Angular/Ionic y base de datos PostgreSQL, permitiendo la comunicación fluida entre los componentes.</a:t>
            </a:r>
            <a:br>
              <a:rPr lang="es-CL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-CL" sz="1500">
                <a:solidFill>
                  <a:schemeClr val="dk1"/>
                </a:solidFill>
              </a:rPr>
              <a:t>Se desarrollaron y probaron las funcionalidades principales: autenticación, gestión de usuarios, agenda de citas y flujo básico entre paciente y profesional.</a:t>
            </a:r>
            <a:br>
              <a:rPr lang="es-CL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-CL" sz="1500">
                <a:solidFill>
                  <a:schemeClr val="dk1"/>
                </a:solidFill>
              </a:rPr>
              <a:t>Se definió y documentó la estructura de datos mediante diagramas MER y esquema de base de datos, lo que facilita la mantención y futuras ampliaciones del sistema.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CL" sz="1700">
                <a:solidFill>
                  <a:schemeClr val="dk1"/>
                </a:solidFill>
              </a:rPr>
              <a:t>Próximos pasos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1500">
                <a:solidFill>
                  <a:schemeClr val="dk1"/>
                </a:solidFill>
              </a:rPr>
              <a:t>Implementar funcionalidades complementarias, como notificaciones, mensajería, recordatorios de citas,</a:t>
            </a:r>
            <a:r>
              <a:rPr lang="es-CL" sz="1500">
                <a:solidFill>
                  <a:schemeClr val="dk1"/>
                </a:solidFill>
              </a:rPr>
              <a:t>pasarela de pago, sistema de calificaciones y sistema de videollamadas con sus respectivas pruebas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g37d4d2eb78e_2_142"/>
          <p:cNvPicPr preferRelativeResize="0"/>
          <p:nvPr/>
        </p:nvPicPr>
        <p:blipFill rotWithShape="1">
          <a:blip r:embed="rId3">
            <a:alphaModFix/>
          </a:blip>
          <a:srcRect b="0" l="898" r="2491" t="0"/>
          <a:stretch/>
        </p:blipFill>
        <p:spPr>
          <a:xfrm>
            <a:off x="0" y="0"/>
            <a:ext cx="12192000" cy="18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37d4d2eb78e_2_142"/>
          <p:cNvSpPr txBox="1"/>
          <p:nvPr>
            <p:ph type="title"/>
          </p:nvPr>
        </p:nvSpPr>
        <p:spPr>
          <a:xfrm>
            <a:off x="272025" y="314125"/>
            <a:ext cx="58437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CL" sz="3900">
                <a:solidFill>
                  <a:schemeClr val="lt1"/>
                </a:solidFill>
              </a:rPr>
              <a:t>Anexos</a:t>
            </a:r>
            <a:endParaRPr sz="3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900">
              <a:solidFill>
                <a:schemeClr val="lt1"/>
              </a:solidFill>
            </a:endParaRPr>
          </a:p>
        </p:txBody>
      </p:sp>
      <p:sp>
        <p:nvSpPr>
          <p:cNvPr id="188" name="Google Shape;188;g37d4d2eb78e_2_142"/>
          <p:cNvSpPr txBox="1"/>
          <p:nvPr/>
        </p:nvSpPr>
        <p:spPr>
          <a:xfrm>
            <a:off x="958125" y="2415275"/>
            <a:ext cx="10422600" cy="3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Github: </a:t>
            </a:r>
            <a:r>
              <a:rPr lang="es-CL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https://github.com/JoaquinMadari/Capstone_PsicoLink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Psicolink: </a:t>
            </a:r>
            <a:r>
              <a:rPr lang="es-CL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https://capstone-psicolink.onrender.com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898" r="2491" t="0"/>
          <a:stretch/>
        </p:blipFill>
        <p:spPr>
          <a:xfrm>
            <a:off x="0" y="0"/>
            <a:ext cx="12192000" cy="18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>
            <a:off x="1342350" y="1717800"/>
            <a:ext cx="9507300" cy="49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pesar de la creciente conciencia sobre la salud mental, aún persiste un fuerte tabú en torno a buscar ayuda psicológica. Muchas personas evitan acudir a terapia por miedo al </a:t>
            </a:r>
            <a:r>
              <a:rPr b="1" i="0" lang="es-CL" sz="23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juicio social</a:t>
            </a:r>
            <a:r>
              <a:rPr b="0" i="0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por </a:t>
            </a:r>
            <a:r>
              <a:rPr b="1" i="0" lang="es-CL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desconfianza en los profesionales disponibles</a:t>
            </a:r>
            <a:r>
              <a:rPr b="0" i="0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Esta barrera impide que quienes necesitan apoyo reciban la atención adecuada a tiempo. </a:t>
            </a:r>
            <a:r>
              <a:rPr b="0" i="1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PsicoLink</a:t>
            </a:r>
            <a:r>
              <a:rPr b="0" i="0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nace con el propósito de romper este estigma, generando un espacio seguro y confiable donde los usuarios puedan encontrar profesionales certificados, acceder a terapia de manera sencilla y fortalecer la confianza en la salud mental como parte esencial del bienestar.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i="0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Chile, el 16,8% de los adultos presenta síntomas de depresión (ACHS &amp; U. Católica).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i="0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66% de los chilenos considera la salud mental el principal problema del país (Ipsos 2023), superando el promedio mundial (44%).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0" y="4532575"/>
            <a:ext cx="17751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>
            <p:ph type="title"/>
          </p:nvPr>
        </p:nvSpPr>
        <p:spPr>
          <a:xfrm>
            <a:off x="272025" y="314125"/>
            <a:ext cx="58437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3900">
                <a:solidFill>
                  <a:schemeClr val="lt1"/>
                </a:solidFill>
              </a:rPr>
              <a:t>Contexto del Negocio</a:t>
            </a:r>
            <a:endParaRPr sz="3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3477477c0f1_0_4"/>
          <p:cNvPicPr preferRelativeResize="0"/>
          <p:nvPr/>
        </p:nvPicPr>
        <p:blipFill rotWithShape="1">
          <a:blip r:embed="rId3">
            <a:alphaModFix/>
          </a:blip>
          <a:srcRect b="0" l="898" r="2491" t="0"/>
          <a:stretch/>
        </p:blipFill>
        <p:spPr>
          <a:xfrm>
            <a:off x="0" y="0"/>
            <a:ext cx="12192000" cy="18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3477477c0f1_0_4"/>
          <p:cNvSpPr txBox="1"/>
          <p:nvPr>
            <p:ph type="title"/>
          </p:nvPr>
        </p:nvSpPr>
        <p:spPr>
          <a:xfrm>
            <a:off x="272025" y="314125"/>
            <a:ext cx="58437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3900">
                <a:solidFill>
                  <a:schemeClr val="lt1"/>
                </a:solidFill>
              </a:rPr>
              <a:t>Problemática o necesidades a Resolver</a:t>
            </a:r>
            <a:endParaRPr sz="3900">
              <a:solidFill>
                <a:schemeClr val="lt1"/>
              </a:solidFill>
            </a:endParaRPr>
          </a:p>
        </p:txBody>
      </p:sp>
      <p:sp>
        <p:nvSpPr>
          <p:cNvPr id="101" name="Google Shape;101;g3477477c0f1_0_4"/>
          <p:cNvSpPr txBox="1"/>
          <p:nvPr/>
        </p:nvSpPr>
        <p:spPr>
          <a:xfrm>
            <a:off x="2038500" y="2317125"/>
            <a:ext cx="7575600" cy="3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L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acceso a atención psicológica sigue siendo un desafío debido a la </a:t>
            </a:r>
            <a:r>
              <a:rPr b="1" i="0" lang="es-CL" sz="3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dificultad </a:t>
            </a:r>
            <a:r>
              <a:rPr b="0" i="0" lang="es-CL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</a:t>
            </a:r>
            <a:r>
              <a:rPr b="0" i="0" lang="es-CL" sz="3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encontrar profesionales adecuados</a:t>
            </a:r>
            <a:r>
              <a:rPr b="0" i="0" lang="es-CL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la falta de plataformas seguras para verificar sus credenciales, procesos de agendamiento poco accesibles, sin olvidar el estigma social. Esto genera desinformación y desconfianza, dificultando que las personas reciban la ayuda que necesitan.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37db8661a2f_0_23"/>
          <p:cNvPicPr preferRelativeResize="0"/>
          <p:nvPr/>
        </p:nvPicPr>
        <p:blipFill rotWithShape="1">
          <a:blip r:embed="rId3">
            <a:alphaModFix/>
          </a:blip>
          <a:srcRect b="0" l="898" r="2491" t="0"/>
          <a:stretch/>
        </p:blipFill>
        <p:spPr>
          <a:xfrm>
            <a:off x="0" y="0"/>
            <a:ext cx="12192000" cy="13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37db8661a2f_0_23"/>
          <p:cNvSpPr txBox="1"/>
          <p:nvPr>
            <p:ph type="title"/>
          </p:nvPr>
        </p:nvSpPr>
        <p:spPr>
          <a:xfrm>
            <a:off x="272025" y="314125"/>
            <a:ext cx="58437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3900">
                <a:solidFill>
                  <a:schemeClr val="lt1"/>
                </a:solidFill>
              </a:rPr>
              <a:t>Historias de Usuario</a:t>
            </a:r>
            <a:endParaRPr sz="3900">
              <a:solidFill>
                <a:schemeClr val="lt1"/>
              </a:solidFill>
            </a:endParaRPr>
          </a:p>
        </p:txBody>
      </p:sp>
      <p:sp>
        <p:nvSpPr>
          <p:cNvPr id="108" name="Google Shape;108;g37db8661a2f_0_23"/>
          <p:cNvSpPr txBox="1"/>
          <p:nvPr/>
        </p:nvSpPr>
        <p:spPr>
          <a:xfrm>
            <a:off x="343575" y="1361075"/>
            <a:ext cx="11444100" cy="45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600">
                <a:solidFill>
                  <a:schemeClr val="dk1"/>
                </a:solidFill>
              </a:rPr>
              <a:t>Durante el proceso de desarrollo de </a:t>
            </a:r>
            <a:r>
              <a:rPr i="1" lang="es-CL" sz="1600">
                <a:solidFill>
                  <a:schemeClr val="dk1"/>
                </a:solidFill>
              </a:rPr>
              <a:t>PsicoLink</a:t>
            </a:r>
            <a:r>
              <a:rPr lang="es-CL" sz="1600">
                <a:solidFill>
                  <a:schemeClr val="dk1"/>
                </a:solidFill>
              </a:rPr>
              <a:t>, se han trabajado las historias de usuario correspondientes a los módulos de Perfil y Agendar, que constituyen las bases funcionales principales del sistema.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chemeClr val="dk1"/>
                </a:solidFill>
              </a:rPr>
              <a:t>Estas historias permitieron validar la estructura de autenticación, la personalización del usuario y la gestión de citas en línea.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graphicFrame>
        <p:nvGraphicFramePr>
          <p:cNvPr id="109" name="Google Shape;109;g37db8661a2f_0_23"/>
          <p:cNvGraphicFramePr/>
          <p:nvPr/>
        </p:nvGraphicFramePr>
        <p:xfrm>
          <a:off x="2770400" y="252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{6B298111-C614-4A76-B222-D84F9A4ECF75}</a:tableStyleId>
              </a:tblPr>
              <a:tblGrid>
                <a:gridCol w="2171700"/>
                <a:gridCol w="1085850"/>
                <a:gridCol w="5019675"/>
              </a:tblGrid>
              <a:tr h="17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/>
                        <a:t>Categoría de Historia de Usuario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/>
                        <a:t>Estado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/>
                        <a:t>Descripción breve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BF90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/>
                        <a:t>Perfil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CL" sz="1100"/>
                        <a:t>Desarrollado</a:t>
                      </a:r>
                      <a:endParaRPr i="1" sz="1100"/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Permite editar, actualizar y visualizar la información personal del usuario.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/>
                        <a:t>Agendar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CL" sz="1100"/>
                        <a:t>Desarrollado</a:t>
                      </a:r>
                      <a:endParaRPr i="1" sz="1100"/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Facilita la reserva, modificación y cancelación de citas entre psicólogo y paciente.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/>
                        <a:t>Comunicación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 </a:t>
                      </a:r>
                      <a:r>
                        <a:rPr i="1" lang="es-CL" sz="1100"/>
                        <a:t>Pendiente</a:t>
                      </a:r>
                      <a:endParaRPr i="1" sz="1100"/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Corresponde a la mensajería y contacto directo entre usuarios.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/>
                        <a:t>Pagos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CL" sz="1100"/>
                        <a:t> </a:t>
                      </a:r>
                      <a:r>
                        <a:rPr i="1" lang="es-CL" sz="1100"/>
                        <a:t>Pendiente</a:t>
                      </a:r>
                      <a:endParaRPr i="1" sz="1100"/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Incluye la gestión de métodos de pago, historial y comprobantes.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/>
                        <a:t>Notificaciones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 </a:t>
                      </a:r>
                      <a:r>
                        <a:rPr i="1" lang="es-CL" sz="1100"/>
                        <a:t>Pendiente</a:t>
                      </a:r>
                      <a:endParaRPr i="1" sz="1100"/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Alertas sobre nuevas citas, cambios o recordatorios automáticos.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100"/>
                        <a:t>Administración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/>
                        <a:t> </a:t>
                      </a:r>
                      <a:r>
                        <a:rPr i="1" lang="es-CL" sz="1100"/>
                        <a:t>Pendiente</a:t>
                      </a:r>
                      <a:endParaRPr i="1" sz="1100"/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Panel de control para gestión de usuarios y seguimiento de actividad.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10" name="Google Shape;110;g37db8661a2f_0_23"/>
          <p:cNvSpPr txBox="1"/>
          <p:nvPr/>
        </p:nvSpPr>
        <p:spPr>
          <a:xfrm>
            <a:off x="343575" y="28985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800"/>
              <a:t>Estado actual de 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800"/>
              <a:t>desarrollo:</a:t>
            </a:r>
            <a:endParaRPr b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g38dca230176_0_16"/>
          <p:cNvPicPr preferRelativeResize="0"/>
          <p:nvPr/>
        </p:nvPicPr>
        <p:blipFill rotWithShape="1">
          <a:blip r:embed="rId3">
            <a:alphaModFix/>
          </a:blip>
          <a:srcRect b="0" l="898" r="2492" t="0"/>
          <a:stretch/>
        </p:blipFill>
        <p:spPr>
          <a:xfrm>
            <a:off x="0" y="0"/>
            <a:ext cx="12192000" cy="80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38dca230176_0_16"/>
          <p:cNvSpPr txBox="1"/>
          <p:nvPr>
            <p:ph type="title"/>
          </p:nvPr>
        </p:nvSpPr>
        <p:spPr>
          <a:xfrm>
            <a:off x="139625" y="-109325"/>
            <a:ext cx="10515600" cy="96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solidFill>
                  <a:schemeClr val="lt1"/>
                </a:solidFill>
              </a:rPr>
              <a:t>Product backlog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g38dca230176_0_16"/>
          <p:cNvSpPr txBox="1"/>
          <p:nvPr/>
        </p:nvSpPr>
        <p:spPr>
          <a:xfrm>
            <a:off x="0" y="850675"/>
            <a:ext cx="121920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1500">
                <a:solidFill>
                  <a:schemeClr val="dk1"/>
                </a:solidFill>
              </a:rPr>
              <a:t>Actualmente el equipo se encuentra en el Sprint 3, correspondiente al segundo incremento usable del proyecto </a:t>
            </a:r>
            <a:r>
              <a:rPr i="1" lang="es-CL" sz="1500">
                <a:solidFill>
                  <a:schemeClr val="dk1"/>
                </a:solidFill>
              </a:rPr>
              <a:t>PsicoLink</a:t>
            </a:r>
            <a:r>
              <a:rPr lang="es-CL" sz="1500">
                <a:solidFill>
                  <a:schemeClr val="dk1"/>
                </a:solidFill>
              </a:rPr>
              <a:t>.</a:t>
            </a:r>
            <a:br>
              <a:rPr lang="es-CL" sz="1500">
                <a:solidFill>
                  <a:schemeClr val="dk1"/>
                </a:solidFill>
              </a:rPr>
            </a:br>
            <a:r>
              <a:rPr lang="es-CL" sz="1500">
                <a:solidFill>
                  <a:schemeClr val="dk1"/>
                </a:solidFill>
              </a:rPr>
              <a:t> Hasta el momento, se han completado satisfactoriamente los Sprints 1 y 2, y se avanza de forma consistente en las funcionalidades del Sprint 3, con un leve retraso en la entrega por ajustes técnicos.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8" name="Google Shape;118;g38dca230176_0_16"/>
          <p:cNvGraphicFramePr/>
          <p:nvPr/>
        </p:nvGraphicFramePr>
        <p:xfrm>
          <a:off x="703475" y="181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{E84E7914-42D0-452E-8DB3-9630EEBDFA54}</a:tableStyleId>
              </a:tblPr>
              <a:tblGrid>
                <a:gridCol w="2181325"/>
                <a:gridCol w="2181325"/>
                <a:gridCol w="2181325"/>
                <a:gridCol w="2181325"/>
                <a:gridCol w="2181325"/>
              </a:tblGrid>
              <a:tr h="284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/>
                        <a:t>Sprint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/>
                        <a:t>Estado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/>
                        <a:t>Fechas planificadas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/>
                        <a:t>Enfoque principal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/>
                        <a:t>Resultado / Avance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56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/>
                        <a:t>Sprint 1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/>
                        <a:t>Completado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/>
                        <a:t>08/09/25 – 12/09/25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/>
                        <a:t>Base del proyecto y configuración inicial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/>
                        <a:t>Proyecto estructurado, entorno configurado, backlog definido.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6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/>
                        <a:t>Sprint 2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/>
                        <a:t>Completado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/>
                        <a:t>15/09/25 – 26/09/25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/>
                        <a:t>Registro e inicio de sesión de usuarios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/>
                        <a:t>Primer incremento usable: creación de cuentas, login y pruebas básicas.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6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/>
                        <a:t>Sprint 3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/>
                        <a:t>En progreso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/>
                        <a:t>29/09/25 – 15/10/25</a:t>
                      </a:r>
                      <a:r>
                        <a:rPr lang="es-CL" sz="1200"/>
                        <a:t> </a:t>
                      </a:r>
                      <a:r>
                        <a:rPr i="1" lang="es-CL" sz="1200"/>
                        <a:t>(ajustado al 20/10/25 por extensión)</a:t>
                      </a:r>
                      <a:endParaRPr i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/>
                        <a:t>Búsqueda y filtrado de profesionales + validación de roles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/>
                        <a:t>Búsqueda implementada; filtrado y roles en desarrollo.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0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/>
                        <a:t>Sprint 4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/>
                        <a:t>Próximamente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/>
                        <a:t>15/10/25 – 04/11/25</a:t>
                      </a:r>
                      <a:r>
                        <a:rPr lang="es-CL" sz="1200"/>
                        <a:t> </a:t>
                      </a:r>
                      <a:r>
                        <a:rPr i="1" lang="es-CL" sz="1200"/>
                        <a:t>(posible inicio: 20/10/25)</a:t>
                      </a:r>
                      <a:endParaRPr i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/>
                        <a:t>Flujo completo: búsqueda → agendar cita → chat con profesional,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/>
                        <a:t>Integración del módulo de citas y comunicación básica.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2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/>
                        <a:t>Sprint 5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/>
                        <a:t>Planificado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/>
                        <a:t>05/11/25 – 25/11/25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/>
                        <a:t>Integración completa videollamadas y sistema de pago  + pruebas finales y cierre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/>
                        <a:t>Entrega final y retrospectiva del proyecto.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37d4d2eb78e_2_105"/>
          <p:cNvPicPr preferRelativeResize="0"/>
          <p:nvPr/>
        </p:nvPicPr>
        <p:blipFill rotWithShape="1">
          <a:blip r:embed="rId3">
            <a:alphaModFix/>
          </a:blip>
          <a:srcRect b="0" l="898" r="2491" t="0"/>
          <a:stretch/>
        </p:blipFill>
        <p:spPr>
          <a:xfrm>
            <a:off x="0" y="0"/>
            <a:ext cx="12192000" cy="177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37d4d2eb78e_2_105"/>
          <p:cNvSpPr txBox="1"/>
          <p:nvPr/>
        </p:nvSpPr>
        <p:spPr>
          <a:xfrm>
            <a:off x="233325" y="2072775"/>
            <a:ext cx="6868200" cy="45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37d4d2eb78e_2_105"/>
          <p:cNvSpPr txBox="1"/>
          <p:nvPr/>
        </p:nvSpPr>
        <p:spPr>
          <a:xfrm>
            <a:off x="7101525" y="2072775"/>
            <a:ext cx="4697100" cy="46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37d4d2eb78e_2_105"/>
          <p:cNvSpPr txBox="1"/>
          <p:nvPr>
            <p:ph type="title"/>
          </p:nvPr>
        </p:nvSpPr>
        <p:spPr>
          <a:xfrm>
            <a:off x="272025" y="314200"/>
            <a:ext cx="58437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s-CL" sz="3900">
                <a:solidFill>
                  <a:schemeClr val="lt1"/>
                </a:solidFill>
              </a:rPr>
              <a:t>Pruebas Ionic Jasmine Karma</a:t>
            </a:r>
            <a:endParaRPr sz="3900">
              <a:solidFill>
                <a:schemeClr val="lt1"/>
              </a:solidFill>
            </a:endParaRPr>
          </a:p>
        </p:txBody>
      </p:sp>
      <p:pic>
        <p:nvPicPr>
          <p:cNvPr id="127" name="Google Shape;127;g37d4d2eb78e_2_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750" y="1777875"/>
            <a:ext cx="6499450" cy="491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37d4d2eb78e_2_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8625" y="2630575"/>
            <a:ext cx="3933825" cy="38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g37d4d2eb78e_2_52"/>
          <p:cNvPicPr preferRelativeResize="0"/>
          <p:nvPr/>
        </p:nvPicPr>
        <p:blipFill rotWithShape="1">
          <a:blip r:embed="rId3">
            <a:alphaModFix/>
          </a:blip>
          <a:srcRect b="0" l="898" r="2491" t="0"/>
          <a:stretch/>
        </p:blipFill>
        <p:spPr>
          <a:xfrm>
            <a:off x="0" y="0"/>
            <a:ext cx="12192000" cy="18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37d4d2eb78e_2_52"/>
          <p:cNvSpPr txBox="1"/>
          <p:nvPr/>
        </p:nvSpPr>
        <p:spPr>
          <a:xfrm>
            <a:off x="0" y="4532575"/>
            <a:ext cx="17751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37d4d2eb78e_2_52"/>
          <p:cNvSpPr txBox="1"/>
          <p:nvPr>
            <p:ph type="title"/>
          </p:nvPr>
        </p:nvSpPr>
        <p:spPr>
          <a:xfrm>
            <a:off x="272025" y="314125"/>
            <a:ext cx="58437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3900">
                <a:solidFill>
                  <a:schemeClr val="lt1"/>
                </a:solidFill>
              </a:rPr>
              <a:t>Pruebas Django-Unitest</a:t>
            </a:r>
            <a:endParaRPr sz="3900">
              <a:solidFill>
                <a:schemeClr val="lt1"/>
              </a:solidFill>
            </a:endParaRPr>
          </a:p>
        </p:txBody>
      </p:sp>
      <p:pic>
        <p:nvPicPr>
          <p:cNvPr id="136" name="Google Shape;136;g37d4d2eb78e_2_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8351" y="1010025"/>
            <a:ext cx="7708399" cy="584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g37db8661a2f_1_0"/>
          <p:cNvPicPr preferRelativeResize="0"/>
          <p:nvPr/>
        </p:nvPicPr>
        <p:blipFill rotWithShape="1">
          <a:blip r:embed="rId3">
            <a:alphaModFix/>
          </a:blip>
          <a:srcRect b="0" l="898" r="2491" t="0"/>
          <a:stretch/>
        </p:blipFill>
        <p:spPr>
          <a:xfrm>
            <a:off x="0" y="0"/>
            <a:ext cx="12192000" cy="18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37db8661a2f_1_0"/>
          <p:cNvSpPr txBox="1"/>
          <p:nvPr>
            <p:ph type="title"/>
          </p:nvPr>
        </p:nvSpPr>
        <p:spPr>
          <a:xfrm>
            <a:off x="272025" y="314125"/>
            <a:ext cx="58437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3900">
                <a:solidFill>
                  <a:schemeClr val="lt1"/>
                </a:solidFill>
              </a:rPr>
              <a:t>Diagrama de arquitectura lógica</a:t>
            </a:r>
            <a:endParaRPr sz="3900">
              <a:solidFill>
                <a:schemeClr val="lt1"/>
              </a:solidFill>
            </a:endParaRPr>
          </a:p>
        </p:txBody>
      </p:sp>
      <p:pic>
        <p:nvPicPr>
          <p:cNvPr id="143" name="Google Shape;143;g37db8661a2f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35600"/>
            <a:ext cx="11887198" cy="3888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g38dca230176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00" y="2007450"/>
            <a:ext cx="11887201" cy="3920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2015-07-01T15:45:01Z</dcterms:created>
  <dc:creator>Sala_</dc:creator>
</cp:coreProperties>
</file>