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j1kf6GJHhFEr7xzjx0VwKKvf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00EB13-3977-4145-9612-E9AE3D83161A}">
  <a:tblStyle styleId="{D700EB13-3977-4145-9612-E9AE3D8316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41BE9CA-792B-4E5D-A790-BC52559711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emiBold-bold.fntdata"/><Relationship Id="rId21" Type="http://schemas.openxmlformats.org/officeDocument/2006/relationships/font" Target="fonts/RobotoSemiBold-regular.fntdata"/><Relationship Id="rId24" Type="http://schemas.openxmlformats.org/officeDocument/2006/relationships/font" Target="fonts/RobotoSemiBold-boldItalic.fntdata"/><Relationship Id="rId23" Type="http://schemas.openxmlformats.org/officeDocument/2006/relationships/font" Target="fonts/Roboto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dca23017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dca2301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dca2301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dca230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dca23017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dca2301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dca23017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dca2301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github.com/JoaquinMadari/Capstone_PsicoLink" TargetMode="External"/><Relationship Id="rId5" Type="http://schemas.openxmlformats.org/officeDocument/2006/relationships/hyperlink" Target="https://capstone-psicolink.onrend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3772548"/>
            <a:ext cx="91440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1800">
                <a:solidFill>
                  <a:srgbClr val="7B6306"/>
                </a:solidFill>
              </a:rPr>
              <a:t>Asignatura:</a:t>
            </a:r>
            <a:r>
              <a:rPr lang="es-CL" sz="1800">
                <a:solidFill>
                  <a:srgbClr val="7B6306"/>
                </a:solidFill>
              </a:rPr>
              <a:t> Capstone-703D </a:t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075" y="2396677"/>
            <a:ext cx="1089850" cy="1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8dca23017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5448"/>
            <a:ext cx="11887198" cy="475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b8661a2f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610" y="0"/>
            <a:ext cx="9928750" cy="6792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b8661a2f_2_6"/>
          <p:cNvSpPr txBox="1"/>
          <p:nvPr>
            <p:ph type="title"/>
          </p:nvPr>
        </p:nvSpPr>
        <p:spPr>
          <a:xfrm>
            <a:off x="343100" y="214625"/>
            <a:ext cx="40128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/>
              <a:t>Diagrama BD Objetivo</a:t>
            </a:r>
            <a:endParaRPr sz="370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37e263bf139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-46900" y="0"/>
            <a:ext cx="12192000" cy="1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Diagrama BD actual</a:t>
            </a:r>
            <a:endParaRPr sz="3709">
              <a:solidFill>
                <a:schemeClr val="lt1"/>
              </a:solidFill>
            </a:endParaRPr>
          </a:p>
        </p:txBody>
      </p:sp>
      <p:pic>
        <p:nvPicPr>
          <p:cNvPr id="166" name="Google Shape;166;g37e263bf1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900" y="1304925"/>
            <a:ext cx="8917701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8dca230176_0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4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8dca230176_0_0"/>
          <p:cNvSpPr txBox="1"/>
          <p:nvPr>
            <p:ph type="title"/>
          </p:nvPr>
        </p:nvSpPr>
        <p:spPr>
          <a:xfrm>
            <a:off x="82975" y="98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solidFill>
                  <a:schemeClr val="lt1"/>
                </a:solidFill>
              </a:rPr>
              <a:t>Diagrama de componentes</a:t>
            </a:r>
            <a:endParaRPr sz="3800">
              <a:solidFill>
                <a:schemeClr val="lt1"/>
              </a:solidFill>
            </a:endParaRPr>
          </a:p>
        </p:txBody>
      </p:sp>
      <p:pic>
        <p:nvPicPr>
          <p:cNvPr id="173" name="Google Shape;173;g38dca2301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95" y="1423800"/>
            <a:ext cx="9526280" cy="53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Conclusiones y </a:t>
            </a:r>
            <a:r>
              <a:rPr lang="es-CL" sz="3900">
                <a:solidFill>
                  <a:schemeClr val="lt1"/>
                </a:solidFill>
              </a:rPr>
              <a:t>Próximos</a:t>
            </a:r>
            <a:r>
              <a:rPr lang="es-CL" sz="3900">
                <a:solidFill>
                  <a:schemeClr val="lt1"/>
                </a:solidFill>
              </a:rPr>
              <a:t> pasos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0" name="Google Shape;180;p6"/>
          <p:cNvSpPr txBox="1"/>
          <p:nvPr/>
        </p:nvSpPr>
        <p:spPr>
          <a:xfrm>
            <a:off x="430575" y="2101600"/>
            <a:ext cx="11277900" cy="46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900">
                <a:solidFill>
                  <a:schemeClr val="dk1"/>
                </a:solidFill>
              </a:rPr>
              <a:t>Conclusiones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logró implementar una arquitectura funcional que integra backend en Django REST Framework, frontend en Angular/Ionic y base de datos PostgreSQL, permitiendo la comunicación fluida entre los componentes.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desarrollaron y probaron las funcionalidades principales: autenticación, gestión de usuarios, agenda de citas y flujo básico entre paciente y profesional.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Se definió y documentó la estructura de datos mediante diagramas MER y esquema de base de datos, lo que facilita la mantención y futuras ampliaciones del sistema.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900">
                <a:solidFill>
                  <a:schemeClr val="dk1"/>
                </a:solidFill>
              </a:rPr>
              <a:t>Próximos pasos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Implementar funcionalidades complementarias, como notificaciones, mensajería, recordatorios de citas,</a:t>
            </a:r>
            <a:r>
              <a:rPr lang="es-CL" sz="1700">
                <a:solidFill>
                  <a:schemeClr val="dk1"/>
                </a:solidFill>
              </a:rPr>
              <a:t>pasarela de pago, sistema de calificaciones y sistema de videollamadas con sus respectivas pruebas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7d4d2eb78e_2_14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Anexos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7" name="Google Shape;187;g37d4d2eb78e_2_142"/>
          <p:cNvSpPr txBox="1"/>
          <p:nvPr/>
        </p:nvSpPr>
        <p:spPr>
          <a:xfrm>
            <a:off x="958125" y="2415275"/>
            <a:ext cx="104226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https://github.com/JoaquinMadari/Capstone_PsicoLink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Psicolink: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https://capstone-psicolink.onrender.com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0"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7db8661a2f_0_23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Historias de Usuario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8" name="Google Shape;108;g37db8661a2f_0_23"/>
          <p:cNvSpPr txBox="1"/>
          <p:nvPr/>
        </p:nvSpPr>
        <p:spPr>
          <a:xfrm>
            <a:off x="343575" y="1361075"/>
            <a:ext cx="114441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Durante el proceso de desarrollo de </a:t>
            </a:r>
            <a:r>
              <a:rPr i="1" lang="es-CL" sz="1600">
                <a:solidFill>
                  <a:schemeClr val="dk1"/>
                </a:solidFill>
              </a:rPr>
              <a:t>PsicoLink</a:t>
            </a:r>
            <a:r>
              <a:rPr lang="es-CL" sz="1600">
                <a:solidFill>
                  <a:schemeClr val="dk1"/>
                </a:solidFill>
              </a:rPr>
              <a:t>, se han trabajado las historias de usuario correspondientes a los módulos de Perfil y Agendar, que constituyen las bases funcionales principales del sistema.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Estas historias permitieron validar la estructura de autenticación, la personalización del usuario y la gestión de citas en línea.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g37db8661a2f_0_23"/>
          <p:cNvGraphicFramePr/>
          <p:nvPr/>
        </p:nvGraphicFramePr>
        <p:xfrm>
          <a:off x="2770400" y="25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{D700EB13-3977-4145-9612-E9AE3D83161A}</a:tableStyleId>
              </a:tblPr>
              <a:tblGrid>
                <a:gridCol w="2171700"/>
                <a:gridCol w="1085850"/>
                <a:gridCol w="50196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Categoría de Historia de Usuario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Estado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Descripción breve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Perfil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Permite editar, actualizar y visualizar la información personal del usuario.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Agendar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Facilita la reserva, modificación y cancelación de citas entre psicólogo y paciente.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Comunicación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Corresponde a la mensajería y contacto directo entre usuarios.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Pagos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Incluye la gestión de métodos de pago, historial y comprobantes.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Notificaciones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Alertas sobre nuevas citas, cambios o recordatorios automáticos.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Administración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Panel de control para gestión de usuarios y seguimiento de actividad.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g37db8661a2f_0_23"/>
          <p:cNvSpPr txBox="1"/>
          <p:nvPr/>
        </p:nvSpPr>
        <p:spPr>
          <a:xfrm>
            <a:off x="343575" y="2898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Estado actual de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desarrollo: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8dca230176_0_1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8dca230176_0_16"/>
          <p:cNvSpPr txBox="1"/>
          <p:nvPr>
            <p:ph type="title"/>
          </p:nvPr>
        </p:nvSpPr>
        <p:spPr>
          <a:xfrm>
            <a:off x="139625" y="-109325"/>
            <a:ext cx="105156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g38dca230176_0_16"/>
          <p:cNvSpPr txBox="1"/>
          <p:nvPr/>
        </p:nvSpPr>
        <p:spPr>
          <a:xfrm>
            <a:off x="0" y="850675"/>
            <a:ext cx="12192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Actualmente el equipo se encuentra en el Sprint 3, correspondiente al segundo incremento usable del proyecto </a:t>
            </a:r>
            <a:r>
              <a:rPr i="1" lang="es-CL" sz="1500">
                <a:solidFill>
                  <a:schemeClr val="dk1"/>
                </a:solidFill>
              </a:rPr>
              <a:t>PsicoLink</a:t>
            </a:r>
            <a:r>
              <a:rPr lang="es-CL" sz="1500">
                <a:solidFill>
                  <a:schemeClr val="dk1"/>
                </a:solidFill>
              </a:rPr>
              <a:t>.</a:t>
            </a:r>
            <a:br>
              <a:rPr lang="es-CL" sz="1500">
                <a:solidFill>
                  <a:schemeClr val="dk1"/>
                </a:solidFill>
              </a:rPr>
            </a:br>
            <a:r>
              <a:rPr lang="es-CL" sz="1500">
                <a:solidFill>
                  <a:schemeClr val="dk1"/>
                </a:solidFill>
              </a:rPr>
              <a:t> Hasta el momento, se han completado satisfactoriamente los Sprints 1 y 2, y se avanza de forma consistente en las funcionalidades del Sprint 3, con un leve retraso en la entrega por ajustes técnicos.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g38dca230176_0_16"/>
          <p:cNvGraphicFramePr/>
          <p:nvPr/>
        </p:nvGraphicFramePr>
        <p:xfrm>
          <a:off x="703475" y="18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{D41BE9CA-792B-4E5D-A790-BC525597118B}</a:tableStyleId>
              </a:tblPr>
              <a:tblGrid>
                <a:gridCol w="2181325"/>
                <a:gridCol w="2181325"/>
                <a:gridCol w="2181325"/>
                <a:gridCol w="2181325"/>
                <a:gridCol w="2181325"/>
              </a:tblGrid>
              <a:tr h="28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Estado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Fechas planificadas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Enfoque principal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Resultado / Avance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08/09/25 – 12/09/25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Base del proyecto y configuración inicial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Proyecto estructurado, entorno configurado, backlog definido.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15/09/25 – 26/09/25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Registro e inicio de sesión de usuarios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Primer incremento usable: creación de cuentas, login y pruebas básicas.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 progreso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29/09/25 – 15/10/25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(ajustado al 20/10/25 por extensión)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y filtrado de profesionales + validación de roles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implementada; filtrado y roles en desarrollo.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Próximamente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15/10/25 – 04/11/25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(posible inicio: 20/10/25)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Flujo completo: búsqueda → agendar cita → chat con profesional,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del módulo de citas y comunicación básica.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Planificado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05/11/25 – 25/11/25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completa videollamadas y sistema de pago  + pruebas finales y cierre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Entrega final y retrospectiva del proyecto.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7d4d2eb78e_2_105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7d4d2eb78e_2_105"/>
          <p:cNvSpPr txBox="1"/>
          <p:nvPr/>
        </p:nvSpPr>
        <p:spPr>
          <a:xfrm>
            <a:off x="710152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7d4d2eb78e_2_105"/>
          <p:cNvSpPr txBox="1"/>
          <p:nvPr>
            <p:ph type="title"/>
          </p:nvPr>
        </p:nvSpPr>
        <p:spPr>
          <a:xfrm>
            <a:off x="272025" y="314200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Ionic Jasmine Karma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27" name="Google Shape;127;g37d4d2eb78e_2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777875"/>
            <a:ext cx="6499450" cy="49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7d4d2eb78e_2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625" y="2630575"/>
            <a:ext cx="3933825" cy="3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7d4d2eb78e_2_5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Django-Unitest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36" name="Google Shape;136;g37d4d2eb78e_2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51" y="1010025"/>
            <a:ext cx="7708399" cy="5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7db8661a2f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Diagrama de arquitectura lógica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43" name="Google Shape;143;g37db8661a2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00" y="2181375"/>
            <a:ext cx="11887198" cy="388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8dca23017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5" y="2001375"/>
            <a:ext cx="11887201" cy="392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