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9144000"/>
  <p:notesSz cx="7053250" cy="9309100"/>
  <p:embeddedFontLst>
    <p:embeddedFont>
      <p:font typeface="Roboto"/>
      <p:regular r:id="rId7"/>
      <p:bold r:id="rId8"/>
      <p:italic r:id="rId9"/>
      <p:boldItalic r:id="rId10"/>
    </p:embeddedFont>
    <p:embeddedFont>
      <p:font typeface="Merriweather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931">
          <p15:clr>
            <a:srgbClr val="000000"/>
          </p15:clr>
        </p15:guide>
        <p15:guide id="2" pos="2222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15" roundtripDataSignature="AMtx7miG0WmvQAqpxZ4tDbec0GZ6px08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931" orient="horz"/>
        <p:guide pos="2222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erriweather-regular.fntdata"/><Relationship Id="rId10" Type="http://schemas.openxmlformats.org/officeDocument/2006/relationships/font" Target="fonts/Roboto-boldItalic.fntdata"/><Relationship Id="rId13" Type="http://schemas.openxmlformats.org/officeDocument/2006/relationships/font" Target="fonts/Merriweather-italic.fntdata"/><Relationship Id="rId12" Type="http://schemas.openxmlformats.org/officeDocument/2006/relationships/font" Target="fonts/Merriweather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italic.fntdata"/><Relationship Id="rId15" Type="http://customschemas.google.com/relationships/presentationmetadata" Target="metadata"/><Relationship Id="rId14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57525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900" lIns="91825" spcFirstLastPara="1" rIns="91825" wrap="square" tIns="459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95737" y="0"/>
            <a:ext cx="3057525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900" lIns="91825" spcFirstLastPara="1" rIns="91825" wrap="square" tIns="459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00150" y="698500"/>
            <a:ext cx="4656137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39800" y="4422775"/>
            <a:ext cx="5173662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900" lIns="91825" spcFirstLastPara="1" rIns="91825" wrap="square" tIns="459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43962"/>
            <a:ext cx="305752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900" lIns="91825" spcFirstLastPara="1" rIns="91825" wrap="square" tIns="459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95737" y="8843962"/>
            <a:ext cx="305752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900" lIns="91825" spcFirstLastPara="1" rIns="91825" wrap="square" tIns="459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:notes"/>
          <p:cNvSpPr txBox="1"/>
          <p:nvPr>
            <p:ph idx="1" type="body"/>
          </p:nvPr>
        </p:nvSpPr>
        <p:spPr>
          <a:xfrm>
            <a:off x="939800" y="4422775"/>
            <a:ext cx="5173662" cy="4187825"/>
          </a:xfrm>
          <a:prstGeom prst="rect">
            <a:avLst/>
          </a:prstGeom>
        </p:spPr>
        <p:txBody>
          <a:bodyPr anchorCtr="0" anchor="t" bIns="45900" lIns="91825" spcFirstLastPara="1" rIns="91825" wrap="square" tIns="45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:notes"/>
          <p:cNvSpPr/>
          <p:nvPr>
            <p:ph idx="2" type="sldImg"/>
          </p:nvPr>
        </p:nvSpPr>
        <p:spPr>
          <a:xfrm>
            <a:off x="1200150" y="698500"/>
            <a:ext cx="4656137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ea7f5aa55b_0_64"/>
          <p:cNvSpPr/>
          <p:nvPr/>
        </p:nvSpPr>
        <p:spPr>
          <a:xfrm>
            <a:off x="-125" y="0"/>
            <a:ext cx="9144250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5" name="Google Shape;15;gea7f5aa55b_0_64"/>
          <p:cNvSpPr txBox="1"/>
          <p:nvPr>
            <p:ph type="ctrTitle"/>
          </p:nvPr>
        </p:nvSpPr>
        <p:spPr>
          <a:xfrm>
            <a:off x="311700" y="719633"/>
            <a:ext cx="8520600" cy="17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gea7f5aa55b_0_64"/>
          <p:cNvSpPr txBox="1"/>
          <p:nvPr>
            <p:ph idx="1" type="subTitle"/>
          </p:nvPr>
        </p:nvSpPr>
        <p:spPr>
          <a:xfrm>
            <a:off x="311700" y="2504747"/>
            <a:ext cx="4242600" cy="9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7" name="Google Shape;17;gea7f5aa55b_0_6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ea7f5aa55b_0_109"/>
          <p:cNvSpPr txBox="1"/>
          <p:nvPr>
            <p:ph hasCustomPrompt="1" type="title"/>
          </p:nvPr>
        </p:nvSpPr>
        <p:spPr>
          <a:xfrm>
            <a:off x="311750" y="1108233"/>
            <a:ext cx="5334900" cy="165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gea7f5aa55b_0_109"/>
          <p:cNvSpPr txBox="1"/>
          <p:nvPr>
            <p:ph idx="1" type="body"/>
          </p:nvPr>
        </p:nvSpPr>
        <p:spPr>
          <a:xfrm>
            <a:off x="311700" y="2828567"/>
            <a:ext cx="5334900" cy="12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1" name="Google Shape;61;gea7f5aa55b_0_10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a7f5aa55b_0_11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a7f5aa55b_0_115"/>
          <p:cNvSpPr txBox="1"/>
          <p:nvPr>
            <p:ph type="title"/>
          </p:nvPr>
        </p:nvSpPr>
        <p:spPr>
          <a:xfrm>
            <a:off x="457200" y="277812"/>
            <a:ext cx="82296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gea7f5aa55b_0_115"/>
          <p:cNvSpPr txBox="1"/>
          <p:nvPr>
            <p:ph idx="1" type="body"/>
          </p:nvPr>
        </p:nvSpPr>
        <p:spPr>
          <a:xfrm>
            <a:off x="457200" y="1268412"/>
            <a:ext cx="8229600" cy="48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7" name="Google Shape;67;gea7f5aa55b_0_115"/>
          <p:cNvSpPr txBox="1"/>
          <p:nvPr>
            <p:ph idx="11" type="ftr"/>
          </p:nvPr>
        </p:nvSpPr>
        <p:spPr>
          <a:xfrm>
            <a:off x="468312" y="6251575"/>
            <a:ext cx="7775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gea7f5aa55b_0_115"/>
          <p:cNvSpPr txBox="1"/>
          <p:nvPr>
            <p:ph idx="12" type="sldNum"/>
          </p:nvPr>
        </p:nvSpPr>
        <p:spPr>
          <a:xfrm>
            <a:off x="8172450" y="6248400"/>
            <a:ext cx="514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ea7f5aa55b_0_69"/>
          <p:cNvSpPr/>
          <p:nvPr/>
        </p:nvSpPr>
        <p:spPr>
          <a:xfrm>
            <a:off x="0" y="64132"/>
            <a:ext cx="9144250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0" name="Google Shape;20;gea7f5aa55b_0_69"/>
          <p:cNvSpPr/>
          <p:nvPr/>
        </p:nvSpPr>
        <p:spPr>
          <a:xfrm>
            <a:off x="0" y="0"/>
            <a:ext cx="9144250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1" name="Google Shape;21;gea7f5aa55b_0_69"/>
          <p:cNvSpPr txBox="1"/>
          <p:nvPr>
            <p:ph type="title"/>
          </p:nvPr>
        </p:nvSpPr>
        <p:spPr>
          <a:xfrm>
            <a:off x="311700" y="719633"/>
            <a:ext cx="8520600" cy="17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gea7f5aa55b_0_6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ea7f5aa55b_0_74"/>
          <p:cNvSpPr/>
          <p:nvPr/>
        </p:nvSpPr>
        <p:spPr>
          <a:xfrm>
            <a:off x="0" y="0"/>
            <a:ext cx="4314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gea7f5aa55b_0_74"/>
          <p:cNvSpPr/>
          <p:nvPr/>
        </p:nvSpPr>
        <p:spPr>
          <a:xfrm>
            <a:off x="0" y="58833"/>
            <a:ext cx="4313625" cy="5865687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6" name="Google Shape;26;gea7f5aa55b_0_74"/>
          <p:cNvSpPr/>
          <p:nvPr/>
        </p:nvSpPr>
        <p:spPr>
          <a:xfrm>
            <a:off x="-125" y="0"/>
            <a:ext cx="4316900" cy="5860653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7" name="Google Shape;27;gea7f5aa55b_0_74"/>
          <p:cNvSpPr txBox="1"/>
          <p:nvPr>
            <p:ph type="title"/>
          </p:nvPr>
        </p:nvSpPr>
        <p:spPr>
          <a:xfrm>
            <a:off x="311725" y="667900"/>
            <a:ext cx="3706500" cy="3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gea7f5aa55b_0_74"/>
          <p:cNvSpPr txBox="1"/>
          <p:nvPr>
            <p:ph idx="1" type="body"/>
          </p:nvPr>
        </p:nvSpPr>
        <p:spPr>
          <a:xfrm>
            <a:off x="4644675" y="667900"/>
            <a:ext cx="4166400" cy="54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9" name="Google Shape;29;gea7f5aa55b_0_7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ea7f5aa55b_0_81"/>
          <p:cNvSpPr/>
          <p:nvPr/>
        </p:nvSpPr>
        <p:spPr>
          <a:xfrm>
            <a:off x="0" y="0"/>
            <a:ext cx="9144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gea7f5aa55b_0_81"/>
          <p:cNvSpPr txBox="1"/>
          <p:nvPr>
            <p:ph type="title"/>
          </p:nvPr>
        </p:nvSpPr>
        <p:spPr>
          <a:xfrm>
            <a:off x="311725" y="667900"/>
            <a:ext cx="8520600" cy="8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" name="Google Shape;33;gea7f5aa55b_0_81"/>
          <p:cNvSpPr txBox="1"/>
          <p:nvPr>
            <p:ph idx="1" type="body"/>
          </p:nvPr>
        </p:nvSpPr>
        <p:spPr>
          <a:xfrm>
            <a:off x="311700" y="2007600"/>
            <a:ext cx="3999900" cy="41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4" name="Google Shape;34;gea7f5aa55b_0_81"/>
          <p:cNvSpPr txBox="1"/>
          <p:nvPr>
            <p:ph idx="2" type="body"/>
          </p:nvPr>
        </p:nvSpPr>
        <p:spPr>
          <a:xfrm>
            <a:off x="4832400" y="2007600"/>
            <a:ext cx="3999900" cy="41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5" name="Google Shape;35;gea7f5aa55b_0_8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ea7f5aa55b_0_87"/>
          <p:cNvSpPr/>
          <p:nvPr/>
        </p:nvSpPr>
        <p:spPr>
          <a:xfrm>
            <a:off x="0" y="0"/>
            <a:ext cx="9144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gea7f5aa55b_0_87"/>
          <p:cNvSpPr txBox="1"/>
          <p:nvPr>
            <p:ph type="title"/>
          </p:nvPr>
        </p:nvSpPr>
        <p:spPr>
          <a:xfrm>
            <a:off x="311725" y="667900"/>
            <a:ext cx="8520600" cy="8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gea7f5aa55b_0_8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ea7f5aa55b_0_91"/>
          <p:cNvSpPr/>
          <p:nvPr/>
        </p:nvSpPr>
        <p:spPr>
          <a:xfrm>
            <a:off x="0" y="0"/>
            <a:ext cx="37644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gea7f5aa55b_0_91"/>
          <p:cNvSpPr txBox="1"/>
          <p:nvPr>
            <p:ph type="title"/>
          </p:nvPr>
        </p:nvSpPr>
        <p:spPr>
          <a:xfrm>
            <a:off x="311725" y="667900"/>
            <a:ext cx="3127500" cy="24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gea7f5aa55b_0_91"/>
          <p:cNvSpPr txBox="1"/>
          <p:nvPr>
            <p:ph idx="1" type="body"/>
          </p:nvPr>
        </p:nvSpPr>
        <p:spPr>
          <a:xfrm>
            <a:off x="311700" y="3187533"/>
            <a:ext cx="3127500" cy="30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4" name="Google Shape;44;gea7f5aa55b_0_9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ea7f5aa55b_0_96"/>
          <p:cNvSpPr txBox="1"/>
          <p:nvPr>
            <p:ph type="title"/>
          </p:nvPr>
        </p:nvSpPr>
        <p:spPr>
          <a:xfrm>
            <a:off x="311675" y="1064800"/>
            <a:ext cx="6247800" cy="47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7" name="Google Shape;47;gea7f5aa55b_0_9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ea7f5aa55b_0_99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gea7f5aa55b_0_99"/>
          <p:cNvSpPr txBox="1"/>
          <p:nvPr>
            <p:ph type="title"/>
          </p:nvPr>
        </p:nvSpPr>
        <p:spPr>
          <a:xfrm>
            <a:off x="311300" y="667900"/>
            <a:ext cx="3704400" cy="27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gea7f5aa55b_0_99"/>
          <p:cNvSpPr txBox="1"/>
          <p:nvPr>
            <p:ph idx="1" type="subTitle"/>
          </p:nvPr>
        </p:nvSpPr>
        <p:spPr>
          <a:xfrm>
            <a:off x="304800" y="3502300"/>
            <a:ext cx="3704400" cy="12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2" name="Google Shape;52;gea7f5aa55b_0_99"/>
          <p:cNvSpPr txBox="1"/>
          <p:nvPr>
            <p:ph idx="2" type="body"/>
          </p:nvPr>
        </p:nvSpPr>
        <p:spPr>
          <a:xfrm>
            <a:off x="4879025" y="667900"/>
            <a:ext cx="3954000" cy="54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3" name="Google Shape;53;gea7f5aa55b_0_9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ea7f5aa55b_0_105"/>
          <p:cNvSpPr/>
          <p:nvPr/>
        </p:nvSpPr>
        <p:spPr>
          <a:xfrm>
            <a:off x="0" y="5825333"/>
            <a:ext cx="9144000" cy="103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gea7f5aa55b_0_105"/>
          <p:cNvSpPr txBox="1"/>
          <p:nvPr>
            <p:ph idx="1" type="body"/>
          </p:nvPr>
        </p:nvSpPr>
        <p:spPr>
          <a:xfrm>
            <a:off x="311700" y="6028533"/>
            <a:ext cx="79794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7" name="Google Shape;57;gea7f5aa55b_0_10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ea7f5aa55b_0_6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1" name="Google Shape;11;gea7f5aa55b_0_6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" name="Google Shape;12;gea7f5aa55b_0_6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"/>
          <p:cNvSpPr txBox="1"/>
          <p:nvPr>
            <p:ph type="title"/>
          </p:nvPr>
        </p:nvSpPr>
        <p:spPr>
          <a:xfrm>
            <a:off x="457200" y="333375"/>
            <a:ext cx="8229600" cy="102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Universidad de Belgrano </a:t>
            </a:r>
            <a:br>
              <a:rPr b="1" i="0" lang="en-US" sz="20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i="0" lang="en-US" sz="20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Diseño de Compiladores</a:t>
            </a:r>
            <a:br>
              <a:rPr b="1" i="0" lang="en-US" sz="20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i="0" lang="en-US" sz="20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Parcial 29/09/2016</a:t>
            </a:r>
            <a:endParaRPr b="1" sz="3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"/>
          <p:cNvSpPr txBox="1"/>
          <p:nvPr>
            <p:ph idx="1" type="body"/>
          </p:nvPr>
        </p:nvSpPr>
        <p:spPr>
          <a:xfrm>
            <a:off x="457200" y="1125537"/>
            <a:ext cx="8229600" cy="4967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342900" rtl="0" algn="just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i="0" lang="en-US" sz="2000" u="none">
                <a:solidFill>
                  <a:schemeClr val="dk1"/>
                </a:solidFill>
              </a:rPr>
              <a:t>1) Enumerar tipos de Traductores.</a:t>
            </a:r>
            <a:endParaRPr sz="2000"/>
          </a:p>
          <a:p>
            <a:pPr indent="-317500" lvl="0" marL="342900" rtl="0" algn="just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i="0" lang="en-US" sz="2000" u="none">
                <a:solidFill>
                  <a:schemeClr val="dk1"/>
                </a:solidFill>
              </a:rPr>
              <a:t>2) Enumerar las fases de análisis y síntesis de un compilador.</a:t>
            </a:r>
            <a:endParaRPr sz="2000"/>
          </a:p>
          <a:p>
            <a:pPr indent="-317500" lvl="0" marL="342900" rtl="0" algn="just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i="0" lang="en-US" sz="2000" u="none">
                <a:solidFill>
                  <a:schemeClr val="dk1"/>
                </a:solidFill>
              </a:rPr>
              <a:t>3) Explicar Tabla de Símbolos.</a:t>
            </a:r>
            <a:endParaRPr sz="2000"/>
          </a:p>
          <a:p>
            <a:pPr indent="-317500" lvl="0" marL="342900" rtl="0" algn="just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i="0" lang="en-US" sz="2000" u="none">
                <a:solidFill>
                  <a:schemeClr val="dk1"/>
                </a:solidFill>
              </a:rPr>
              <a:t>4) Escriba la E.R. del siguiente lenguaje: “Identificadores sobre el alfabeto {a, b, c} que comience con a y contenga a, b o c. No pueden contener dos c seguidas.</a:t>
            </a:r>
            <a:endParaRPr i="0" sz="2000" u="none">
              <a:solidFill>
                <a:schemeClr val="dk1"/>
              </a:solidFill>
            </a:endParaRPr>
          </a:p>
          <a:p>
            <a:pPr indent="-317500" lvl="0" marL="342900" rtl="0" algn="just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i="0" lang="en-US" sz="2000" u="none">
                <a:solidFill>
                  <a:schemeClr val="dk1"/>
                </a:solidFill>
              </a:rPr>
              <a:t>5) Escriba la Gramática del lenguaje anterior.</a:t>
            </a:r>
            <a:endParaRPr sz="2000"/>
          </a:p>
          <a:p>
            <a:pPr indent="-317500" lvl="0" marL="342900" rtl="0" algn="just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i="0" lang="en-US" sz="2000" u="none">
                <a:solidFill>
                  <a:schemeClr val="dk1"/>
                </a:solidFill>
              </a:rPr>
              <a:t>6) Grafique el AAS para la palabra abbcba.</a:t>
            </a:r>
            <a:endParaRPr sz="2000"/>
          </a:p>
          <a:p>
            <a:pPr indent="-317500" lvl="0" marL="342900" rtl="0" algn="just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i="0" lang="en-US" sz="2000" u="none">
                <a:solidFill>
                  <a:schemeClr val="dk1"/>
                </a:solidFill>
              </a:rPr>
              <a:t>7) Muestre el contenido de la Pila en la 3ra. Transición.</a:t>
            </a:r>
            <a:endParaRPr i="0" sz="2000" u="none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33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1999-10-30T13:34:48Z</dcterms:created>
  <dc:creator>Javier Bazzocco</dc:creator>
</cp:coreProperties>
</file>