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1" r:id="rId8"/>
    <p:sldId id="260" r:id="rId9"/>
    <p:sldId id="267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Optimización de portafolios de inversión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MX" dirty="0"/>
              <a:t>Daniel Orozco</a:t>
            </a:r>
          </a:p>
          <a:p>
            <a:pPr algn="r"/>
            <a:r>
              <a:rPr lang="es-MX" dirty="0"/>
              <a:t>Joaquín Uriel Ramírez</a:t>
            </a:r>
          </a:p>
        </p:txBody>
      </p:sp>
    </p:spTree>
    <p:extLst>
      <p:ext uri="{BB962C8B-B14F-4D97-AF65-F5344CB8AC3E}">
        <p14:creationId xmlns:p14="http://schemas.microsoft.com/office/powerpoint/2010/main" val="277859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72B0D7-6709-466E-A145-AEA4267F2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FF7151-9DEA-4E5B-9294-2D36AAD33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474970"/>
            <a:ext cx="5611923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Montecarlo</a:t>
            </a:r>
            <a:r>
              <a:rPr lang="en-US" dirty="0"/>
              <a:t>: min vol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ABF21822-109C-D760-63EE-99A4DEB94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62869" y="805583"/>
            <a:ext cx="3482952" cy="4660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735B68-7B50-4B28-B680-79A194AFD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D6540B-669D-4156-A31F-C1697D3E8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7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000000"/>
                </a:solidFill>
                <a:latin typeface="Helvetica Neue"/>
              </a:rPr>
              <a:t>Se obtuvieron las </a:t>
            </a:r>
            <a:r>
              <a:rPr lang="es-MX" b="1" dirty="0">
                <a:solidFill>
                  <a:srgbClr val="000000"/>
                </a:solidFill>
                <a:latin typeface="Helvetica Neue"/>
              </a:rPr>
              <a:t>cantidades a invertir</a:t>
            </a:r>
            <a:r>
              <a:rPr lang="es-MX" dirty="0">
                <a:solidFill>
                  <a:srgbClr val="000000"/>
                </a:solidFill>
                <a:latin typeface="Helvetica Neue"/>
              </a:rPr>
              <a:t> en cada activo para un </a:t>
            </a:r>
            <a:r>
              <a:rPr lang="es-MX" b="1" dirty="0">
                <a:solidFill>
                  <a:srgbClr val="000000"/>
                </a:solidFill>
                <a:latin typeface="Helvetica Neue"/>
              </a:rPr>
              <a:t>portafolio óptimo </a:t>
            </a:r>
            <a:r>
              <a:rPr lang="es-MX" dirty="0">
                <a:solidFill>
                  <a:srgbClr val="000000"/>
                </a:solidFill>
                <a:latin typeface="Helvetica Neue"/>
              </a:rPr>
              <a:t>en máximo retorno con mínima varianza, y con mínima varianza en general.</a:t>
            </a:r>
            <a:endParaRPr lang="es-MX" b="1" dirty="0">
              <a:solidFill>
                <a:srgbClr val="000000"/>
              </a:solidFill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000000"/>
                </a:solidFill>
                <a:latin typeface="Helvetica Neue"/>
              </a:rPr>
              <a:t>Dada la información implícita en los precios de los activos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000000"/>
                </a:solidFill>
                <a:latin typeface="Helvetica Neue"/>
              </a:rPr>
              <a:t>Volatilidad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000000"/>
                </a:solidFill>
                <a:latin typeface="Helvetica Neue"/>
              </a:rPr>
              <a:t>Retornos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16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/>
              <a:t>Finance.Yahoo.com. (2022). </a:t>
            </a:r>
            <a:r>
              <a:rPr lang="es-MX" i="1" dirty="0" err="1"/>
              <a:t>Quote</a:t>
            </a:r>
            <a:r>
              <a:rPr lang="es-MX" i="1" dirty="0"/>
              <a:t>. </a:t>
            </a:r>
            <a:r>
              <a:rPr lang="es-MX" i="1" dirty="0" err="1"/>
              <a:t>Yahoo</a:t>
            </a:r>
            <a:r>
              <a:rPr lang="es-MX" i="1" dirty="0"/>
              <a:t> </a:t>
            </a:r>
            <a:r>
              <a:rPr lang="es-MX" i="1" dirty="0" err="1"/>
              <a:t>Finance</a:t>
            </a:r>
            <a:r>
              <a:rPr lang="es-MX" i="1" dirty="0"/>
              <a:t>. </a:t>
            </a:r>
            <a:r>
              <a:rPr lang="es-MX" i="1" dirty="0" err="1"/>
              <a:t>Retrieved</a:t>
            </a:r>
            <a:r>
              <a:rPr lang="es-MX" i="1" dirty="0"/>
              <a:t> </a:t>
            </a:r>
            <a:r>
              <a:rPr lang="es-MX" i="1" dirty="0" err="1"/>
              <a:t>September</a:t>
            </a:r>
            <a:r>
              <a:rPr lang="es-MX" i="1" dirty="0"/>
              <a:t> 24, 2022, </a:t>
            </a:r>
            <a:r>
              <a:rPr lang="es-MX" i="1" dirty="0" err="1"/>
              <a:t>from</a:t>
            </a:r>
            <a:r>
              <a:rPr lang="es-MX" i="1" dirty="0"/>
              <a:t> https://finance.yahoo.com/</a:t>
            </a:r>
          </a:p>
          <a:p>
            <a:r>
              <a:rPr lang="es-MX" dirty="0"/>
              <a:t>Morales (2022), </a:t>
            </a:r>
            <a:r>
              <a:rPr lang="es-MX" dirty="0" err="1"/>
              <a:t>Canvas</a:t>
            </a:r>
            <a:r>
              <a:rPr lang="es-MX" dirty="0"/>
              <a:t> | ITESO | Simulación Matemática</a:t>
            </a:r>
          </a:p>
        </p:txBody>
      </p:sp>
    </p:spTree>
    <p:extLst>
      <p:ext uri="{BB962C8B-B14F-4D97-AF65-F5344CB8AC3E}">
        <p14:creationId xmlns:p14="http://schemas.microsoft.com/office/powerpoint/2010/main" val="299031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 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Objetivos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Datos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Modelado del problema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Solución mediante Montecarlo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Resultados y conclusiones</a:t>
            </a:r>
          </a:p>
        </p:txBody>
      </p:sp>
    </p:spTree>
    <p:extLst>
      <p:ext uri="{BB962C8B-B14F-4D97-AF65-F5344CB8AC3E}">
        <p14:creationId xmlns:p14="http://schemas.microsoft.com/office/powerpoint/2010/main" val="188028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Determinar la cantidad a invertir en cada una de un conjunto de acciones bursátiles con el propósito de maximizar ganancias, minimizando riesgo.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506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000000"/>
                </a:solidFill>
              </a:rPr>
              <a:t>Identificar activos para el portafolio.</a:t>
            </a:r>
          </a:p>
          <a:p>
            <a:r>
              <a:rPr lang="es-MX" dirty="0">
                <a:solidFill>
                  <a:srgbClr val="000000"/>
                </a:solidFill>
              </a:rPr>
              <a:t>Calcular los retornos y volatilidad de los activos en base a datos históricos.</a:t>
            </a:r>
          </a:p>
          <a:p>
            <a:r>
              <a:rPr lang="es-MX" dirty="0">
                <a:solidFill>
                  <a:srgbClr val="000000"/>
                </a:solidFill>
              </a:rPr>
              <a:t>Programar el problema de optimización.</a:t>
            </a:r>
          </a:p>
          <a:p>
            <a:r>
              <a:rPr lang="es-MX" dirty="0"/>
              <a:t>Resolver mediante Montecarlo.</a:t>
            </a:r>
          </a:p>
        </p:txBody>
      </p:sp>
    </p:spTree>
    <p:extLst>
      <p:ext uri="{BB962C8B-B14F-4D97-AF65-F5344CB8AC3E}">
        <p14:creationId xmlns:p14="http://schemas.microsoft.com/office/powerpoint/2010/main" val="191335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tomaron los datos de las acciones desde el día 1 de enero de 2018 hasta el día 2 de noviembre de 2022.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84" y="2884033"/>
            <a:ext cx="4355931" cy="26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3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s-MX" dirty="0"/>
              <a:t>Modelo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s-MX" dirty="0"/>
              <a:t>Radio de </a:t>
            </a:r>
            <a:r>
              <a:rPr lang="es-MX" dirty="0" err="1"/>
              <a:t>sharpe</a:t>
            </a:r>
            <a:endParaRPr lang="es-MX" dirty="0"/>
          </a:p>
          <a:p>
            <a:r>
              <a:rPr lang="es-MX" dirty="0"/>
              <a:t>Desviación estándar</a:t>
            </a:r>
          </a:p>
          <a:p>
            <a:r>
              <a:rPr lang="es-MX" dirty="0"/>
              <a:t>Montecarlo</a:t>
            </a:r>
          </a:p>
        </p:txBody>
      </p:sp>
      <p:pic>
        <p:nvPicPr>
          <p:cNvPr id="1026" name="Picture 2" descr="Ratio de Sharpe - Qué es, definición y concepto | 2022 | Economipedia">
            <a:extLst>
              <a:ext uri="{FF2B5EF4-FFF2-40B4-BE49-F238E27FC236}">
                <a16:creationId xmlns:a16="http://schemas.microsoft.com/office/drawing/2014/main" id="{5D5D4F54-92C5-718D-0D03-2BB024B2A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5868" y="481109"/>
            <a:ext cx="2990287" cy="24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desviación estándar: Cálculo e interpretación para invertir.">
            <a:extLst>
              <a:ext uri="{FF2B5EF4-FFF2-40B4-BE49-F238E27FC236}">
                <a16:creationId xmlns:a16="http://schemas.microsoft.com/office/drawing/2014/main" id="{0875DD87-EF42-764A-735C-76EDFE660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3594" y="3467601"/>
            <a:ext cx="4074836" cy="18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90" y="1924092"/>
            <a:ext cx="5802004" cy="38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6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72B0D7-6709-466E-A145-AEA4267F2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FF7151-9DEA-4E5B-9294-2D36AAD33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474970"/>
            <a:ext cx="5611923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Montecarlo</a:t>
            </a:r>
            <a:r>
              <a:rPr lang="en-US" dirty="0"/>
              <a:t>: Max </a:t>
            </a:r>
            <a:r>
              <a:rPr lang="en-US" dirty="0" err="1"/>
              <a:t>rS</a:t>
            </a:r>
            <a:endParaRPr lang="en-US" dirty="0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E4B493D9-F335-DBD1-B4C5-27537110B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19429" y="805583"/>
            <a:ext cx="3369831" cy="4660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735B68-7B50-4B28-B680-79A194AFD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D6540B-669D-4156-A31F-C1697D3E8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0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90" y="1924092"/>
            <a:ext cx="5802004" cy="38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896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125</TotalTime>
  <Words>207</Words>
  <Application>Microsoft Office PowerPoint</Application>
  <PresentationFormat>Panorámica</PresentationFormat>
  <Paragraphs>34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Helvetica Neue</vt:lpstr>
      <vt:lpstr>Wingdings</vt:lpstr>
      <vt:lpstr>Gallery</vt:lpstr>
      <vt:lpstr>Optimización de portafolios de inversión</vt:lpstr>
      <vt:lpstr>Tabla de contenido</vt:lpstr>
      <vt:lpstr>Objetivo</vt:lpstr>
      <vt:lpstr>Objetivos específicos</vt:lpstr>
      <vt:lpstr>Datos</vt:lpstr>
      <vt:lpstr>Modelo</vt:lpstr>
      <vt:lpstr>Gráfica</vt:lpstr>
      <vt:lpstr>Solución mediante Montecarlo: Max rS</vt:lpstr>
      <vt:lpstr>Gráfica</vt:lpstr>
      <vt:lpstr>Solución mediante Montecarlo: min vol</vt:lpstr>
      <vt:lpstr>Conclusiones</vt:lpstr>
      <vt:lpstr>Referencias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Generación de una montaña por medio de fractrales</dc:title>
  <dc:creator>Usuario</dc:creator>
  <cp:lastModifiedBy>OROZCO GOMEZ, DANIEL</cp:lastModifiedBy>
  <cp:revision>8</cp:revision>
  <dcterms:created xsi:type="dcterms:W3CDTF">2022-11-03T20:04:11Z</dcterms:created>
  <dcterms:modified xsi:type="dcterms:W3CDTF">2022-11-03T22:10:50Z</dcterms:modified>
</cp:coreProperties>
</file>