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16557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1C7C2F9-9272-4649-B733-BDC275CE9D70}" type="datetimeFigureOut">
              <a:rPr lang="es-MX" smtClean="0"/>
              <a:t>29/11/2022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154462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206529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260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284074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42890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369870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17729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48927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110179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238557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1C7C2F9-9272-4649-B733-BDC275CE9D70}" type="datetimeFigureOut">
              <a:rPr lang="es-MX" smtClean="0"/>
              <a:t>29/11/2022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239603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1C7C2F9-9272-4649-B733-BDC275CE9D70}" type="datetimeFigureOut">
              <a:rPr lang="es-MX" smtClean="0"/>
              <a:t>29/11/2022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427764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405519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356576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E1C7C2F9-9272-4649-B733-BDC275CE9D70}" type="datetimeFigureOut">
              <a:rPr lang="es-MX" smtClean="0"/>
              <a:t>29/11/2022</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232124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1C7C2F9-9272-4649-B733-BDC275CE9D70}" type="datetimeFigureOut">
              <a:rPr lang="es-MX" smtClean="0"/>
              <a:t>29/11/2022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CA7ECE6-9644-4251-898F-982F2559106C}" type="slidenum">
              <a:rPr lang="es-MX" smtClean="0"/>
              <a:t>‹Nº›</a:t>
            </a:fld>
            <a:endParaRPr lang="es-MX"/>
          </a:p>
        </p:txBody>
      </p:sp>
    </p:spTree>
    <p:extLst>
      <p:ext uri="{BB962C8B-B14F-4D97-AF65-F5344CB8AC3E}">
        <p14:creationId xmlns:p14="http://schemas.microsoft.com/office/powerpoint/2010/main" val="338288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C7C2F9-9272-4649-B733-BDC275CE9D70}" type="datetimeFigureOut">
              <a:rPr lang="es-MX" smtClean="0"/>
              <a:t>29/11/2022</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A7ECE6-9644-4251-898F-982F2559106C}" type="slidenum">
              <a:rPr lang="es-MX" smtClean="0"/>
              <a:t>‹Nº›</a:t>
            </a:fld>
            <a:endParaRPr lang="es-MX"/>
          </a:p>
        </p:txBody>
      </p:sp>
    </p:spTree>
    <p:extLst>
      <p:ext uri="{BB962C8B-B14F-4D97-AF65-F5344CB8AC3E}">
        <p14:creationId xmlns:p14="http://schemas.microsoft.com/office/powerpoint/2010/main" val="20881138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dpi.com/2077-0383/9/2/571" TargetMode="External"/><Relationship Id="rId2" Type="http://schemas.openxmlformats.org/officeDocument/2006/relationships/hyperlink" Target="http://www.jstor.org/stable/j.ctvcm4gk0" TargetMode="External"/><Relationship Id="rId1" Type="http://schemas.openxmlformats.org/officeDocument/2006/relationships/slideLayout" Target="../slideLayouts/slideLayout2.xml"/><Relationship Id="rId4" Type="http://schemas.openxmlformats.org/officeDocument/2006/relationships/hyperlink" Target="https://bedford.io/blog/ncov-cryptic-transmiss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Modelado de brote de COVID-19 en el ITESO</a:t>
            </a:r>
            <a:endParaRPr lang="es-MX" dirty="0"/>
          </a:p>
        </p:txBody>
      </p:sp>
      <p:sp>
        <p:nvSpPr>
          <p:cNvPr id="3" name="Subtítulo 2"/>
          <p:cNvSpPr>
            <a:spLocks noGrp="1"/>
          </p:cNvSpPr>
          <p:nvPr>
            <p:ph type="subTitle" idx="1"/>
          </p:nvPr>
        </p:nvSpPr>
        <p:spPr/>
        <p:txBody>
          <a:bodyPr/>
          <a:lstStyle/>
          <a:p>
            <a:pPr algn="r"/>
            <a:r>
              <a:rPr lang="es-MX" dirty="0" smtClean="0"/>
              <a:t>Joaquín Uriel Ramírez Pérez</a:t>
            </a:r>
          </a:p>
          <a:p>
            <a:pPr algn="r"/>
            <a:r>
              <a:rPr lang="es-MX" dirty="0" smtClean="0"/>
              <a:t>Daniel Orozco</a:t>
            </a:r>
            <a:endParaRPr lang="es-MX" dirty="0"/>
          </a:p>
        </p:txBody>
      </p:sp>
    </p:spTree>
    <p:extLst>
      <p:ext uri="{BB962C8B-B14F-4D97-AF65-F5344CB8AC3E}">
        <p14:creationId xmlns:p14="http://schemas.microsoft.com/office/powerpoint/2010/main" val="293728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 distanciamiento social</a:t>
            </a:r>
            <a:endParaRPr lang="es-MX" dirty="0"/>
          </a:p>
        </p:txBody>
      </p:sp>
      <p:sp>
        <p:nvSpPr>
          <p:cNvPr id="5" name="Marcador de contenido 4"/>
          <p:cNvSpPr>
            <a:spLocks noGrp="1"/>
          </p:cNvSpPr>
          <p:nvPr>
            <p:ph idx="1"/>
          </p:nvPr>
        </p:nvSpPr>
        <p:spPr>
          <a:xfrm>
            <a:off x="1103313" y="1604212"/>
            <a:ext cx="4351004" cy="4764504"/>
          </a:xfrm>
        </p:spPr>
        <p:txBody>
          <a:bodyPr>
            <a:normAutofit/>
          </a:bodyPr>
          <a:lstStyle/>
          <a:p>
            <a:r>
              <a:rPr lang="es-MX" dirty="0"/>
              <a:t>Con la vacuna, la contagiosidad es menor, por lo que el </a:t>
            </a:r>
            <a:r>
              <a:rPr lang="es-MX" dirty="0" smtClean="0"/>
              <a:t>parámetro “Ro” será menor que en el caso anterior.</a:t>
            </a:r>
          </a:p>
          <a:p>
            <a:r>
              <a:rPr lang="es-MX" dirty="0" smtClean="0"/>
              <a:t>Ro = </a:t>
            </a:r>
            <a:r>
              <a:rPr lang="el-GR" dirty="0" smtClean="0"/>
              <a:t>β</a:t>
            </a:r>
            <a:r>
              <a:rPr lang="es-MX" dirty="0" smtClean="0"/>
              <a:t> / y = 2.4</a:t>
            </a:r>
          </a:p>
          <a:p>
            <a:pPr marL="0" indent="0">
              <a:buNone/>
            </a:pPr>
            <a:endParaRPr lang="es-MX" dirty="0"/>
          </a:p>
        </p:txBody>
      </p:sp>
      <p:pic>
        <p:nvPicPr>
          <p:cNvPr id="9" name="Imagen 8"/>
          <p:cNvPicPr>
            <a:picLocks noChangeAspect="1"/>
          </p:cNvPicPr>
          <p:nvPr/>
        </p:nvPicPr>
        <p:blipFill>
          <a:blip r:embed="rId2"/>
          <a:stretch>
            <a:fillRect/>
          </a:stretch>
        </p:blipFill>
        <p:spPr>
          <a:xfrm>
            <a:off x="5617702" y="1489568"/>
            <a:ext cx="5608806" cy="3269263"/>
          </a:xfrm>
          <a:prstGeom prst="rect">
            <a:avLst/>
          </a:prstGeom>
        </p:spPr>
      </p:pic>
    </p:spTree>
    <p:extLst>
      <p:ext uri="{BB962C8B-B14F-4D97-AF65-F5344CB8AC3E}">
        <p14:creationId xmlns:p14="http://schemas.microsoft.com/office/powerpoint/2010/main" val="1641990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528918"/>
            <a:ext cx="8946541" cy="4195481"/>
          </a:xfrm>
        </p:spPr>
        <p:txBody>
          <a:bodyPr/>
          <a:lstStyle/>
          <a:p>
            <a:r>
              <a:rPr lang="es-MX" dirty="0"/>
              <a:t>Para propósitos del modelado de este caso, el parámetro “u” será tomado en cuenta. Este representa la efectividad de las medidas de mitigación, donde “u” = 0 representa medidas nulas, y “u” = 1 representa aislación perfecta de los individuos. En el caso actual del ITESO, pocos usan cubre bocas, la mayoría de clases son presenciales con salones llenos, todas las actividades tienen aforo máximo; pero un porcentaje significativo está vacunado, y quedaron algunos hábitos como uso de gel </a:t>
            </a:r>
            <a:r>
              <a:rPr lang="es-MX" dirty="0" err="1"/>
              <a:t>antibacterial</a:t>
            </a:r>
            <a:r>
              <a:rPr lang="es-MX" dirty="0"/>
              <a:t> y además se exige aislamiento de personas que sepan que están contagiadas. “u” = 0.2 Parece ser prudente para la situación actual.</a:t>
            </a:r>
          </a:p>
          <a:p>
            <a:endParaRPr lang="es-MX" dirty="0"/>
          </a:p>
        </p:txBody>
      </p:sp>
      <p:pic>
        <p:nvPicPr>
          <p:cNvPr id="4" name="Imagen 3"/>
          <p:cNvPicPr>
            <a:picLocks noChangeAspect="1"/>
          </p:cNvPicPr>
          <p:nvPr/>
        </p:nvPicPr>
        <p:blipFill>
          <a:blip r:embed="rId2"/>
          <a:stretch>
            <a:fillRect/>
          </a:stretch>
        </p:blipFill>
        <p:spPr>
          <a:xfrm>
            <a:off x="4841432" y="3966143"/>
            <a:ext cx="2489809" cy="2211928"/>
          </a:xfrm>
          <a:prstGeom prst="rect">
            <a:avLst/>
          </a:prstGeom>
        </p:spPr>
      </p:pic>
    </p:spTree>
    <p:extLst>
      <p:ext uri="{BB962C8B-B14F-4D97-AF65-F5344CB8AC3E}">
        <p14:creationId xmlns:p14="http://schemas.microsoft.com/office/powerpoint/2010/main" val="91845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Gráficas</a:t>
            </a:r>
            <a:endParaRPr lang="es-MX" dirty="0"/>
          </a:p>
        </p:txBody>
      </p:sp>
      <p:pic>
        <p:nvPicPr>
          <p:cNvPr id="4" name="Imagen 3"/>
          <p:cNvPicPr>
            <a:picLocks noChangeAspect="1"/>
          </p:cNvPicPr>
          <p:nvPr/>
        </p:nvPicPr>
        <p:blipFill>
          <a:blip r:embed="rId2"/>
          <a:stretch>
            <a:fillRect/>
          </a:stretch>
        </p:blipFill>
        <p:spPr>
          <a:xfrm>
            <a:off x="1572125" y="1299409"/>
            <a:ext cx="5740161" cy="2630907"/>
          </a:xfrm>
          <a:prstGeom prst="rect">
            <a:avLst/>
          </a:prstGeom>
        </p:spPr>
      </p:pic>
      <p:pic>
        <p:nvPicPr>
          <p:cNvPr id="5" name="Imagen 4"/>
          <p:cNvPicPr>
            <a:picLocks noChangeAspect="1"/>
          </p:cNvPicPr>
          <p:nvPr/>
        </p:nvPicPr>
        <p:blipFill>
          <a:blip r:embed="rId3"/>
          <a:stretch>
            <a:fillRect/>
          </a:stretch>
        </p:blipFill>
        <p:spPr>
          <a:xfrm>
            <a:off x="1572125" y="4149239"/>
            <a:ext cx="5728733" cy="2564382"/>
          </a:xfrm>
          <a:prstGeom prst="rect">
            <a:avLst/>
          </a:prstGeom>
        </p:spPr>
      </p:pic>
    </p:spTree>
    <p:extLst>
      <p:ext uri="{BB962C8B-B14F-4D97-AF65-F5344CB8AC3E}">
        <p14:creationId xmlns:p14="http://schemas.microsoft.com/office/powerpoint/2010/main" val="152192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Comparación</a:t>
            </a:r>
            <a:endParaRPr lang="es-MX" dirty="0"/>
          </a:p>
        </p:txBody>
      </p:sp>
      <p:pic>
        <p:nvPicPr>
          <p:cNvPr id="4" name="Imagen 3"/>
          <p:cNvPicPr>
            <a:picLocks noChangeAspect="1"/>
          </p:cNvPicPr>
          <p:nvPr/>
        </p:nvPicPr>
        <p:blipFill>
          <a:blip r:embed="rId2"/>
          <a:stretch>
            <a:fillRect/>
          </a:stretch>
        </p:blipFill>
        <p:spPr>
          <a:xfrm>
            <a:off x="898358" y="1468236"/>
            <a:ext cx="5089228" cy="4976291"/>
          </a:xfrm>
          <a:prstGeom prst="rect">
            <a:avLst/>
          </a:prstGeom>
        </p:spPr>
      </p:pic>
      <p:pic>
        <p:nvPicPr>
          <p:cNvPr id="5" name="Imagen 4"/>
          <p:cNvPicPr>
            <a:picLocks noChangeAspect="1"/>
          </p:cNvPicPr>
          <p:nvPr/>
        </p:nvPicPr>
        <p:blipFill>
          <a:blip r:embed="rId3"/>
          <a:stretch>
            <a:fillRect/>
          </a:stretch>
        </p:blipFill>
        <p:spPr>
          <a:xfrm>
            <a:off x="6095568" y="1468236"/>
            <a:ext cx="5326842" cy="4976291"/>
          </a:xfrm>
          <a:prstGeom prst="rect">
            <a:avLst/>
          </a:prstGeom>
        </p:spPr>
      </p:pic>
    </p:spTree>
    <p:extLst>
      <p:ext uri="{BB962C8B-B14F-4D97-AF65-F5344CB8AC3E}">
        <p14:creationId xmlns:p14="http://schemas.microsoft.com/office/powerpoint/2010/main" val="153772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a:xfrm>
            <a:off x="1103312" y="1459832"/>
            <a:ext cx="8946541" cy="4993722"/>
          </a:xfrm>
        </p:spPr>
        <p:txBody>
          <a:bodyPr>
            <a:normAutofit lnSpcReduction="10000"/>
          </a:bodyPr>
          <a:lstStyle/>
          <a:p>
            <a:r>
              <a:rPr lang="es-MX" dirty="0"/>
              <a:t>Comparando los resultados adquiridos en ambos escenarios es posible concluir que con una medida sanitaria abierta, es decir, sin distanciamiento social es más probable de terminar rápidamente con el riesgo de contagio a la población, pero esto conlleva un gran pico de contagios en un determinado momento, lo cual es muy riesgoso.</a:t>
            </a:r>
          </a:p>
          <a:p>
            <a:r>
              <a:rPr lang="es-MX" dirty="0"/>
              <a:t>Por otro lado, si se utiliza una medida sanitaria conservadora en donde se proteja más en primera instancia a la población es posible llevar un cierto control sobre los contagios y que estos se vayan dando paulatinamente, a su vez esto trae consigo la consecuencia de tener latente por más tiempo la posibilidad de contagios. Reduce a la fracción de la población infectada en cualquier momento, lo que reduce la presión sobre los recursos de atención médica. Reduce el número de personas que finalmente experimentan la enfermedad. Para una enfermedad con una mortalidad distinta de cero, esto salva vidas.</a:t>
            </a:r>
          </a:p>
          <a:p>
            <a:endParaRPr lang="es-MX" dirty="0"/>
          </a:p>
        </p:txBody>
      </p:sp>
    </p:spTree>
    <p:extLst>
      <p:ext uri="{BB962C8B-B14F-4D97-AF65-F5344CB8AC3E}">
        <p14:creationId xmlns:p14="http://schemas.microsoft.com/office/powerpoint/2010/main" val="339410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err="1"/>
              <a:t>Keeling</a:t>
            </a:r>
            <a:r>
              <a:rPr lang="es-MX" dirty="0"/>
              <a:t>, </a:t>
            </a:r>
            <a:r>
              <a:rPr lang="es-MX" dirty="0" err="1"/>
              <a:t>Matt</a:t>
            </a:r>
            <a:r>
              <a:rPr lang="es-MX" dirty="0"/>
              <a:t> J., and </a:t>
            </a:r>
            <a:r>
              <a:rPr lang="es-MX" dirty="0" err="1"/>
              <a:t>Pejman</a:t>
            </a:r>
            <a:r>
              <a:rPr lang="es-MX" dirty="0"/>
              <a:t> </a:t>
            </a:r>
            <a:r>
              <a:rPr lang="es-MX" dirty="0" err="1"/>
              <a:t>Rohani</a:t>
            </a:r>
            <a:r>
              <a:rPr lang="es-MX" dirty="0"/>
              <a:t>. </a:t>
            </a:r>
            <a:r>
              <a:rPr lang="es-MX" dirty="0" err="1"/>
              <a:t>Modeling</a:t>
            </a:r>
            <a:r>
              <a:rPr lang="es-MX" dirty="0"/>
              <a:t> </a:t>
            </a:r>
            <a:r>
              <a:rPr lang="es-MX" dirty="0" err="1"/>
              <a:t>Infectious</a:t>
            </a:r>
            <a:r>
              <a:rPr lang="es-MX" dirty="0"/>
              <a:t> </a:t>
            </a:r>
            <a:r>
              <a:rPr lang="es-MX" dirty="0" err="1"/>
              <a:t>Diseases</a:t>
            </a:r>
            <a:r>
              <a:rPr lang="es-MX" dirty="0"/>
              <a:t> in </a:t>
            </a:r>
            <a:r>
              <a:rPr lang="es-MX" dirty="0" err="1"/>
              <a:t>Humans</a:t>
            </a:r>
            <a:r>
              <a:rPr lang="es-MX" dirty="0"/>
              <a:t> and </a:t>
            </a:r>
            <a:r>
              <a:rPr lang="es-MX" dirty="0" err="1"/>
              <a:t>Animals</a:t>
            </a:r>
            <a:r>
              <a:rPr lang="es-MX" dirty="0"/>
              <a:t>. Princeton </a:t>
            </a:r>
            <a:r>
              <a:rPr lang="es-MX" dirty="0" err="1"/>
              <a:t>University</a:t>
            </a:r>
            <a:r>
              <a:rPr lang="es-MX" dirty="0"/>
              <a:t> </a:t>
            </a:r>
            <a:r>
              <a:rPr lang="es-MX" dirty="0" err="1"/>
              <a:t>Press</a:t>
            </a:r>
            <a:r>
              <a:rPr lang="es-MX" dirty="0"/>
              <a:t>, 2008. JSTOR, </a:t>
            </a:r>
            <a:r>
              <a:rPr lang="es-MX" u="sng" dirty="0">
                <a:hlinkClick r:id="rId2"/>
              </a:rPr>
              <a:t>www.jstor.org/stable/j.ctvcm4gk0</a:t>
            </a:r>
            <a:r>
              <a:rPr lang="es-MX" dirty="0"/>
              <a:t>. </a:t>
            </a:r>
            <a:r>
              <a:rPr lang="es-MX" dirty="0" err="1"/>
              <a:t>Accessed</a:t>
            </a:r>
            <a:r>
              <a:rPr lang="es-MX" dirty="0"/>
              <a:t> 24 Nov. 2022.</a:t>
            </a:r>
          </a:p>
          <a:p>
            <a:r>
              <a:rPr lang="es-MX" dirty="0" err="1"/>
              <a:t>Boldog</a:t>
            </a:r>
            <a:r>
              <a:rPr lang="es-MX" dirty="0"/>
              <a:t>, </a:t>
            </a:r>
            <a:r>
              <a:rPr lang="es-MX" dirty="0" err="1"/>
              <a:t>Péter</a:t>
            </a:r>
            <a:r>
              <a:rPr lang="es-MX" dirty="0"/>
              <a:t>, et al. "</a:t>
            </a:r>
            <a:r>
              <a:rPr lang="es-MX" dirty="0" err="1"/>
              <a:t>Risk</a:t>
            </a:r>
            <a:r>
              <a:rPr lang="es-MX" dirty="0"/>
              <a:t> </a:t>
            </a:r>
            <a:r>
              <a:rPr lang="es-MX" dirty="0" err="1"/>
              <a:t>Assessment</a:t>
            </a:r>
            <a:r>
              <a:rPr lang="es-MX" dirty="0"/>
              <a:t> of Novel Coronavirus COVID-19 </a:t>
            </a:r>
            <a:r>
              <a:rPr lang="es-MX" dirty="0" err="1"/>
              <a:t>Outbreaks</a:t>
            </a:r>
            <a:r>
              <a:rPr lang="es-MX" dirty="0"/>
              <a:t> </a:t>
            </a:r>
            <a:r>
              <a:rPr lang="es-MX" dirty="0" err="1"/>
              <a:t>Outside</a:t>
            </a:r>
            <a:r>
              <a:rPr lang="es-MX" dirty="0"/>
              <a:t> China." </a:t>
            </a:r>
            <a:r>
              <a:rPr lang="es-MX" dirty="0" err="1"/>
              <a:t>Journal</a:t>
            </a:r>
            <a:r>
              <a:rPr lang="es-MX" dirty="0"/>
              <a:t> of </a:t>
            </a:r>
            <a:r>
              <a:rPr lang="es-MX" dirty="0" err="1"/>
              <a:t>Clinical</a:t>
            </a:r>
            <a:r>
              <a:rPr lang="es-MX" dirty="0"/>
              <a:t> Medicine 9.2 (2020): 571. </a:t>
            </a:r>
            <a:r>
              <a:rPr lang="es-MX" dirty="0" err="1"/>
              <a:t>Accessed</a:t>
            </a:r>
            <a:r>
              <a:rPr lang="es-MX" dirty="0"/>
              <a:t> 24 Nov 2022. </a:t>
            </a:r>
            <a:r>
              <a:rPr lang="es-MX" u="sng" dirty="0">
                <a:hlinkClick r:id="rId3"/>
              </a:rPr>
              <a:t>https://www.mdpi.com/2077-0383/9/2/571</a:t>
            </a:r>
            <a:endParaRPr lang="es-MX" dirty="0"/>
          </a:p>
          <a:p>
            <a:r>
              <a:rPr lang="es-MX" dirty="0"/>
              <a:t>Bedford, Trevor. </a:t>
            </a:r>
            <a:r>
              <a:rPr lang="es-MX" dirty="0" err="1"/>
              <a:t>Cryptic</a:t>
            </a:r>
            <a:r>
              <a:rPr lang="es-MX" dirty="0"/>
              <a:t> </a:t>
            </a:r>
            <a:r>
              <a:rPr lang="es-MX" dirty="0" err="1"/>
              <a:t>transmission</a:t>
            </a:r>
            <a:r>
              <a:rPr lang="es-MX" dirty="0"/>
              <a:t> of novel coronavirus </a:t>
            </a:r>
            <a:r>
              <a:rPr lang="es-MX" dirty="0" err="1"/>
              <a:t>revealed</a:t>
            </a:r>
            <a:r>
              <a:rPr lang="es-MX" dirty="0"/>
              <a:t> </a:t>
            </a:r>
            <a:r>
              <a:rPr lang="es-MX" dirty="0" err="1"/>
              <a:t>by</a:t>
            </a:r>
            <a:r>
              <a:rPr lang="es-MX" dirty="0"/>
              <a:t> </a:t>
            </a:r>
            <a:r>
              <a:rPr lang="es-MX" dirty="0" err="1"/>
              <a:t>genomic</a:t>
            </a:r>
            <a:r>
              <a:rPr lang="es-MX" dirty="0"/>
              <a:t> </a:t>
            </a:r>
            <a:r>
              <a:rPr lang="es-MX" dirty="0" err="1"/>
              <a:t>epidemiology</a:t>
            </a:r>
            <a:r>
              <a:rPr lang="es-MX" dirty="0"/>
              <a:t>. </a:t>
            </a:r>
            <a:r>
              <a:rPr lang="es-MX" dirty="0" err="1"/>
              <a:t>Accessed</a:t>
            </a:r>
            <a:r>
              <a:rPr lang="es-MX" dirty="0"/>
              <a:t> 24 Nov 2022. </a:t>
            </a:r>
            <a:r>
              <a:rPr lang="es-MX" u="sng" dirty="0">
                <a:hlinkClick r:id="rId4"/>
              </a:rPr>
              <a:t>https://bedford.io/blog/ncov-cryptic-transmission/</a:t>
            </a:r>
            <a:endParaRPr lang="es-MX" dirty="0"/>
          </a:p>
          <a:p>
            <a:endParaRPr lang="es-MX" dirty="0"/>
          </a:p>
        </p:txBody>
      </p:sp>
    </p:spTree>
    <p:extLst>
      <p:ext uri="{BB962C8B-B14F-4D97-AF65-F5344CB8AC3E}">
        <p14:creationId xmlns:p14="http://schemas.microsoft.com/office/powerpoint/2010/main" val="93283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General</a:t>
            </a:r>
            <a:endParaRPr lang="es-MX" dirty="0"/>
          </a:p>
        </p:txBody>
      </p:sp>
      <p:sp>
        <p:nvSpPr>
          <p:cNvPr id="3" name="Marcador de contenido 2"/>
          <p:cNvSpPr>
            <a:spLocks noGrp="1"/>
          </p:cNvSpPr>
          <p:nvPr>
            <p:ph idx="1"/>
          </p:nvPr>
        </p:nvSpPr>
        <p:spPr/>
        <p:txBody>
          <a:bodyPr/>
          <a:lstStyle/>
          <a:p>
            <a:r>
              <a:rPr lang="es-MX" dirty="0" smtClean="0"/>
              <a:t>Simular el brote de COVID-19 en el campus en el campus del ITESO con y sin distanciamiento social.</a:t>
            </a:r>
            <a:endParaRPr lang="es-MX" dirty="0"/>
          </a:p>
        </p:txBody>
      </p:sp>
      <p:pic>
        <p:nvPicPr>
          <p:cNvPr id="5" name="Imagen 4"/>
          <p:cNvPicPr>
            <a:picLocks noChangeAspect="1"/>
          </p:cNvPicPr>
          <p:nvPr/>
        </p:nvPicPr>
        <p:blipFill>
          <a:blip r:embed="rId2"/>
          <a:stretch>
            <a:fillRect/>
          </a:stretch>
        </p:blipFill>
        <p:spPr>
          <a:xfrm>
            <a:off x="2176270" y="3053283"/>
            <a:ext cx="6569036" cy="2577496"/>
          </a:xfrm>
          <a:prstGeom prst="rect">
            <a:avLst/>
          </a:prstGeom>
        </p:spPr>
      </p:pic>
    </p:spTree>
    <p:extLst>
      <p:ext uri="{BB962C8B-B14F-4D97-AF65-F5344CB8AC3E}">
        <p14:creationId xmlns:p14="http://schemas.microsoft.com/office/powerpoint/2010/main" val="229957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Objetivos Específicos</a:t>
            </a:r>
            <a:endParaRPr lang="es-MX" dirty="0"/>
          </a:p>
        </p:txBody>
      </p:sp>
      <p:sp>
        <p:nvSpPr>
          <p:cNvPr id="3" name="Marcador de contenido 2"/>
          <p:cNvSpPr>
            <a:spLocks noGrp="1"/>
          </p:cNvSpPr>
          <p:nvPr>
            <p:ph idx="1"/>
          </p:nvPr>
        </p:nvSpPr>
        <p:spPr/>
        <p:txBody>
          <a:bodyPr/>
          <a:lstStyle/>
          <a:p>
            <a:r>
              <a:rPr lang="es-MX" dirty="0"/>
              <a:t>Encontrar un modelo con ecuaciones diferenciales que se ajuste a las características de un brote de COVID-19.</a:t>
            </a:r>
          </a:p>
          <a:p>
            <a:r>
              <a:rPr lang="es-MX" dirty="0"/>
              <a:t>Identificar las restricciones del problema tales como la población del ITESO y la tasa de contagio con y sin distanciamiento social.</a:t>
            </a:r>
          </a:p>
          <a:p>
            <a:r>
              <a:rPr lang="es-MX" dirty="0"/>
              <a:t>Resolver y simular los problemas de ecuaciones diferenciales.</a:t>
            </a:r>
          </a:p>
          <a:p>
            <a:r>
              <a:rPr lang="es-MX" dirty="0"/>
              <a:t>Comparar resultados de ambas simulaciones</a:t>
            </a:r>
            <a:r>
              <a:rPr lang="es-MX" dirty="0" smtClean="0"/>
              <a:t>.</a:t>
            </a:r>
            <a:endParaRPr lang="es-MX" dirty="0"/>
          </a:p>
        </p:txBody>
      </p:sp>
    </p:spTree>
    <p:extLst>
      <p:ext uri="{BB962C8B-B14F-4D97-AF65-F5344CB8AC3E}">
        <p14:creationId xmlns:p14="http://schemas.microsoft.com/office/powerpoint/2010/main" val="422829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Modelado del problema</a:t>
            </a:r>
            <a:endParaRPr lang="es-MX" dirty="0"/>
          </a:p>
        </p:txBody>
      </p:sp>
      <p:sp>
        <p:nvSpPr>
          <p:cNvPr id="3" name="Marcador de contenido 2"/>
          <p:cNvSpPr>
            <a:spLocks noGrp="1"/>
          </p:cNvSpPr>
          <p:nvPr>
            <p:ph idx="1"/>
          </p:nvPr>
        </p:nvSpPr>
        <p:spPr>
          <a:xfrm>
            <a:off x="1103311" y="1411705"/>
            <a:ext cx="9243847" cy="5181600"/>
          </a:xfrm>
        </p:spPr>
        <p:txBody>
          <a:bodyPr>
            <a:normAutofit/>
          </a:bodyPr>
          <a:lstStyle/>
          <a:p>
            <a:pPr marL="0" indent="0">
              <a:buNone/>
            </a:pPr>
            <a:r>
              <a:rPr lang="es-MX" dirty="0"/>
              <a:t>El COVID-19 es causado por el coronavirus humano SARS-COV-2. Como todos sabemos, causa </a:t>
            </a:r>
            <a:r>
              <a:rPr lang="es-MX" dirty="0" smtClean="0"/>
              <a:t>enfermedad </a:t>
            </a:r>
            <a:r>
              <a:rPr lang="es-MX" dirty="0"/>
              <a:t>respiratoria superior que puede progresar a </a:t>
            </a:r>
            <a:r>
              <a:rPr lang="es-MX" dirty="0" smtClean="0"/>
              <a:t>neumonía</a:t>
            </a:r>
            <a:r>
              <a:rPr lang="es-MX" dirty="0"/>
              <a:t>. </a:t>
            </a:r>
            <a:r>
              <a:rPr lang="es-MX" dirty="0" smtClean="0"/>
              <a:t>El virus </a:t>
            </a:r>
            <a:r>
              <a:rPr lang="es-MX" dirty="0"/>
              <a:t>causó una pandemia que afectó al mundo entero desde marzo de 2020. Recientemente, con el desarrollo de biotecnología, distanciamiento social, entre otras acciones, se ha logrado controlar y hemos regresado a una vida similar a la </a:t>
            </a:r>
            <a:r>
              <a:rPr lang="es-MX" dirty="0" smtClean="0"/>
              <a:t>pre pandémica.</a:t>
            </a:r>
          </a:p>
          <a:p>
            <a:pPr marL="0" indent="0">
              <a:buNone/>
            </a:pPr>
            <a:r>
              <a:rPr lang="es-MX" dirty="0" smtClean="0"/>
              <a:t>En </a:t>
            </a:r>
            <a:r>
              <a:rPr lang="es-MX" dirty="0"/>
              <a:t>este proyecto se analizarán dos casos: primero, un brote sin medidas de distanciamiento social; después un brote con distanciamiento social</a:t>
            </a:r>
            <a:r>
              <a:rPr lang="es-MX" dirty="0" smtClean="0"/>
              <a:t>.</a:t>
            </a:r>
          </a:p>
          <a:p>
            <a:pPr marL="0" indent="0">
              <a:buNone/>
            </a:pPr>
            <a:r>
              <a:rPr lang="es-MX" dirty="0"/>
              <a:t>En la temporada navideña de 2020 y 2021 hubo brotes importantes y a pesar de que un porcentaje importante de la población está vacunada, lo cual puede ayudar a reducir la </a:t>
            </a:r>
            <a:r>
              <a:rPr lang="es-MX" dirty="0" smtClean="0"/>
              <a:t>transmisión </a:t>
            </a:r>
            <a:r>
              <a:rPr lang="es-MX" dirty="0"/>
              <a:t>del virus, no podemos descartar la probabilidad de que haya un nuevo brote, que puede afectar al ITESO a principios del próximo semestre.</a:t>
            </a:r>
            <a:endParaRPr lang="es-MX" dirty="0"/>
          </a:p>
        </p:txBody>
      </p:sp>
    </p:spTree>
    <p:extLst>
      <p:ext uri="{BB962C8B-B14F-4D97-AF65-F5344CB8AC3E}">
        <p14:creationId xmlns:p14="http://schemas.microsoft.com/office/powerpoint/2010/main" val="122734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SEIR</a:t>
            </a:r>
            <a:endParaRPr lang="es-MX" dirty="0"/>
          </a:p>
        </p:txBody>
      </p:sp>
      <p:sp>
        <p:nvSpPr>
          <p:cNvPr id="3" name="Marcador de contenido 2"/>
          <p:cNvSpPr>
            <a:spLocks noGrp="1"/>
          </p:cNvSpPr>
          <p:nvPr>
            <p:ph idx="1"/>
          </p:nvPr>
        </p:nvSpPr>
        <p:spPr>
          <a:xfrm>
            <a:off x="1103312" y="1427748"/>
            <a:ext cx="8946541" cy="5005136"/>
          </a:xfrm>
        </p:spPr>
        <p:txBody>
          <a:bodyPr>
            <a:normAutofit lnSpcReduction="10000"/>
          </a:bodyPr>
          <a:lstStyle/>
          <a:p>
            <a:pPr marL="0" indent="0">
              <a:buNone/>
            </a:pPr>
            <a:r>
              <a:rPr lang="es-MX" dirty="0"/>
              <a:t>El modelo SEIR es un modelo de ecuaciones diferenciales determinístico utilizado para la modelar y simular la </a:t>
            </a:r>
            <a:r>
              <a:rPr lang="es-MX" dirty="0" err="1"/>
              <a:t>transmición</a:t>
            </a:r>
            <a:r>
              <a:rPr lang="es-MX" dirty="0"/>
              <a:t> de enfermedades contagiosas. En el modelo, la población se divide en tres grupos no superpuestos que corresponden a cada fase de la enfermedad</a:t>
            </a:r>
            <a:r>
              <a:rPr lang="es-MX" dirty="0" smtClean="0"/>
              <a:t>:</a:t>
            </a:r>
          </a:p>
          <a:p>
            <a:r>
              <a:rPr lang="es-MX" dirty="0"/>
              <a:t>Susceptible: En este caso toda la población está expuesta al virus. En el ITESO hay 13400 personas que entran cada día.</a:t>
            </a:r>
          </a:p>
          <a:p>
            <a:r>
              <a:rPr lang="es-MX" dirty="0"/>
              <a:t>Expuesta: Las personas que han sido expuesta al virus pero todavía no son infecciosas.</a:t>
            </a:r>
          </a:p>
          <a:p>
            <a:r>
              <a:rPr lang="es-MX" dirty="0"/>
              <a:t>Infeccioso: Las personas que se encuentran infectadas y pueden infectar a otras.</a:t>
            </a:r>
          </a:p>
          <a:p>
            <a:r>
              <a:rPr lang="es-MX" dirty="0"/>
              <a:t>Recuperado: Las personas que ya se hayan recuperado, se asume que no podrán contraer la enfermedad nuevamente en el semestre</a:t>
            </a:r>
            <a:r>
              <a:rPr lang="es-MX" dirty="0" smtClean="0"/>
              <a:t>.</a:t>
            </a:r>
          </a:p>
          <a:p>
            <a:pPr marL="0" indent="0">
              <a:buNone/>
            </a:pPr>
            <a:r>
              <a:rPr lang="es-MX" dirty="0"/>
              <a:t>En este caso no usaremos tasa de mortalidad.</a:t>
            </a:r>
          </a:p>
          <a:p>
            <a:endParaRPr lang="es-MX" dirty="0"/>
          </a:p>
        </p:txBody>
      </p:sp>
    </p:spTree>
    <p:extLst>
      <p:ext uri="{BB962C8B-B14F-4D97-AF65-F5344CB8AC3E}">
        <p14:creationId xmlns:p14="http://schemas.microsoft.com/office/powerpoint/2010/main" val="20187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021889" cy="1400530"/>
          </a:xfrm>
        </p:spPr>
        <p:txBody>
          <a:bodyPr/>
          <a:lstStyle/>
          <a:p>
            <a:r>
              <a:rPr lang="es-MX" dirty="0" smtClean="0"/>
              <a:t>Propiedades Clave del modelo SEIR</a:t>
            </a:r>
            <a:endParaRPr lang="es-MX" dirty="0"/>
          </a:p>
        </p:txBody>
      </p:sp>
      <p:sp>
        <p:nvSpPr>
          <p:cNvPr id="5" name="Marcador de contenido 4"/>
          <p:cNvSpPr>
            <a:spLocks noGrp="1"/>
          </p:cNvSpPr>
          <p:nvPr>
            <p:ph idx="1"/>
          </p:nvPr>
        </p:nvSpPr>
        <p:spPr>
          <a:xfrm>
            <a:off x="994611" y="1267326"/>
            <a:ext cx="9673389" cy="5261811"/>
          </a:xfrm>
        </p:spPr>
        <p:txBody>
          <a:bodyPr>
            <a:normAutofit/>
          </a:bodyPr>
          <a:lstStyle/>
          <a:p>
            <a:r>
              <a:rPr lang="es-MX" dirty="0" smtClean="0"/>
              <a:t>“</a:t>
            </a:r>
            <a:r>
              <a:rPr lang="el-GR" dirty="0" smtClean="0"/>
              <a:t>Β</a:t>
            </a:r>
            <a:r>
              <a:rPr lang="es-MX" dirty="0" smtClean="0"/>
              <a:t>” es la tasa constante asociada con la transmisión de la infección.</a:t>
            </a:r>
          </a:p>
          <a:p>
            <a:r>
              <a:rPr lang="es-MX" dirty="0" smtClean="0"/>
              <a:t>“y” es la tasa de recuperación.</a:t>
            </a:r>
          </a:p>
          <a:p>
            <a:r>
              <a:rPr lang="es-MX" dirty="0" smtClean="0"/>
              <a:t>La población infecciosa puede crecer solo si “</a:t>
            </a:r>
            <a:r>
              <a:rPr lang="el-GR" dirty="0" smtClean="0"/>
              <a:t>β</a:t>
            </a:r>
            <a:r>
              <a:rPr lang="es-MX" dirty="0" smtClean="0"/>
              <a:t>s” &gt; “y”. O sea si la tasa de infección es mayor a la tasa de recuperación.</a:t>
            </a:r>
          </a:p>
          <a:p>
            <a:r>
              <a:rPr lang="es-MX" dirty="0" smtClean="0"/>
              <a:t>El ratio 	Ro = (</a:t>
            </a:r>
            <a:r>
              <a:rPr lang="el-GR" dirty="0" smtClean="0"/>
              <a:t>β</a:t>
            </a:r>
            <a:r>
              <a:rPr lang="es-MX" dirty="0" smtClean="0"/>
              <a:t> / y</a:t>
            </a:r>
            <a:r>
              <a:rPr lang="es-MX" dirty="0"/>
              <a:t>)</a:t>
            </a:r>
            <a:r>
              <a:rPr lang="es-MX" dirty="0" smtClean="0"/>
              <a:t> 	describe la “contagiosidad del virus”.</a:t>
            </a:r>
          </a:p>
          <a:p>
            <a:pPr marL="0" indent="0">
              <a:buNone/>
            </a:pPr>
            <a:r>
              <a:rPr lang="es-MX" dirty="0"/>
              <a:t>Las tasas son modeladas de la siguiente manera</a:t>
            </a:r>
            <a:r>
              <a:rPr lang="es-MX" dirty="0" smtClean="0"/>
              <a:t>:</a:t>
            </a:r>
          </a:p>
          <a:p>
            <a:r>
              <a:rPr lang="es-MX" dirty="0" smtClean="0"/>
              <a:t>(</a:t>
            </a:r>
            <a:r>
              <a:rPr lang="el-GR" dirty="0" smtClean="0"/>
              <a:t>β</a:t>
            </a:r>
            <a:r>
              <a:rPr lang="es-MX" dirty="0" smtClean="0"/>
              <a:t>*S*I) / N</a:t>
            </a:r>
            <a:r>
              <a:rPr lang="es-MX" dirty="0"/>
              <a:t> </a:t>
            </a:r>
            <a:r>
              <a:rPr lang="es-MX" dirty="0" smtClean="0"/>
              <a:t>:  es </a:t>
            </a:r>
            <a:r>
              <a:rPr lang="es-MX" dirty="0"/>
              <a:t>la tasa en la que la población susceptible encuentra a la población infectada, resultando en un contagio</a:t>
            </a:r>
            <a:r>
              <a:rPr lang="es-MX" dirty="0" smtClean="0"/>
              <a:t>. “S” es el tamaño de la población susceptible. “</a:t>
            </a:r>
            <a:r>
              <a:rPr lang="el-GR" dirty="0" smtClean="0"/>
              <a:t>β</a:t>
            </a:r>
            <a:r>
              <a:rPr lang="es-MX" dirty="0" smtClean="0"/>
              <a:t>” es el parámetro del modelo con unidad diaria.</a:t>
            </a:r>
          </a:p>
          <a:p>
            <a:r>
              <a:rPr lang="es-MX" dirty="0" smtClean="0"/>
              <a:t>“𝛼E” es la tasa en la cual la población que fue contagiada se convierte en infecciosa, donde “E” es el tamaño de la población expuesta.</a:t>
            </a:r>
          </a:p>
          <a:p>
            <a:r>
              <a:rPr lang="es-MX" dirty="0" smtClean="0"/>
              <a:t>“y I” es la tasa en la cual la población infectada se recupera. “I” es el tamaño de la población infecciosa. </a:t>
            </a:r>
          </a:p>
          <a:p>
            <a:pPr marL="0" indent="0">
              <a:buNone/>
            </a:pPr>
            <a:endParaRPr lang="es-MX" dirty="0"/>
          </a:p>
        </p:txBody>
      </p:sp>
    </p:spTree>
    <p:extLst>
      <p:ext uri="{BB962C8B-B14F-4D97-AF65-F5344CB8AC3E}">
        <p14:creationId xmlns:p14="http://schemas.microsoft.com/office/powerpoint/2010/main" val="305515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1371600"/>
            <a:ext cx="8946541" cy="4876799"/>
          </a:xfrm>
        </p:spPr>
        <p:txBody>
          <a:bodyPr/>
          <a:lstStyle/>
          <a:p>
            <a:r>
              <a:rPr lang="es-MX" dirty="0" smtClean="0"/>
              <a:t>El modelo trabaja con el siguiente sistema de ecuaciones diferenciales.</a:t>
            </a:r>
          </a:p>
          <a:p>
            <a:pPr marL="0" indent="0">
              <a:buNone/>
            </a:pPr>
            <a:endParaRPr lang="es-MX" dirty="0"/>
          </a:p>
        </p:txBody>
      </p:sp>
      <p:pic>
        <p:nvPicPr>
          <p:cNvPr id="6" name="Imagen 5"/>
          <p:cNvPicPr>
            <a:picLocks noChangeAspect="1"/>
          </p:cNvPicPr>
          <p:nvPr/>
        </p:nvPicPr>
        <p:blipFill>
          <a:blip r:embed="rId2"/>
          <a:stretch>
            <a:fillRect/>
          </a:stretch>
        </p:blipFill>
        <p:spPr>
          <a:xfrm>
            <a:off x="4053484" y="2392074"/>
            <a:ext cx="2356107" cy="3094354"/>
          </a:xfrm>
          <a:prstGeom prst="rect">
            <a:avLst/>
          </a:prstGeom>
        </p:spPr>
      </p:pic>
    </p:spTree>
    <p:extLst>
      <p:ext uri="{BB962C8B-B14F-4D97-AF65-F5344CB8AC3E}">
        <p14:creationId xmlns:p14="http://schemas.microsoft.com/office/powerpoint/2010/main" val="2478658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721894"/>
            <a:ext cx="9404723" cy="1131353"/>
          </a:xfrm>
        </p:spPr>
        <p:txBody>
          <a:bodyPr/>
          <a:lstStyle/>
          <a:p>
            <a:r>
              <a:rPr lang="es-MX" dirty="0" smtClean="0"/>
              <a:t>Sin distanciamiento social</a:t>
            </a:r>
            <a:endParaRPr lang="es-MX" dirty="0"/>
          </a:p>
        </p:txBody>
      </p:sp>
      <p:sp>
        <p:nvSpPr>
          <p:cNvPr id="6" name="Marcador de contenido 5"/>
          <p:cNvSpPr>
            <a:spLocks noGrp="1"/>
          </p:cNvSpPr>
          <p:nvPr>
            <p:ph idx="1"/>
          </p:nvPr>
        </p:nvSpPr>
        <p:spPr>
          <a:xfrm>
            <a:off x="927831" y="1853247"/>
            <a:ext cx="4574612" cy="4195481"/>
          </a:xfrm>
        </p:spPr>
        <p:txBody>
          <a:bodyPr/>
          <a:lstStyle/>
          <a:p>
            <a:r>
              <a:rPr lang="es-MX" dirty="0"/>
              <a:t>Los parámetros fueron elegidos con datos del estudio hecho por </a:t>
            </a:r>
            <a:r>
              <a:rPr lang="es-MX" dirty="0" err="1"/>
              <a:t>Boldog</a:t>
            </a:r>
            <a:r>
              <a:rPr lang="es-MX" dirty="0"/>
              <a:t>, et al. (2020</a:t>
            </a:r>
            <a:r>
              <a:rPr lang="es-MX" dirty="0" smtClean="0"/>
              <a:t>):</a:t>
            </a:r>
          </a:p>
          <a:p>
            <a:r>
              <a:rPr lang="es-MX" dirty="0" smtClean="0"/>
              <a:t>Tiempo de infección = 1 / y = 8.4 días.</a:t>
            </a:r>
          </a:p>
          <a:p>
            <a:r>
              <a:rPr lang="es-MX" dirty="0" smtClean="0"/>
              <a:t>Ro = </a:t>
            </a:r>
            <a:r>
              <a:rPr lang="el-GR" dirty="0" smtClean="0"/>
              <a:t>β</a:t>
            </a:r>
            <a:r>
              <a:rPr lang="es-MX" dirty="0" smtClean="0"/>
              <a:t> / y = 4</a:t>
            </a:r>
            <a:endParaRPr lang="es-MX" dirty="0"/>
          </a:p>
        </p:txBody>
      </p:sp>
      <p:pic>
        <p:nvPicPr>
          <p:cNvPr id="7" name="Imagen 6"/>
          <p:cNvPicPr>
            <a:picLocks noChangeAspect="1"/>
          </p:cNvPicPr>
          <p:nvPr/>
        </p:nvPicPr>
        <p:blipFill>
          <a:blip r:embed="rId2"/>
          <a:stretch>
            <a:fillRect/>
          </a:stretch>
        </p:blipFill>
        <p:spPr>
          <a:xfrm>
            <a:off x="5664226" y="1853247"/>
            <a:ext cx="5547841" cy="3696020"/>
          </a:xfrm>
          <a:prstGeom prst="rect">
            <a:avLst/>
          </a:prstGeom>
        </p:spPr>
      </p:pic>
    </p:spTree>
    <p:extLst>
      <p:ext uri="{BB962C8B-B14F-4D97-AF65-F5344CB8AC3E}">
        <p14:creationId xmlns:p14="http://schemas.microsoft.com/office/powerpoint/2010/main" val="949472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Graficas</a:t>
            </a:r>
            <a:endParaRPr lang="es-MX" dirty="0"/>
          </a:p>
        </p:txBody>
      </p:sp>
      <p:pic>
        <p:nvPicPr>
          <p:cNvPr id="4" name="Imagen 3"/>
          <p:cNvPicPr>
            <a:picLocks noChangeAspect="1"/>
          </p:cNvPicPr>
          <p:nvPr/>
        </p:nvPicPr>
        <p:blipFill>
          <a:blip r:embed="rId2"/>
          <a:stretch>
            <a:fillRect/>
          </a:stretch>
        </p:blipFill>
        <p:spPr>
          <a:xfrm>
            <a:off x="1785541" y="1291774"/>
            <a:ext cx="5619057" cy="2590415"/>
          </a:xfrm>
          <a:prstGeom prst="rect">
            <a:avLst/>
          </a:prstGeom>
        </p:spPr>
      </p:pic>
      <p:pic>
        <p:nvPicPr>
          <p:cNvPr id="5" name="Imagen 4"/>
          <p:cNvPicPr>
            <a:picLocks noChangeAspect="1"/>
          </p:cNvPicPr>
          <p:nvPr/>
        </p:nvPicPr>
        <p:blipFill>
          <a:blip r:embed="rId3"/>
          <a:stretch>
            <a:fillRect/>
          </a:stretch>
        </p:blipFill>
        <p:spPr>
          <a:xfrm>
            <a:off x="1785541" y="3998208"/>
            <a:ext cx="5620832" cy="2386550"/>
          </a:xfrm>
          <a:prstGeom prst="rect">
            <a:avLst/>
          </a:prstGeom>
        </p:spPr>
      </p:pic>
    </p:spTree>
    <p:extLst>
      <p:ext uri="{BB962C8B-B14F-4D97-AF65-F5344CB8AC3E}">
        <p14:creationId xmlns:p14="http://schemas.microsoft.com/office/powerpoint/2010/main" val="2044736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843</Words>
  <Application>Microsoft Office PowerPoint</Application>
  <PresentationFormat>Panorámica</PresentationFormat>
  <Paragraphs>49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Modelado de brote de COVID-19 en el ITESO</vt:lpstr>
      <vt:lpstr>Objetivo General</vt:lpstr>
      <vt:lpstr>Objetivos Específicos</vt:lpstr>
      <vt:lpstr>Modelado del problema</vt:lpstr>
      <vt:lpstr>Modelo SEIR</vt:lpstr>
      <vt:lpstr>Propiedades Clave del modelo SEIR</vt:lpstr>
      <vt:lpstr>Presentación de PowerPoint</vt:lpstr>
      <vt:lpstr>Sin distanciamiento social</vt:lpstr>
      <vt:lpstr>Graficas</vt:lpstr>
      <vt:lpstr>Con distanciamiento social</vt:lpstr>
      <vt:lpstr>Presentación de PowerPoint</vt:lpstr>
      <vt:lpstr>Gráficas</vt:lpstr>
      <vt:lpstr>Comparación</vt:lpstr>
      <vt:lpstr>Conclusiones</vt:lpstr>
      <vt:lpstr>Referencias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brote de COVID-19 en el ITESO</dc:title>
  <dc:creator>Usuario</dc:creator>
  <cp:lastModifiedBy>Usuario</cp:lastModifiedBy>
  <cp:revision>7</cp:revision>
  <dcterms:created xsi:type="dcterms:W3CDTF">2022-11-29T17:47:19Z</dcterms:created>
  <dcterms:modified xsi:type="dcterms:W3CDTF">2022-11-29T18:41:04Z</dcterms:modified>
</cp:coreProperties>
</file>