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6" r:id="rId1"/>
  </p:sldMasterIdLst>
  <p:notesMasterIdLst>
    <p:notesMasterId r:id="rId46"/>
  </p:notesMasterIdLst>
  <p:sldIdLst>
    <p:sldId id="256" r:id="rId2"/>
    <p:sldId id="288" r:id="rId3"/>
    <p:sldId id="257" r:id="rId4"/>
    <p:sldId id="289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90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16227-FEB0-4521-BC41-0B7E91F11FF0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024F9-34C4-47C5-9DA5-EDE8913F6F2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6784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024F9-34C4-47C5-9DA5-EDE8913F6F2D}" type="slidenum">
              <a:rPr lang="es-BO" smtClean="0"/>
              <a:t>19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0608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0423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7993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840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43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85917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86121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06914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9149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075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6213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3832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4204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7320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3861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0699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5952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6999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tx1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B458-1BFE-4ECC-BD11-AE553BB0B36E}" type="datetimeFigureOut">
              <a:rPr lang="es-BO" smtClean="0"/>
              <a:t>22/2/2021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735A-E281-49C6-90F0-68D68AA299E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90707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  <p:sldLayoutId id="2147484315" r:id="rId9"/>
    <p:sldLayoutId id="2147484316" r:id="rId10"/>
    <p:sldLayoutId id="2147484317" r:id="rId11"/>
    <p:sldLayoutId id="2147484318" r:id="rId12"/>
    <p:sldLayoutId id="2147484319" r:id="rId13"/>
    <p:sldLayoutId id="2147484320" r:id="rId14"/>
    <p:sldLayoutId id="2147484321" r:id="rId15"/>
    <p:sldLayoutId id="2147484322" r:id="rId16"/>
    <p:sldLayoutId id="21474843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F99FEB9-F46C-4688-A9D8-FD117519F7F8}"/>
              </a:ext>
            </a:extLst>
          </p:cNvPr>
          <p:cNvSpPr/>
          <p:nvPr/>
        </p:nvSpPr>
        <p:spPr>
          <a:xfrm>
            <a:off x="1739811" y="1203471"/>
            <a:ext cx="958762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BO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GESTIÓN ADMINISTRATIVO PARA LA URBANIZACIÓN “SACAGUAZU” EMPRESA “PENTA </a:t>
            </a:r>
            <a:r>
              <a:rPr lang="es-BO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SOLUCIÓN</a:t>
            </a:r>
            <a:r>
              <a:rPr lang="es-ES" sz="4400" b="1" cap="none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s-ES" sz="4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806316F-C4CB-4576-8CCB-C67633E6B44F}"/>
              </a:ext>
            </a:extLst>
          </p:cNvPr>
          <p:cNvSpPr/>
          <p:nvPr/>
        </p:nvSpPr>
        <p:spPr>
          <a:xfrm>
            <a:off x="2071736" y="4743397"/>
            <a:ext cx="613070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Autor:</a:t>
            </a:r>
          </a:p>
          <a:p>
            <a:r>
              <a:rPr lang="es-ES" sz="36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Joaquin Edgar </a:t>
            </a:r>
            <a:r>
              <a:rPr lang="es-ES" sz="3600" b="1" spc="50" dirty="0" err="1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Alcon</a:t>
            </a:r>
            <a:r>
              <a:rPr lang="es-ES" sz="36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Ruiz</a:t>
            </a:r>
            <a:endParaRPr lang="es-E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1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B6CD8AA-3EB0-4C57-8A74-EA726240A964}"/>
              </a:ext>
            </a:extLst>
          </p:cNvPr>
          <p:cNvSpPr/>
          <p:nvPr/>
        </p:nvSpPr>
        <p:spPr>
          <a:xfrm>
            <a:off x="1019082" y="2680107"/>
            <a:ext cx="95876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MARCO TEÓRICO SOBRE: METODOLOGÍA </a:t>
            </a:r>
            <a:endParaRPr lang="es-E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9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EB82C7C-711F-4536-96F3-502DA7B30A8E}"/>
              </a:ext>
            </a:extLst>
          </p:cNvPr>
          <p:cNvSpPr/>
          <p:nvPr/>
        </p:nvSpPr>
        <p:spPr>
          <a:xfrm>
            <a:off x="1295918" y="834529"/>
            <a:ext cx="958762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4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PROCESO UNIFICADO DE DESARROLLO DE SOFTWARE (PUDS)</a:t>
            </a:r>
            <a:endParaRPr lang="en-US" sz="4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Resultado de imagen para lenguaje uml">
            <a:extLst>
              <a:ext uri="{FF2B5EF4-FFF2-40B4-BE49-F238E27FC236}">
                <a16:creationId xmlns:a16="http://schemas.microsoft.com/office/drawing/2014/main" id="{68E4B945-A0FC-4DA8-806A-EC371C683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6" t="11197" r="17814" b="10527"/>
          <a:stretch/>
        </p:blipFill>
        <p:spPr bwMode="auto">
          <a:xfrm>
            <a:off x="7287290" y="2462537"/>
            <a:ext cx="3451594" cy="2867653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782741-BA61-40B4-8F22-FC8092100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746797"/>
            <a:ext cx="4920748" cy="258339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7921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E6A3E64-E802-460E-8AAC-073070B73D07}"/>
              </a:ext>
            </a:extLst>
          </p:cNvPr>
          <p:cNvSpPr/>
          <p:nvPr/>
        </p:nvSpPr>
        <p:spPr>
          <a:xfrm>
            <a:off x="1035859" y="1220423"/>
            <a:ext cx="95876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DIRIGIDO POR CASOS DE USO </a:t>
            </a:r>
            <a:endParaRPr lang="es-E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Entre lo Estático y lo Dinámico: El papel del analista y del programador |  SG Buz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659" y="2122413"/>
            <a:ext cx="5250021" cy="292283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8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53F3F52-45D8-444A-A577-76FBB050246E}"/>
              </a:ext>
            </a:extLst>
          </p:cNvPr>
          <p:cNvSpPr/>
          <p:nvPr/>
        </p:nvSpPr>
        <p:spPr>
          <a:xfrm>
            <a:off x="1123388" y="842918"/>
            <a:ext cx="95876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CENTRADO EN LA ARQUITECTURA </a:t>
            </a:r>
            <a:endParaRPr lang="es-E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31" y="2007577"/>
            <a:ext cx="4373134" cy="335050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9222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8BE904E-4775-4E0A-9A56-896CD04B5930}"/>
              </a:ext>
            </a:extLst>
          </p:cNvPr>
          <p:cNvSpPr/>
          <p:nvPr/>
        </p:nvSpPr>
        <p:spPr>
          <a:xfrm>
            <a:off x="894130" y="978282"/>
            <a:ext cx="95876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ITERATIVO E INCREMENTAL</a:t>
            </a:r>
            <a:endParaRPr lang="es-E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Qué es el proceso unificado? | Gestión de Siste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28" y="2058346"/>
            <a:ext cx="6996418" cy="3000376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95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5695" y="1115736"/>
            <a:ext cx="7884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DEL SISTEMA Y/O PATRONES DE DESARROLLO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Resultado de imagen para diseño n capas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430" y="2169133"/>
            <a:ext cx="5399393" cy="241125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3419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222ABF3-ECB8-4A97-8584-0CA03766E9BE}"/>
              </a:ext>
            </a:extLst>
          </p:cNvPr>
          <p:cNvSpPr/>
          <p:nvPr/>
        </p:nvSpPr>
        <p:spPr>
          <a:xfrm>
            <a:off x="1302190" y="2350158"/>
            <a:ext cx="958762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INGENIERIA DEL PROYECTO</a:t>
            </a:r>
          </a:p>
          <a:p>
            <a:pPr algn="ctr"/>
            <a:r>
              <a:rPr lang="es-E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DESARROLLO Y RESOLUCION DEL CASO </a:t>
            </a:r>
            <a:endParaRPr lang="es-ES" sz="48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292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4D99A77-3147-42BB-AC8C-FB0BAFC6C652}"/>
              </a:ext>
            </a:extLst>
          </p:cNvPr>
          <p:cNvSpPr/>
          <p:nvPr/>
        </p:nvSpPr>
        <p:spPr>
          <a:xfrm>
            <a:off x="1275625" y="118939"/>
            <a:ext cx="9587620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PLANIFICACION </a:t>
            </a:r>
            <a:r>
              <a:rPr lang="es-BO" sz="3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endParaRPr lang="en-US" sz="36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32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72324"/>
              </p:ext>
            </p:extLst>
          </p:nvPr>
        </p:nvGraphicFramePr>
        <p:xfrm>
          <a:off x="2978092" y="688325"/>
          <a:ext cx="6182686" cy="6120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4334">
                  <a:extLst>
                    <a:ext uri="{9D8B030D-6E8A-4147-A177-3AD203B41FA5}">
                      <a16:colId xmlns:a16="http://schemas.microsoft.com/office/drawing/2014/main" val="4089428710"/>
                    </a:ext>
                  </a:extLst>
                </a:gridCol>
                <a:gridCol w="918563">
                  <a:extLst>
                    <a:ext uri="{9D8B030D-6E8A-4147-A177-3AD203B41FA5}">
                      <a16:colId xmlns:a16="http://schemas.microsoft.com/office/drawing/2014/main" val="1109682282"/>
                    </a:ext>
                  </a:extLst>
                </a:gridCol>
                <a:gridCol w="1238172">
                  <a:extLst>
                    <a:ext uri="{9D8B030D-6E8A-4147-A177-3AD203B41FA5}">
                      <a16:colId xmlns:a16="http://schemas.microsoft.com/office/drawing/2014/main" val="1622308509"/>
                    </a:ext>
                  </a:extLst>
                </a:gridCol>
                <a:gridCol w="1191617">
                  <a:extLst>
                    <a:ext uri="{9D8B030D-6E8A-4147-A177-3AD203B41FA5}">
                      <a16:colId xmlns:a16="http://schemas.microsoft.com/office/drawing/2014/main" val="3320868309"/>
                    </a:ext>
                  </a:extLst>
                </a:gridCol>
              </a:tblGrid>
              <a:tr h="523151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400" dirty="0">
                          <a:effectLst/>
                        </a:rPr>
                        <a:t> </a:t>
                      </a:r>
                      <a:endParaRPr lang="en-US" sz="3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50" dirty="0">
                          <a:effectLst/>
                        </a:rPr>
                        <a:t>SISTEMA DE GESTIÓN ADMINISTRATIVO PARA LA VENTA DE LOTES DE TERRENOS DE LA URBANIZACIÓN “SACAGUAZU” PARA LA EMPRESA “PENTA SOLUCIÓN”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69687"/>
                  </a:ext>
                </a:extLst>
              </a:tr>
              <a:tr h="1149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TAREA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DURACIÓN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DESDE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HASTA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2023109838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Fase de Inicio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11 días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17 de Febrero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 De 3 Marzo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1499289846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Captura de requisitos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6 días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17 de Febrero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24 de Febrero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473648668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Estimación de la duración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5 días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25 de marzo de 2020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03 de marzo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1161312376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Fase de Elaboracion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15 días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4 de Marzo de 2021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24 de Marzo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3753384634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Identificación de los casos de uso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3 días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4 de Marzo de 2021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8 de marzo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1890039293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Diagrama General de casos de uso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3 días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9 de marzo de 2021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11de Marzo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2857108955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Diagrama de clases conceptuales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3 días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12 de Marzo de 2021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16 de Marzo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1853432643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Diagrama de componente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3 días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17 de Marzo de 2021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 19 Marzo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1945228871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Diagrama de despliegue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3 días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22 Marzo de 2021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24 de Marzo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3436793974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Fase de Construccion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100 días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25 de Marzo de 2021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08 de Septiembre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210123240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Gestión Lotes / Terrenos, Lotes/ Terrenos disponibles, Urbanización.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20 días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25 de Marzo de 2021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21 de abril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3215097982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Gestión lotes/terrenos vendidos, clientes, clientes potenciales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20 días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22 de abril de 2021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16 de junio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3088441224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Generación de cuotas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20 días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17 de Junio de 2021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14 de Julio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1915537437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Gestión Generación plan de pago,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20 días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15 de Julio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11 de Agosto de 2021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360129978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Reportes de lotes vendidos, lotes y cuotas, resultado de vendedores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20 días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12 de Agosto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8 de Septiembre de 2021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1696325645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Fase de Transición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60 días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9 de Septiembre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26 de junio de 2020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2263783957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Manual de Usuario.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20 días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9 de Septiembre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6 de Octubre de 2021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933235801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Acta de capacitación al Usuario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20 días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7 de Octubre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3 de Noviembre de 2021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4049715351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Elaboración de manuales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20 días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4 de Noviembre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1 Diciembre de 2021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1843484593"/>
                  </a:ext>
                </a:extLst>
              </a:tr>
              <a:tr h="2298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TOTAL DÍAS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186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>
                          <a:effectLst/>
                        </a:rPr>
                        <a:t>17 de Febrero de 2021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dirty="0">
                          <a:effectLst/>
                        </a:rPr>
                        <a:t>1 Diciembre de 2021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59" marR="12659" marT="0" marB="0" anchor="ctr"/>
                </a:tc>
                <a:extLst>
                  <a:ext uri="{0D108BD9-81ED-4DB2-BD59-A6C34878D82A}">
                    <a16:rowId xmlns:a16="http://schemas.microsoft.com/office/drawing/2014/main" val="4106508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D39F6EA-A6AF-4656-94DB-15EE50CAC588}"/>
              </a:ext>
            </a:extLst>
          </p:cNvPr>
          <p:cNvSpPr/>
          <p:nvPr/>
        </p:nvSpPr>
        <p:spPr>
          <a:xfrm>
            <a:off x="1035860" y="454499"/>
            <a:ext cx="95876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REQUERIMIENTOS FUNCIONALES</a:t>
            </a:r>
            <a:endParaRPr lang="es-ES" sz="8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30369"/>
              </p:ext>
            </p:extLst>
          </p:nvPr>
        </p:nvGraphicFramePr>
        <p:xfrm>
          <a:off x="1459005" y="1039274"/>
          <a:ext cx="8741329" cy="5570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278">
                  <a:extLst>
                    <a:ext uri="{9D8B030D-6E8A-4147-A177-3AD203B41FA5}">
                      <a16:colId xmlns:a16="http://schemas.microsoft.com/office/drawing/2014/main" val="4173484555"/>
                    </a:ext>
                  </a:extLst>
                </a:gridCol>
                <a:gridCol w="2892277">
                  <a:extLst>
                    <a:ext uri="{9D8B030D-6E8A-4147-A177-3AD203B41FA5}">
                      <a16:colId xmlns:a16="http://schemas.microsoft.com/office/drawing/2014/main" val="2421200092"/>
                    </a:ext>
                  </a:extLst>
                </a:gridCol>
                <a:gridCol w="5035774">
                  <a:extLst>
                    <a:ext uri="{9D8B030D-6E8A-4147-A177-3AD203B41FA5}">
                      <a16:colId xmlns:a16="http://schemas.microsoft.com/office/drawing/2014/main" val="3084762675"/>
                    </a:ext>
                  </a:extLst>
                </a:gridCol>
              </a:tblGrid>
              <a:tr h="3151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NRO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REQUERIMIENTO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DESCRIPCIÓN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extLst>
                  <a:ext uri="{0D108BD9-81ED-4DB2-BD59-A6C34878D82A}">
                    <a16:rowId xmlns:a16="http://schemas.microsoft.com/office/drawing/2014/main" val="2355199850"/>
                  </a:ext>
                </a:extLst>
              </a:tr>
              <a:tr h="36547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RF1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Gestión Lotes/Terrenos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Administrar la información de los lotes/terrenos, así como crear, modificar o eliminar.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extLst>
                  <a:ext uri="{0D108BD9-81ED-4DB2-BD59-A6C34878D82A}">
                    <a16:rowId xmlns:a16="http://schemas.microsoft.com/office/drawing/2014/main" val="854519353"/>
                  </a:ext>
                </a:extLst>
              </a:tr>
              <a:tr h="36547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RF2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Gestión Lotes/Terrenos disponibles 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Administrar la información de los lotes/terrenos disponibles, así como modificar su estado.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extLst>
                  <a:ext uri="{0D108BD9-81ED-4DB2-BD59-A6C34878D82A}">
                    <a16:rowId xmlns:a16="http://schemas.microsoft.com/office/drawing/2014/main" val="269775076"/>
                  </a:ext>
                </a:extLst>
              </a:tr>
              <a:tr h="36547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Gestión Urbanización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Administrar la información de las urbanizaciones, así como crear, modificar o eliminar.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extLst>
                  <a:ext uri="{0D108BD9-81ED-4DB2-BD59-A6C34878D82A}">
                    <a16:rowId xmlns:a16="http://schemas.microsoft.com/office/drawing/2014/main" val="340653314"/>
                  </a:ext>
                </a:extLst>
              </a:tr>
              <a:tr h="36547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RF3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Gestión Lotes/Terrenos Vendidos.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Administrar la información de los lotes/terrenos vendidos.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extLst>
                  <a:ext uri="{0D108BD9-81ED-4DB2-BD59-A6C34878D82A}">
                    <a16:rowId xmlns:a16="http://schemas.microsoft.com/office/drawing/2014/main" val="3615932441"/>
                  </a:ext>
                </a:extLst>
              </a:tr>
              <a:tr h="36547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RF4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Gestión Clientes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Administrar la información de los Clientes así como crear, modificar o eliminar.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extLst>
                  <a:ext uri="{0D108BD9-81ED-4DB2-BD59-A6C34878D82A}">
                    <a16:rowId xmlns:a16="http://schemas.microsoft.com/office/drawing/2014/main" val="1827162874"/>
                  </a:ext>
                </a:extLst>
              </a:tr>
              <a:tr h="36547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RF5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Gestión Clientes Potenciales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Administrar la información de todos los clientes potenciales , así como crear, modificar o eliminar.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extLst>
                  <a:ext uri="{0D108BD9-81ED-4DB2-BD59-A6C34878D82A}">
                    <a16:rowId xmlns:a16="http://schemas.microsoft.com/office/drawing/2014/main" val="4125210577"/>
                  </a:ext>
                </a:extLst>
              </a:tr>
              <a:tr h="1947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RF6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Gestión Contrato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extLst>
                  <a:ext uri="{0D108BD9-81ED-4DB2-BD59-A6C34878D82A}">
                    <a16:rowId xmlns:a16="http://schemas.microsoft.com/office/drawing/2014/main" val="1923623517"/>
                  </a:ext>
                </a:extLst>
              </a:tr>
              <a:tr h="36547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RF7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Gestionar Venta de Lotes/terrenos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Administrar la información de todas las ventas  de lotes/terrenos, así como crear, modificar.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extLst>
                  <a:ext uri="{0D108BD9-81ED-4DB2-BD59-A6C34878D82A}">
                    <a16:rowId xmlns:a16="http://schemas.microsoft.com/office/drawing/2014/main" val="3967928122"/>
                  </a:ext>
                </a:extLst>
              </a:tr>
              <a:tr h="36547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RF8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Gestionar Generación de Plan de pago 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Administrar la información necesaria para la generación de plan pago, así como crear, modificar.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extLst>
                  <a:ext uri="{0D108BD9-81ED-4DB2-BD59-A6C34878D82A}">
                    <a16:rowId xmlns:a16="http://schemas.microsoft.com/office/drawing/2014/main" val="142643531"/>
                  </a:ext>
                </a:extLst>
              </a:tr>
              <a:tr h="36547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RF9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Gestión de Cuotas para pago de terrenos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Registrar la información del pago de cada cuota generada, por lote/terreno.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extLst>
                  <a:ext uri="{0D108BD9-81ED-4DB2-BD59-A6C34878D82A}">
                    <a16:rowId xmlns:a16="http://schemas.microsoft.com/office/drawing/2014/main" val="3265811004"/>
                  </a:ext>
                </a:extLst>
              </a:tr>
              <a:tr h="36547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RF10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Gestión Reserva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Administrar la información de las reservas de los  lotes/terrenos, así como crear, modificar.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extLst>
                  <a:ext uri="{0D108BD9-81ED-4DB2-BD59-A6C34878D82A}">
                    <a16:rowId xmlns:a16="http://schemas.microsoft.com/office/drawing/2014/main" val="8865988"/>
                  </a:ext>
                </a:extLst>
              </a:tr>
              <a:tr h="36547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RF11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Gestión Persona Jurídica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Administrar la información de las de la persona jurídica de los  lotes/terrenos, así como crear y modificar.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extLst>
                  <a:ext uri="{0D108BD9-81ED-4DB2-BD59-A6C34878D82A}">
                    <a16:rowId xmlns:a16="http://schemas.microsoft.com/office/drawing/2014/main" val="3886017544"/>
                  </a:ext>
                </a:extLst>
              </a:tr>
              <a:tr h="1947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RF12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Reporte de lotes vendidos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Poder mostrar los lotes vendidos de fechas determinadas.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extLst>
                  <a:ext uri="{0D108BD9-81ED-4DB2-BD59-A6C34878D82A}">
                    <a16:rowId xmlns:a16="http://schemas.microsoft.com/office/drawing/2014/main" val="2759577602"/>
                  </a:ext>
                </a:extLst>
              </a:tr>
              <a:tr h="36547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RF13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Reporte de lotes y cuotas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Visualización y reportes de los lotes que con más cuotas pagadas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extLst>
                  <a:ext uri="{0D108BD9-81ED-4DB2-BD59-A6C34878D82A}">
                    <a16:rowId xmlns:a16="http://schemas.microsoft.com/office/drawing/2014/main" val="1751954881"/>
                  </a:ext>
                </a:extLst>
              </a:tr>
              <a:tr h="1947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RF14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>
                          <a:effectLst/>
                        </a:rPr>
                        <a:t>Reporte de vendedores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000" dirty="0">
                          <a:effectLst/>
                        </a:rPr>
                        <a:t>Se visualizara cuantos lotes vendió cada vendedor.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98" marR="33398" marT="0" marB="0"/>
                </a:tc>
                <a:extLst>
                  <a:ext uri="{0D108BD9-81ED-4DB2-BD59-A6C34878D82A}">
                    <a16:rowId xmlns:a16="http://schemas.microsoft.com/office/drawing/2014/main" val="207497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F58FAC4-1EC8-4200-A5B1-CA08C73B19DB}"/>
              </a:ext>
            </a:extLst>
          </p:cNvPr>
          <p:cNvSpPr/>
          <p:nvPr/>
        </p:nvSpPr>
        <p:spPr>
          <a:xfrm>
            <a:off x="1296597" y="1384183"/>
            <a:ext cx="95876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REQUERIMIENTOS NO FUNCIONALES</a:t>
            </a:r>
            <a:endParaRPr lang="es-E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01781"/>
              </p:ext>
            </p:extLst>
          </p:nvPr>
        </p:nvGraphicFramePr>
        <p:xfrm>
          <a:off x="2592197" y="1845578"/>
          <a:ext cx="6996420" cy="3797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0934">
                  <a:extLst>
                    <a:ext uri="{9D8B030D-6E8A-4147-A177-3AD203B41FA5}">
                      <a16:colId xmlns:a16="http://schemas.microsoft.com/office/drawing/2014/main" val="84255425"/>
                    </a:ext>
                  </a:extLst>
                </a:gridCol>
                <a:gridCol w="1785206">
                  <a:extLst>
                    <a:ext uri="{9D8B030D-6E8A-4147-A177-3AD203B41FA5}">
                      <a16:colId xmlns:a16="http://schemas.microsoft.com/office/drawing/2014/main" val="423724706"/>
                    </a:ext>
                  </a:extLst>
                </a:gridCol>
                <a:gridCol w="4560280">
                  <a:extLst>
                    <a:ext uri="{9D8B030D-6E8A-4147-A177-3AD203B41FA5}">
                      <a16:colId xmlns:a16="http://schemas.microsoft.com/office/drawing/2014/main" val="1118949166"/>
                    </a:ext>
                  </a:extLst>
                </a:gridCol>
              </a:tblGrid>
              <a:tr h="490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NRO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REQUERIMIENTO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DESCRIPCIÓN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7700969"/>
                  </a:ext>
                </a:extLst>
              </a:tr>
              <a:tr h="139110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RNF1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Interfaz del sistema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 dirty="0">
                          <a:effectLst/>
                        </a:rPr>
                        <a:t>La interfaz de usuario deberá ser desarrollada para un entorno web.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 dirty="0">
                          <a:effectLst/>
                        </a:rPr>
                        <a:t>El manejo de la interfaz debe ser intuitivo para el usuario de manera realice sus actividades en el sistema, de manera efectiva.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398248"/>
                  </a:ext>
                </a:extLst>
              </a:tr>
              <a:tr h="5376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RNF2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Desempeño del sistema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200" dirty="0">
                          <a:effectLst/>
                        </a:rPr>
                        <a:t>El sistema debe estar disponible las 24 horas.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200" dirty="0">
                          <a:effectLst/>
                        </a:rPr>
                        <a:t>El sistema debe contar con validaciones en los formularios.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1434859"/>
                  </a:ext>
                </a:extLst>
              </a:tr>
              <a:tr h="5376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RNF3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Estructura del sistema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 dirty="0">
                          <a:effectLst/>
                        </a:rPr>
                        <a:t>El motor de base de datos debe ser </a:t>
                      </a:r>
                      <a:r>
                        <a:rPr lang="es-BO" sz="1200" dirty="0" err="1">
                          <a:effectLst/>
                        </a:rPr>
                        <a:t>MySql</a:t>
                      </a:r>
                      <a:r>
                        <a:rPr lang="es-BO" sz="12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 dirty="0">
                          <a:effectLst/>
                        </a:rPr>
                        <a:t>El lenguaje de programación a utilizar es PHP, JavaScript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193444"/>
                  </a:ext>
                </a:extLst>
              </a:tr>
              <a:tr h="5376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RNF4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Seguridad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200" dirty="0">
                          <a:effectLst/>
                        </a:rPr>
                        <a:t>El sistema deberá permitir que los usuarios que tengan acceso al sistema se autentifiquen antes de iniciar su sesión.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430235"/>
                  </a:ext>
                </a:extLst>
              </a:tr>
              <a:tr h="30316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RNF5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Backups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 dirty="0">
                          <a:effectLst/>
                        </a:rPr>
                        <a:t>Permitir la realización manual y automática de </a:t>
                      </a:r>
                      <a:r>
                        <a:rPr lang="es-BO" sz="1200" dirty="0" err="1">
                          <a:effectLst/>
                        </a:rPr>
                        <a:t>backup</a:t>
                      </a:r>
                      <a:r>
                        <a:rPr lang="es-BO" sz="12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94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3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669407" y="973123"/>
            <a:ext cx="6971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endParaRPr lang="en-US" sz="6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81" y="2189527"/>
            <a:ext cx="5202371" cy="399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3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FE4020A-CD78-437A-9350-787DCF2D25DE}"/>
              </a:ext>
            </a:extLst>
          </p:cNvPr>
          <p:cNvSpPr/>
          <p:nvPr/>
        </p:nvSpPr>
        <p:spPr>
          <a:xfrm>
            <a:off x="938206" y="0"/>
            <a:ext cx="95876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 ACTORES </a:t>
            </a:r>
            <a:endParaRPr lang="es-ES" sz="4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88486"/>
              </p:ext>
            </p:extLst>
          </p:nvPr>
        </p:nvGraphicFramePr>
        <p:xfrm>
          <a:off x="1359016" y="687897"/>
          <a:ext cx="9873842" cy="5522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984">
                  <a:extLst>
                    <a:ext uri="{9D8B030D-6E8A-4147-A177-3AD203B41FA5}">
                      <a16:colId xmlns:a16="http://schemas.microsoft.com/office/drawing/2014/main" val="3797779599"/>
                    </a:ext>
                  </a:extLst>
                </a:gridCol>
                <a:gridCol w="5149333">
                  <a:extLst>
                    <a:ext uri="{9D8B030D-6E8A-4147-A177-3AD203B41FA5}">
                      <a16:colId xmlns:a16="http://schemas.microsoft.com/office/drawing/2014/main" val="3893798674"/>
                    </a:ext>
                  </a:extLst>
                </a:gridCol>
                <a:gridCol w="3072525">
                  <a:extLst>
                    <a:ext uri="{9D8B030D-6E8A-4147-A177-3AD203B41FA5}">
                      <a16:colId xmlns:a16="http://schemas.microsoft.com/office/drawing/2014/main" val="1696413619"/>
                    </a:ext>
                  </a:extLst>
                </a:gridCol>
              </a:tblGrid>
              <a:tr h="3059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DESCRIPCIÓN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OBJETIVOS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extLst>
                  <a:ext uri="{0D108BD9-81ED-4DB2-BD59-A6C34878D82A}">
                    <a16:rowId xmlns:a16="http://schemas.microsoft.com/office/drawing/2014/main" val="3072883355"/>
                  </a:ext>
                </a:extLst>
              </a:tr>
              <a:tr h="27939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Administrador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Actor que se encarga de la gestión de todos los datos relacionados a usuarios del sistema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>
                          <a:effectLst/>
                        </a:rPr>
                        <a:t>Gestión Lotes/Terrenos Gestionar Permisos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>
                          <a:effectLst/>
                        </a:rPr>
                        <a:t>Gestión Urbanización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>
                          <a:effectLst/>
                        </a:rPr>
                        <a:t> Gestión Clientes Potenciales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>
                          <a:effectLst/>
                        </a:rPr>
                        <a:t>Gestión de Cuotas para pago de terrenos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>
                          <a:effectLst/>
                        </a:rPr>
                        <a:t>Gestión Persona Jurídica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>
                          <a:effectLst/>
                        </a:rPr>
                        <a:t>Reporte de lotes vendidos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>
                          <a:effectLst/>
                        </a:rPr>
                        <a:t>Reporte de lotes y cuotas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extLst>
                  <a:ext uri="{0D108BD9-81ED-4DB2-BD59-A6C34878D82A}">
                    <a16:rowId xmlns:a16="http://schemas.microsoft.com/office/drawing/2014/main" val="1493918419"/>
                  </a:ext>
                </a:extLst>
              </a:tr>
              <a:tr h="173900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Vendedor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Se encarga de registrar a los clientes, las ventas de los terrenos y las reservas.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>
                          <a:effectLst/>
                        </a:rPr>
                        <a:t>Gestión Lotes/Terrenos disponibles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>
                          <a:effectLst/>
                        </a:rPr>
                        <a:t>Gestión Clientes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>
                          <a:effectLst/>
                        </a:rPr>
                        <a:t>Gestionar Venta de Lotes/terrenos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>
                          <a:effectLst/>
                        </a:rPr>
                        <a:t>Gestión Reserva</a:t>
                      </a:r>
                      <a:endParaRPr lang="en-US" sz="14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>
                          <a:effectLst/>
                        </a:rPr>
                        <a:t>Gestionar Generación de Plan de pago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extLst>
                  <a:ext uri="{0D108BD9-81ED-4DB2-BD59-A6C34878D82A}">
                    <a16:rowId xmlns:a16="http://schemas.microsoft.com/office/drawing/2014/main" val="3788690938"/>
                  </a:ext>
                </a:extLst>
              </a:tr>
              <a:tr h="68402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Cajero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Actor que es encargado de realizar los cobros de los planes de pago y sus respectivas cuotas.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BO" sz="1200" dirty="0">
                          <a:effectLst/>
                        </a:rPr>
                        <a:t>Gestión de Cuotas para pago de terrenos</a:t>
                      </a:r>
                      <a:endParaRPr lang="en-US" sz="1400" dirty="0">
                        <a:effectLst/>
                      </a:endParaRPr>
                    </a:p>
                    <a:p>
                      <a:pPr marL="40894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extLst>
                  <a:ext uri="{0D108BD9-81ED-4DB2-BD59-A6C34878D82A}">
                    <a16:rowId xmlns:a16="http://schemas.microsoft.com/office/drawing/2014/main" val="880092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475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8A6A590-D95B-4F38-992E-E767CD821D53}"/>
              </a:ext>
            </a:extLst>
          </p:cNvPr>
          <p:cNvSpPr/>
          <p:nvPr/>
        </p:nvSpPr>
        <p:spPr>
          <a:xfrm>
            <a:off x="1510515" y="226503"/>
            <a:ext cx="95876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GENERAL DE CASO DE USO</a:t>
            </a:r>
            <a:endParaRPr 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16" y="749723"/>
            <a:ext cx="7910819" cy="584402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18229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11F448B-ED17-432F-870A-2871DE4254CD}"/>
              </a:ext>
            </a:extLst>
          </p:cNvPr>
          <p:cNvSpPr/>
          <p:nvPr/>
        </p:nvSpPr>
        <p:spPr>
          <a:xfrm>
            <a:off x="1096049" y="176169"/>
            <a:ext cx="95876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ESPECIFICACIÓN DE CASOS DE USO SELECCIONADOS</a:t>
            </a:r>
            <a:endParaRPr lang="es-E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07706"/>
              </p:ext>
            </p:extLst>
          </p:nvPr>
        </p:nvGraphicFramePr>
        <p:xfrm>
          <a:off x="1677795" y="830509"/>
          <a:ext cx="9144002" cy="568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7476">
                  <a:extLst>
                    <a:ext uri="{9D8B030D-6E8A-4147-A177-3AD203B41FA5}">
                      <a16:colId xmlns:a16="http://schemas.microsoft.com/office/drawing/2014/main" val="4237332529"/>
                    </a:ext>
                  </a:extLst>
                </a:gridCol>
                <a:gridCol w="3048263">
                  <a:extLst>
                    <a:ext uri="{9D8B030D-6E8A-4147-A177-3AD203B41FA5}">
                      <a16:colId xmlns:a16="http://schemas.microsoft.com/office/drawing/2014/main" val="2715002290"/>
                    </a:ext>
                  </a:extLst>
                </a:gridCol>
                <a:gridCol w="3048263">
                  <a:extLst>
                    <a:ext uri="{9D8B030D-6E8A-4147-A177-3AD203B41FA5}">
                      <a16:colId xmlns:a16="http://schemas.microsoft.com/office/drawing/2014/main" val="1313387031"/>
                    </a:ext>
                  </a:extLst>
                </a:gridCol>
              </a:tblGrid>
              <a:tr h="196129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ESPECIFICACIÓN DE REQUISITOS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6001"/>
                  </a:ext>
                </a:extLst>
              </a:tr>
              <a:tr h="1961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Nombre: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Interfaz de visualización Gestión Lotes/Terrenos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675211"/>
                  </a:ext>
                </a:extLst>
              </a:tr>
              <a:tr h="1961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Descripción: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Muestra una interfaz para que el usuario pueda realizar Reserva de lotes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962631"/>
                  </a:ext>
                </a:extLst>
              </a:tr>
              <a:tr h="1961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Dependencias: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Los lotes tiene que estar disponibles para poder realizar la reserva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48688"/>
                  </a:ext>
                </a:extLst>
              </a:tr>
              <a:tr h="1961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Actores: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Administrador, vendedor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3772"/>
                  </a:ext>
                </a:extLst>
              </a:tr>
              <a:tr h="1961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Flujo Normal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Actor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>
                          <a:effectLst/>
                        </a:rPr>
                        <a:t>Sistema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3921284514"/>
                  </a:ext>
                </a:extLst>
              </a:tr>
              <a:tr h="392257">
                <a:tc rowSpan="7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1.- El actor solicita ingreso al sistema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>
                          <a:effectLst/>
                        </a:rPr>
                        <a:t>2.- El sistema muestra un formulario de login para autentificación.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3821611058"/>
                  </a:ext>
                </a:extLst>
              </a:tr>
              <a:tr h="392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3.- El actor ingresa su usuario y contraseña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>
                          <a:effectLst/>
                        </a:rPr>
                        <a:t>4.- El Sistema valida los campos ingresados.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1785888690"/>
                  </a:ext>
                </a:extLst>
              </a:tr>
              <a:tr h="5883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5.- El actor va a la opción de gestionar Lotes y terrenos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6.- El sistema muestra la interface de listado los terrenos disponibles y da la opción de crear nueva reserva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2155718077"/>
                  </a:ext>
                </a:extLst>
              </a:tr>
              <a:tr h="392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7.- El actor hace clic en Ingresar nueva reserva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8.- El sistema muestra la interfaz de registrar Reserva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1505102199"/>
                  </a:ext>
                </a:extLst>
              </a:tr>
              <a:tr h="196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9.- El sistema carga los datos 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2368966008"/>
                  </a:ext>
                </a:extLst>
              </a:tr>
              <a:tr h="392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10.- El actor presiona el botón de registrar.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11.- El sistema procesa los datos para respectivo guardado de las solicitud.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3889975327"/>
                  </a:ext>
                </a:extLst>
              </a:tr>
              <a:tr h="392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12.- El sistema le mostrar un mensaje de guardado correctamente. 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557112715"/>
                  </a:ext>
                </a:extLst>
              </a:tr>
              <a:tr h="1961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Flujo alterno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370633467"/>
                  </a:ext>
                </a:extLst>
              </a:tr>
              <a:tr h="588387">
                <a:tc row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>
                          <a:effectLst/>
                        </a:rPr>
                        <a:t>3.1 si el actor ingresa mal su usuario o contraseña el sistema muestra un mensaje de “usuario incorrecto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2011942548"/>
                  </a:ext>
                </a:extLst>
              </a:tr>
              <a:tr h="5883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11.1.- El sistema alertara al usuario si hay campos obligatorios por rellenar y así validar el guardado.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523535916"/>
                  </a:ext>
                </a:extLst>
              </a:tr>
              <a:tr h="392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12.1.- El sistema lanzara error si hubiera al momento de guardar los datos.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1688009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016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1009D2E-D2D6-4FB0-85A7-CB5EBBE3B45E}"/>
              </a:ext>
            </a:extLst>
          </p:cNvPr>
          <p:cNvSpPr/>
          <p:nvPr/>
        </p:nvSpPr>
        <p:spPr>
          <a:xfrm>
            <a:off x="1062493" y="0"/>
            <a:ext cx="958762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ESPECIFICACIÓN DE CASOS DE USO SELECCIONADOS</a:t>
            </a:r>
            <a:endParaRPr lang="es-ES" sz="4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24896"/>
              </p:ext>
            </p:extLst>
          </p:nvPr>
        </p:nvGraphicFramePr>
        <p:xfrm>
          <a:off x="1342239" y="1077219"/>
          <a:ext cx="9370501" cy="5498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2965">
                  <a:extLst>
                    <a:ext uri="{9D8B030D-6E8A-4147-A177-3AD203B41FA5}">
                      <a16:colId xmlns:a16="http://schemas.microsoft.com/office/drawing/2014/main" val="2064592936"/>
                    </a:ext>
                  </a:extLst>
                </a:gridCol>
                <a:gridCol w="3123768">
                  <a:extLst>
                    <a:ext uri="{9D8B030D-6E8A-4147-A177-3AD203B41FA5}">
                      <a16:colId xmlns:a16="http://schemas.microsoft.com/office/drawing/2014/main" val="3569971529"/>
                    </a:ext>
                  </a:extLst>
                </a:gridCol>
                <a:gridCol w="3123768">
                  <a:extLst>
                    <a:ext uri="{9D8B030D-6E8A-4147-A177-3AD203B41FA5}">
                      <a16:colId xmlns:a16="http://schemas.microsoft.com/office/drawing/2014/main" val="1927850449"/>
                    </a:ext>
                  </a:extLst>
                </a:gridCol>
              </a:tblGrid>
              <a:tr h="184874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ESPECIFICACIÓN DE REQUISITOS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45754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Nombre: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Interfaz de visualización Registrar Clientes potenciales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33761"/>
                  </a:ext>
                </a:extLst>
              </a:tr>
              <a:tr h="3726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Descripción: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Muestra una interfaz para que el usuario pueda realizar el registro de los clientes y clientes potenciales.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06155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Dependencias: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24156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Actores: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Vendedor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90413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Flujo Normal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Actor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>
                          <a:effectLst/>
                        </a:rPr>
                        <a:t>Sistema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extLst>
                  <a:ext uri="{0D108BD9-81ED-4DB2-BD59-A6C34878D82A}">
                    <a16:rowId xmlns:a16="http://schemas.microsoft.com/office/drawing/2014/main" val="131166685"/>
                  </a:ext>
                </a:extLst>
              </a:tr>
              <a:tr h="372633">
                <a:tc rowSpan="6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1.- El actor solicita ingreso al sistema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>
                          <a:effectLst/>
                        </a:rPr>
                        <a:t>2.- El sistema muestra un formulario de login para autentificación.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extLst>
                  <a:ext uri="{0D108BD9-81ED-4DB2-BD59-A6C34878D82A}">
                    <a16:rowId xmlns:a16="http://schemas.microsoft.com/office/drawing/2014/main" val="389980491"/>
                  </a:ext>
                </a:extLst>
              </a:tr>
              <a:tr h="37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3.- El actor ingresa su usuario y contraseña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>
                          <a:effectLst/>
                        </a:rPr>
                        <a:t>4.- El Sistema valida los campos ingresados.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extLst>
                  <a:ext uri="{0D108BD9-81ED-4DB2-BD59-A6C34878D82A}">
                    <a16:rowId xmlns:a16="http://schemas.microsoft.com/office/drawing/2014/main" val="1280685699"/>
                  </a:ext>
                </a:extLst>
              </a:tr>
              <a:tr h="37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5.- El actor va a la opción de Registrar nuevo cliente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>
                          <a:effectLst/>
                        </a:rPr>
                        <a:t>6.- El sistema muestra la interface de registro de nuevos clientes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extLst>
                  <a:ext uri="{0D108BD9-81ED-4DB2-BD59-A6C34878D82A}">
                    <a16:rowId xmlns:a16="http://schemas.microsoft.com/office/drawing/2014/main" val="842909119"/>
                  </a:ext>
                </a:extLst>
              </a:tr>
              <a:tr h="37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7.- El actor hace clic en registrar Cliente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8.- El sistema muestra la interfaz de registra a los clientes nuevos.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extLst>
                  <a:ext uri="{0D108BD9-81ED-4DB2-BD59-A6C34878D82A}">
                    <a16:rowId xmlns:a16="http://schemas.microsoft.com/office/drawing/2014/main" val="3062179527"/>
                  </a:ext>
                </a:extLst>
              </a:tr>
              <a:tr h="37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9.- El sistema Muestra los clientes potenciales.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extLst>
                  <a:ext uri="{0D108BD9-81ED-4DB2-BD59-A6C34878D82A}">
                    <a16:rowId xmlns:a16="http://schemas.microsoft.com/office/drawing/2014/main" val="2435989381"/>
                  </a:ext>
                </a:extLst>
              </a:tr>
              <a:tr h="372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10.- El sistema muestra un mensaje de Guardado exitoso.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extLst>
                  <a:ext uri="{0D108BD9-81ED-4DB2-BD59-A6C34878D82A}">
                    <a16:rowId xmlns:a16="http://schemas.microsoft.com/office/drawing/2014/main" val="657256810"/>
                  </a:ext>
                </a:extLst>
              </a:tr>
              <a:tr h="1848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Flujo alterno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extLst>
                  <a:ext uri="{0D108BD9-81ED-4DB2-BD59-A6C34878D82A}">
                    <a16:rowId xmlns:a16="http://schemas.microsoft.com/office/drawing/2014/main" val="928273900"/>
                  </a:ext>
                </a:extLst>
              </a:tr>
              <a:tr h="563265">
                <a:tc row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200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>
                          <a:effectLst/>
                        </a:rPr>
                        <a:t>3.1 si el actor ingresa mal su usuario o contraseña el sistema muestra un mensaje de “usuario incorrecto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extLst>
                  <a:ext uri="{0D108BD9-81ED-4DB2-BD59-A6C34878D82A}">
                    <a16:rowId xmlns:a16="http://schemas.microsoft.com/office/drawing/2014/main" val="2420836808"/>
                  </a:ext>
                </a:extLst>
              </a:tr>
              <a:tr h="563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14.1.- El sistema alertara al usuario si hay campos obligatorios por rellenar y así validar el guardado.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extLst>
                  <a:ext uri="{0D108BD9-81ED-4DB2-BD59-A6C34878D82A}">
                    <a16:rowId xmlns:a16="http://schemas.microsoft.com/office/drawing/2014/main" val="3590279631"/>
                  </a:ext>
                </a:extLst>
              </a:tr>
              <a:tr h="563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>
                          <a:effectLst/>
                        </a:rPr>
                        <a:t> 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82395" algn="l"/>
                        </a:tabLst>
                      </a:pPr>
                      <a:r>
                        <a:rPr lang="es-BO" sz="1200" dirty="0">
                          <a:effectLst/>
                        </a:rPr>
                        <a:t>15.1.- El sistema lanzara error si hubiera al momento de guardar los datos.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357" marR="48357" marT="0" marB="0"/>
                </a:tc>
                <a:extLst>
                  <a:ext uri="{0D108BD9-81ED-4DB2-BD59-A6C34878D82A}">
                    <a16:rowId xmlns:a16="http://schemas.microsoft.com/office/drawing/2014/main" val="181920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32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432D735-20DC-4C6F-93E2-D8462E9C5D83}"/>
              </a:ext>
            </a:extLst>
          </p:cNvPr>
          <p:cNvSpPr/>
          <p:nvPr/>
        </p:nvSpPr>
        <p:spPr>
          <a:xfrm>
            <a:off x="1062493" y="0"/>
            <a:ext cx="95876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SECUENCIA</a:t>
            </a:r>
            <a:endParaRPr lang="es-E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204594" y="620785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REGISTRAR CLIENTES POTENCIALES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65694" y="1390085"/>
            <a:ext cx="7390701" cy="424561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85724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432D735-20DC-4C6F-93E2-D8462E9C5D83}"/>
              </a:ext>
            </a:extLst>
          </p:cNvPr>
          <p:cNvSpPr/>
          <p:nvPr/>
        </p:nvSpPr>
        <p:spPr>
          <a:xfrm>
            <a:off x="1271430" y="738231"/>
            <a:ext cx="958762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REGISTRAR RESERVA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4301" y="1307782"/>
            <a:ext cx="8321879" cy="448062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17854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432D735-20DC-4C6F-93E2-D8462E9C5D83}"/>
              </a:ext>
            </a:extLst>
          </p:cNvPr>
          <p:cNvSpPr/>
          <p:nvPr/>
        </p:nvSpPr>
        <p:spPr>
          <a:xfrm>
            <a:off x="1216901" y="386650"/>
            <a:ext cx="95876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</a:t>
            </a:r>
            <a:r>
              <a:rPr lang="es-BO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DOMINIO</a:t>
            </a:r>
            <a:endParaRPr 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13" y="935037"/>
            <a:ext cx="8078597" cy="54154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75914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432D735-20DC-4C6F-93E2-D8462E9C5D83}"/>
              </a:ext>
            </a:extLst>
          </p:cNvPr>
          <p:cNvSpPr/>
          <p:nvPr/>
        </p:nvSpPr>
        <p:spPr>
          <a:xfrm>
            <a:off x="1062493" y="176169"/>
            <a:ext cx="95876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CLASES CONCEPTUALES</a:t>
            </a:r>
            <a:endParaRPr lang="es-E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471" y="780176"/>
            <a:ext cx="7784983" cy="518439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02886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FE5F895-CBC1-46C1-ABBB-95296A4C2AF7}"/>
              </a:ext>
            </a:extLst>
          </p:cNvPr>
          <p:cNvSpPr/>
          <p:nvPr/>
        </p:nvSpPr>
        <p:spPr>
          <a:xfrm>
            <a:off x="1544072" y="259791"/>
            <a:ext cx="95876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NORMALIZACION</a:t>
            </a:r>
            <a:endParaRPr lang="es-E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504560"/>
              </p:ext>
            </p:extLst>
          </p:nvPr>
        </p:nvGraphicFramePr>
        <p:xfrm>
          <a:off x="738233" y="872458"/>
          <a:ext cx="11199298" cy="1862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200">
                  <a:extLst>
                    <a:ext uri="{9D8B030D-6E8A-4147-A177-3AD203B41FA5}">
                      <a16:colId xmlns:a16="http://schemas.microsoft.com/office/drawing/2014/main" val="1326516300"/>
                    </a:ext>
                  </a:extLst>
                </a:gridCol>
                <a:gridCol w="775170">
                  <a:extLst>
                    <a:ext uri="{9D8B030D-6E8A-4147-A177-3AD203B41FA5}">
                      <a16:colId xmlns:a16="http://schemas.microsoft.com/office/drawing/2014/main" val="3440533407"/>
                    </a:ext>
                  </a:extLst>
                </a:gridCol>
                <a:gridCol w="899581">
                  <a:extLst>
                    <a:ext uri="{9D8B030D-6E8A-4147-A177-3AD203B41FA5}">
                      <a16:colId xmlns:a16="http://schemas.microsoft.com/office/drawing/2014/main" val="4065926596"/>
                    </a:ext>
                  </a:extLst>
                </a:gridCol>
                <a:gridCol w="928290">
                  <a:extLst>
                    <a:ext uri="{9D8B030D-6E8A-4147-A177-3AD203B41FA5}">
                      <a16:colId xmlns:a16="http://schemas.microsoft.com/office/drawing/2014/main" val="1087788756"/>
                    </a:ext>
                  </a:extLst>
                </a:gridCol>
                <a:gridCol w="918722">
                  <a:extLst>
                    <a:ext uri="{9D8B030D-6E8A-4147-A177-3AD203B41FA5}">
                      <a16:colId xmlns:a16="http://schemas.microsoft.com/office/drawing/2014/main" val="2428646211"/>
                    </a:ext>
                  </a:extLst>
                </a:gridCol>
                <a:gridCol w="813451">
                  <a:extLst>
                    <a:ext uri="{9D8B030D-6E8A-4147-A177-3AD203B41FA5}">
                      <a16:colId xmlns:a16="http://schemas.microsoft.com/office/drawing/2014/main" val="848904326"/>
                    </a:ext>
                  </a:extLst>
                </a:gridCol>
                <a:gridCol w="739283">
                  <a:extLst>
                    <a:ext uri="{9D8B030D-6E8A-4147-A177-3AD203B41FA5}">
                      <a16:colId xmlns:a16="http://schemas.microsoft.com/office/drawing/2014/main" val="2218768336"/>
                    </a:ext>
                  </a:extLst>
                </a:gridCol>
                <a:gridCol w="574200">
                  <a:extLst>
                    <a:ext uri="{9D8B030D-6E8A-4147-A177-3AD203B41FA5}">
                      <a16:colId xmlns:a16="http://schemas.microsoft.com/office/drawing/2014/main" val="2392684995"/>
                    </a:ext>
                  </a:extLst>
                </a:gridCol>
                <a:gridCol w="574200">
                  <a:extLst>
                    <a:ext uri="{9D8B030D-6E8A-4147-A177-3AD203B41FA5}">
                      <a16:colId xmlns:a16="http://schemas.microsoft.com/office/drawing/2014/main" val="2025829025"/>
                    </a:ext>
                  </a:extLst>
                </a:gridCol>
                <a:gridCol w="574200">
                  <a:extLst>
                    <a:ext uri="{9D8B030D-6E8A-4147-A177-3AD203B41FA5}">
                      <a16:colId xmlns:a16="http://schemas.microsoft.com/office/drawing/2014/main" val="942177289"/>
                    </a:ext>
                  </a:extLst>
                </a:gridCol>
                <a:gridCol w="574200">
                  <a:extLst>
                    <a:ext uri="{9D8B030D-6E8A-4147-A177-3AD203B41FA5}">
                      <a16:colId xmlns:a16="http://schemas.microsoft.com/office/drawing/2014/main" val="2107957632"/>
                    </a:ext>
                  </a:extLst>
                </a:gridCol>
                <a:gridCol w="574200">
                  <a:extLst>
                    <a:ext uri="{9D8B030D-6E8A-4147-A177-3AD203B41FA5}">
                      <a16:colId xmlns:a16="http://schemas.microsoft.com/office/drawing/2014/main" val="3783485440"/>
                    </a:ext>
                  </a:extLst>
                </a:gridCol>
                <a:gridCol w="679471">
                  <a:extLst>
                    <a:ext uri="{9D8B030D-6E8A-4147-A177-3AD203B41FA5}">
                      <a16:colId xmlns:a16="http://schemas.microsoft.com/office/drawing/2014/main" val="1109375327"/>
                    </a:ext>
                  </a:extLst>
                </a:gridCol>
                <a:gridCol w="574200">
                  <a:extLst>
                    <a:ext uri="{9D8B030D-6E8A-4147-A177-3AD203B41FA5}">
                      <a16:colId xmlns:a16="http://schemas.microsoft.com/office/drawing/2014/main" val="1325013629"/>
                    </a:ext>
                  </a:extLst>
                </a:gridCol>
                <a:gridCol w="712869">
                  <a:extLst>
                    <a:ext uri="{9D8B030D-6E8A-4147-A177-3AD203B41FA5}">
                      <a16:colId xmlns:a16="http://schemas.microsoft.com/office/drawing/2014/main" val="669860009"/>
                    </a:ext>
                  </a:extLst>
                </a:gridCol>
                <a:gridCol w="713061">
                  <a:extLst>
                    <a:ext uri="{9D8B030D-6E8A-4147-A177-3AD203B41FA5}">
                      <a16:colId xmlns:a16="http://schemas.microsoft.com/office/drawing/2014/main" val="2257009603"/>
                    </a:ext>
                  </a:extLst>
                </a:gridCol>
              </a:tblGrid>
              <a:tr h="310392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4579709"/>
                  </a:ext>
                </a:extLst>
              </a:tr>
              <a:tr h="31039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idlote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estado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tamaño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fechavendido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Reservado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FechaReservado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Urbanization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9087568"/>
                  </a:ext>
                </a:extLst>
              </a:tr>
              <a:tr h="3103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Diponible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0,778460682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0,847323684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0,610253737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0,702424288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0,668708625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0,17171153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0,83612536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0,65704266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FECHA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FechaReserva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SACAGUAZU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522617"/>
                  </a:ext>
                </a:extLst>
              </a:tr>
              <a:tr h="3103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Diponible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0,331565852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0,667119608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0,901275656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0,003119596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0,087714372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0,75812886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0,90378304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0,68592962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FECHA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FechaReserva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SACAGUAZU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875618"/>
                  </a:ext>
                </a:extLst>
              </a:tr>
              <a:tr h="3103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Diponible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0,517762914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0,232555378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0,29211231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0,994229458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0,432874076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0,51088157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0,00091741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0,80482273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FECHA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FechaReserva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PENTAGUAZU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543197"/>
                  </a:ext>
                </a:extLst>
              </a:tr>
              <a:tr h="3103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Diponible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0,105834076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0,930557756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0,575552706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0,774663314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0,117815676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0,95179299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0,60209796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0,13820195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FECHA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FechaReserva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MAPAIZO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6411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535555"/>
              </p:ext>
            </p:extLst>
          </p:nvPr>
        </p:nvGraphicFramePr>
        <p:xfrm>
          <a:off x="1172071" y="4896025"/>
          <a:ext cx="40259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800">
                  <a:extLst>
                    <a:ext uri="{9D8B030D-6E8A-4147-A177-3AD203B41FA5}">
                      <a16:colId xmlns:a16="http://schemas.microsoft.com/office/drawing/2014/main" val="1623166285"/>
                    </a:ext>
                  </a:extLst>
                </a:gridCol>
                <a:gridCol w="979530">
                  <a:extLst>
                    <a:ext uri="{9D8B030D-6E8A-4147-A177-3AD203B41FA5}">
                      <a16:colId xmlns:a16="http://schemas.microsoft.com/office/drawing/2014/main" val="1562383180"/>
                    </a:ext>
                  </a:extLst>
                </a:gridCol>
                <a:gridCol w="760800">
                  <a:extLst>
                    <a:ext uri="{9D8B030D-6E8A-4147-A177-3AD203B41FA5}">
                      <a16:colId xmlns:a16="http://schemas.microsoft.com/office/drawing/2014/main" val="3558534530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303259900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Reserva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504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idlote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IdReserva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Estado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FechaReservado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8612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17/02/2021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9472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19/02/2021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9279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23/02/2021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6871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24/02/2021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305316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63569"/>
              </p:ext>
            </p:extLst>
          </p:nvPr>
        </p:nvGraphicFramePr>
        <p:xfrm>
          <a:off x="5411948" y="4896025"/>
          <a:ext cx="22225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5089828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7034316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Urbanizaciones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702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IdUrbanizacion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Urbanization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7499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SACAGUAZU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2502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PENTAGUAZU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8726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MAPAIZO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7619199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40009"/>
              </p:ext>
            </p:extLst>
          </p:nvPr>
        </p:nvGraphicFramePr>
        <p:xfrm>
          <a:off x="1172071" y="3142520"/>
          <a:ext cx="10273169" cy="1018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888">
                  <a:extLst>
                    <a:ext uri="{9D8B030D-6E8A-4147-A177-3AD203B41FA5}">
                      <a16:colId xmlns:a16="http://schemas.microsoft.com/office/drawing/2014/main" val="1157579799"/>
                    </a:ext>
                  </a:extLst>
                </a:gridCol>
                <a:gridCol w="767999">
                  <a:extLst>
                    <a:ext uri="{9D8B030D-6E8A-4147-A177-3AD203B41FA5}">
                      <a16:colId xmlns:a16="http://schemas.microsoft.com/office/drawing/2014/main" val="3217069941"/>
                    </a:ext>
                  </a:extLst>
                </a:gridCol>
                <a:gridCol w="891258">
                  <a:extLst>
                    <a:ext uri="{9D8B030D-6E8A-4147-A177-3AD203B41FA5}">
                      <a16:colId xmlns:a16="http://schemas.microsoft.com/office/drawing/2014/main" val="3839745737"/>
                    </a:ext>
                  </a:extLst>
                </a:gridCol>
                <a:gridCol w="919702">
                  <a:extLst>
                    <a:ext uri="{9D8B030D-6E8A-4147-A177-3AD203B41FA5}">
                      <a16:colId xmlns:a16="http://schemas.microsoft.com/office/drawing/2014/main" val="1823709618"/>
                    </a:ext>
                  </a:extLst>
                </a:gridCol>
                <a:gridCol w="785482">
                  <a:extLst>
                    <a:ext uri="{9D8B030D-6E8A-4147-A177-3AD203B41FA5}">
                      <a16:colId xmlns:a16="http://schemas.microsoft.com/office/drawing/2014/main" val="263755338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1369584196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766703604"/>
                    </a:ext>
                  </a:extLst>
                </a:gridCol>
                <a:gridCol w="768955">
                  <a:extLst>
                    <a:ext uri="{9D8B030D-6E8A-4147-A177-3AD203B41FA5}">
                      <a16:colId xmlns:a16="http://schemas.microsoft.com/office/drawing/2014/main" val="2441332514"/>
                    </a:ext>
                  </a:extLst>
                </a:gridCol>
                <a:gridCol w="709325">
                  <a:extLst>
                    <a:ext uri="{9D8B030D-6E8A-4147-A177-3AD203B41FA5}">
                      <a16:colId xmlns:a16="http://schemas.microsoft.com/office/drawing/2014/main" val="2248014732"/>
                    </a:ext>
                  </a:extLst>
                </a:gridCol>
                <a:gridCol w="762673">
                  <a:extLst>
                    <a:ext uri="{9D8B030D-6E8A-4147-A177-3AD203B41FA5}">
                      <a16:colId xmlns:a16="http://schemas.microsoft.com/office/drawing/2014/main" val="466450790"/>
                    </a:ext>
                  </a:extLst>
                </a:gridCol>
                <a:gridCol w="568888">
                  <a:extLst>
                    <a:ext uri="{9D8B030D-6E8A-4147-A177-3AD203B41FA5}">
                      <a16:colId xmlns:a16="http://schemas.microsoft.com/office/drawing/2014/main" val="3565190611"/>
                    </a:ext>
                  </a:extLst>
                </a:gridCol>
                <a:gridCol w="451519">
                  <a:extLst>
                    <a:ext uri="{9D8B030D-6E8A-4147-A177-3AD203B41FA5}">
                      <a16:colId xmlns:a16="http://schemas.microsoft.com/office/drawing/2014/main" val="3457121419"/>
                    </a:ext>
                  </a:extLst>
                </a:gridCol>
                <a:gridCol w="790552">
                  <a:extLst>
                    <a:ext uri="{9D8B030D-6E8A-4147-A177-3AD203B41FA5}">
                      <a16:colId xmlns:a16="http://schemas.microsoft.com/office/drawing/2014/main" val="1907405627"/>
                    </a:ext>
                  </a:extLst>
                </a:gridCol>
                <a:gridCol w="824888">
                  <a:extLst>
                    <a:ext uri="{9D8B030D-6E8A-4147-A177-3AD203B41FA5}">
                      <a16:colId xmlns:a16="http://schemas.microsoft.com/office/drawing/2014/main" val="231241661"/>
                    </a:ext>
                  </a:extLst>
                </a:gridCol>
              </a:tblGrid>
              <a:tr h="126639">
                <a:tc gridSpan="14"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LOTES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12451"/>
                  </a:ext>
                </a:extLst>
              </a:tr>
              <a:tr h="1266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idlote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estado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lat1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lat2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lat3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lat4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long1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long2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long3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long4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tamaño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precio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 err="1">
                          <a:effectLst/>
                        </a:rPr>
                        <a:t>fechavendido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IdUrbanizacion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0" marR="6030" marT="6030" marB="0" anchor="b"/>
                </a:tc>
                <a:extLst>
                  <a:ext uri="{0D108BD9-81ED-4DB2-BD59-A6C34878D82A}">
                    <a16:rowId xmlns:a16="http://schemas.microsoft.com/office/drawing/2014/main" val="1165643858"/>
                  </a:ext>
                </a:extLst>
              </a:tr>
              <a:tr h="12663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Diponible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0,778460682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0,847323684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0,610253737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0,702424288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0,668708625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0,17171153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0,83612536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0,65704266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300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17/02/2021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0" marR="6030" marT="6030" marB="0" anchor="b"/>
                </a:tc>
                <a:extLst>
                  <a:ext uri="{0D108BD9-81ED-4DB2-BD59-A6C34878D82A}">
                    <a16:rowId xmlns:a16="http://schemas.microsoft.com/office/drawing/2014/main" val="1852705264"/>
                  </a:ext>
                </a:extLst>
              </a:tr>
              <a:tr h="12663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Diponible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0,331565852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0,667119608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0,901275656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0,003119596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0,087714372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0,75812886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0,90378304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0,68592962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 dirty="0">
                          <a:effectLst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19/02/2021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0" marR="6030" marT="6030" marB="0" anchor="b"/>
                </a:tc>
                <a:extLst>
                  <a:ext uri="{0D108BD9-81ED-4DB2-BD59-A6C34878D82A}">
                    <a16:rowId xmlns:a16="http://schemas.microsoft.com/office/drawing/2014/main" val="3878243031"/>
                  </a:ext>
                </a:extLst>
              </a:tr>
              <a:tr h="17765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Diponible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0,517762914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0,232555378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0,29211231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0,994229458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0,432874076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0,51088157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0,00091741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0,80482273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300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23/02/2021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0" marR="6030" marT="6030" marB="0" anchor="b"/>
                </a:tc>
                <a:extLst>
                  <a:ext uri="{0D108BD9-81ED-4DB2-BD59-A6C34878D82A}">
                    <a16:rowId xmlns:a16="http://schemas.microsoft.com/office/drawing/2014/main" val="921106360"/>
                  </a:ext>
                </a:extLst>
              </a:tr>
              <a:tr h="12663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>
                          <a:effectLst/>
                        </a:rPr>
                        <a:t>Diponible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0,105834076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0,930557756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0,575552706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0,774663314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0,117815676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0,95179299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0,60209796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0,13820195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300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30" marR="6030" marT="60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24/02/2021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0" marR="6030" marT="6030" marB="0" anchor="b"/>
                </a:tc>
                <a:extLst>
                  <a:ext uri="{0D108BD9-81ED-4DB2-BD59-A6C34878D82A}">
                    <a16:rowId xmlns:a16="http://schemas.microsoft.com/office/drawing/2014/main" val="1330671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91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E808B2A-F249-4A17-BD49-29CB30DFFBC8}"/>
              </a:ext>
            </a:extLst>
          </p:cNvPr>
          <p:cNvSpPr/>
          <p:nvPr/>
        </p:nvSpPr>
        <p:spPr>
          <a:xfrm>
            <a:off x="973717" y="337352"/>
            <a:ext cx="95876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DISEÑO DE LA BASE DE DATOS: LÓGICO Y FÍSICO</a:t>
            </a:r>
            <a:endParaRPr lang="es-ES" sz="400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74620" y="936307"/>
            <a:ext cx="6842760" cy="498538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5482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1C714A2-F368-4458-A427-7A4CE1E787E3}"/>
              </a:ext>
            </a:extLst>
          </p:cNvPr>
          <p:cNvSpPr/>
          <p:nvPr/>
        </p:nvSpPr>
        <p:spPr>
          <a:xfrm>
            <a:off x="993061" y="932419"/>
            <a:ext cx="958762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DEL PROBLEMA</a:t>
            </a:r>
            <a:endParaRPr lang="es-ES" sz="4800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ómo solucionan problemas las tecnologías de la información? | Tecnología |  Apuntes empresariales | ES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083" y="1952595"/>
            <a:ext cx="7127576" cy="401045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73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3327079-3E3C-42FF-9E44-8793C20E2F71}"/>
              </a:ext>
            </a:extLst>
          </p:cNvPr>
          <p:cNvSpPr/>
          <p:nvPr/>
        </p:nvSpPr>
        <p:spPr>
          <a:xfrm>
            <a:off x="973717" y="337352"/>
            <a:ext cx="95876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DISEÑO DE REPORTES</a:t>
            </a:r>
            <a:r>
              <a:rPr lang="es-ES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5450" t="10209" r="8172"/>
          <a:stretch/>
        </p:blipFill>
        <p:spPr bwMode="auto">
          <a:xfrm>
            <a:off x="3062287" y="1544320"/>
            <a:ext cx="6067425" cy="3769360"/>
          </a:xfrm>
          <a:prstGeom prst="rect">
            <a:avLst/>
          </a:prstGeom>
          <a:ln w="28575"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8543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DA7DF9D-D7D6-47B1-BA0C-D0F461BECDD3}"/>
              </a:ext>
            </a:extLst>
          </p:cNvPr>
          <p:cNvSpPr/>
          <p:nvPr/>
        </p:nvSpPr>
        <p:spPr>
          <a:xfrm>
            <a:off x="973717" y="248576"/>
            <a:ext cx="95876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  <a:r>
              <a:rPr lang="es-ES" sz="3200" b="1" cap="none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32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90764"/>
              </p:ext>
            </p:extLst>
          </p:nvPr>
        </p:nvGraphicFramePr>
        <p:xfrm>
          <a:off x="2560320" y="1531620"/>
          <a:ext cx="7299960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99960">
                  <a:extLst>
                    <a:ext uri="{9D8B030D-6E8A-4147-A177-3AD203B41FA5}">
                      <a16:colId xmlns:a16="http://schemas.microsoft.com/office/drawing/2014/main" val="89313867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CREATE TRIGGER `</a:t>
                      </a:r>
                      <a:r>
                        <a:rPr lang="en-US" sz="1200" dirty="0" err="1">
                          <a:effectLst/>
                        </a:rPr>
                        <a:t>LogRegistroReserva</a:t>
                      </a:r>
                      <a:r>
                        <a:rPr lang="en-US" sz="1200" dirty="0">
                          <a:effectLst/>
                        </a:rPr>
                        <a:t>` AFTER INSERT ON `</a:t>
                      </a:r>
                      <a:r>
                        <a:rPr lang="en-US" sz="1200" dirty="0" err="1">
                          <a:effectLst/>
                        </a:rPr>
                        <a:t>reserva</a:t>
                      </a:r>
                      <a:r>
                        <a:rPr lang="en-US" sz="1200" dirty="0">
                          <a:effectLst/>
                        </a:rPr>
                        <a:t>` FOR EACH ROW BEGIN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	INSERT INTO </a:t>
                      </a:r>
                      <a:r>
                        <a:rPr lang="en-US" sz="1200" dirty="0" err="1">
                          <a:effectLst/>
                        </a:rPr>
                        <a:t>log_registro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Id_trabajador,Id_Lote,Accion,Fecha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VALUES (NEW.Id_trabajador,NEW.Id_</a:t>
                      </a:r>
                      <a:r>
                        <a:rPr lang="en-US" sz="1200" dirty="0" err="1">
                          <a:effectLst/>
                        </a:rPr>
                        <a:t>Lotes</a:t>
                      </a:r>
                      <a:r>
                        <a:rPr lang="en-US" sz="1200" dirty="0">
                          <a:effectLst/>
                        </a:rPr>
                        <a:t>,'Se </a:t>
                      </a:r>
                      <a:r>
                        <a:rPr lang="en-US" sz="1200" dirty="0" err="1">
                          <a:effectLst/>
                        </a:rPr>
                        <a:t>inserto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lote</a:t>
                      </a:r>
                      <a:r>
                        <a:rPr lang="en-US" sz="1200" dirty="0">
                          <a:effectLst/>
                        </a:rPr>
                        <a:t>',NOW());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r>
                        <a:rPr lang="es-BO" sz="1200" dirty="0">
                          <a:effectLst/>
                        </a:rPr>
                        <a:t>END</a:t>
                      </a:r>
                      <a:endParaRPr lang="en-US" sz="12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$$</a:t>
                      </a:r>
                      <a:endParaRPr lang="en-US" sz="12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DELIMITER ;</a:t>
                      </a:r>
                      <a:endParaRPr lang="en-US" sz="12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033524"/>
                  </a:ext>
                </a:extLst>
              </a:tr>
            </a:tbl>
          </a:graphicData>
        </a:graphic>
      </p:graphicFrame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60320" y="4001135"/>
            <a:ext cx="7299960" cy="10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5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751C01A-A775-406B-BC64-3C6846A70B4C}"/>
              </a:ext>
            </a:extLst>
          </p:cNvPr>
          <p:cNvSpPr/>
          <p:nvPr/>
        </p:nvSpPr>
        <p:spPr>
          <a:xfrm>
            <a:off x="1080380" y="518160"/>
            <a:ext cx="95876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CONSULTAS COMPLEJAS</a:t>
            </a:r>
            <a:r>
              <a:rPr lang="es-ES" sz="36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3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84138"/>
              </p:ext>
            </p:extLst>
          </p:nvPr>
        </p:nvGraphicFramePr>
        <p:xfrm>
          <a:off x="1810190" y="1088291"/>
          <a:ext cx="8128000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31688573"/>
                    </a:ext>
                  </a:extLst>
                </a:gridCol>
              </a:tblGrid>
              <a:tr h="4230469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</a:pPr>
                      <a:r>
                        <a:rPr lang="es-BO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SELECT  </a:t>
                      </a:r>
                      <a:r>
                        <a:rPr lang="es-BO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tbj.Id_Trabajador,concat</a:t>
                      </a:r>
                      <a:r>
                        <a:rPr lang="es-BO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s-BO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per.Primer_Nombre</a:t>
                      </a:r>
                      <a:r>
                        <a:rPr lang="es-BO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,' ',</a:t>
                      </a:r>
                      <a:r>
                        <a:rPr lang="es-BO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per.Segundo_Nombre</a:t>
                      </a:r>
                      <a:r>
                        <a:rPr lang="es-BO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,' ',</a:t>
                      </a:r>
                      <a:r>
                        <a:rPr lang="es-BO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per.Apellido_Paterno</a:t>
                      </a:r>
                      <a:r>
                        <a:rPr lang="es-BO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,' ',</a:t>
                      </a:r>
                      <a:r>
                        <a:rPr lang="es-BO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per.Apellido_Materno</a:t>
                      </a:r>
                      <a:r>
                        <a:rPr lang="es-BO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 AS </a:t>
                      </a:r>
                      <a:r>
                        <a:rPr lang="es-BO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nombre_completo</a:t>
                      </a:r>
                      <a:r>
                        <a:rPr lang="es-BO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,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s-BO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count</a:t>
                      </a:r>
                      <a:r>
                        <a:rPr lang="es-BO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s-BO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pln.Tipo_Plan_Pag</a:t>
                      </a:r>
                      <a:r>
                        <a:rPr lang="es-BO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 AS </a:t>
                      </a:r>
                      <a:r>
                        <a:rPr lang="es-BO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Cantidad_vendidos</a:t>
                      </a:r>
                      <a:r>
                        <a:rPr lang="es-BO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 ,</a:t>
                      </a:r>
                      <a:r>
                        <a:rPr lang="es-BO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pln.Tipo_Plan_Pag</a:t>
                      </a:r>
                      <a:r>
                        <a:rPr lang="es-BO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, 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CASE (month(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ltv.Fecha_Venta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)) 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WHEN 1 THEN '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Enero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 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WHEN 2 THEN '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Febrero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WHEN 3 THEN '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Marzo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WHEN 4 THEN 'Abril'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WHEN 5 THEN 'Mayo'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WHEN 6 THEN '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Junio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WHEN 7 THEN 'Julio'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WHEN 8 THEN 'Agosto'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WHEN 9 THEN '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Septiembre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WHEN 10 THEN '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Octubre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WHEN 11 THEN '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Noviembre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ELSE '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Diciembre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'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END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AS 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mes,pln.Gestion_Deuda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FROM 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plan_de_pago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pln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INNER JOIN 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lote_vendido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ltv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 ON 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pln.Id_Lote_Vendido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 = 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ltv.Id_Lote_Vendido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s-BO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INNER JOIN trabajador </a:t>
                      </a:r>
                      <a:r>
                        <a:rPr lang="es-BO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tbj</a:t>
                      </a:r>
                      <a:r>
                        <a:rPr lang="es-BO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 ON </a:t>
                      </a:r>
                      <a:r>
                        <a:rPr lang="es-BO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pln.Id_Trabajador</a:t>
                      </a:r>
                      <a:r>
                        <a:rPr lang="es-BO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 = </a:t>
                      </a:r>
                      <a:r>
                        <a:rPr lang="es-BO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tbj.Id_Trabajador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INNER JOIN persona per ON 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per.Ci_Identidad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 = 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tbj.Ci_Identidad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es-BO" sz="105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GROUP BY </a:t>
                      </a:r>
                      <a:r>
                        <a:rPr lang="es-BO" sz="105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pln.Tipo_Plan_Pag,nombre_completo,pln.Gestion_Deuda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82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344F075-F516-482F-9480-E6A46E53B00B}"/>
              </a:ext>
            </a:extLst>
          </p:cNvPr>
          <p:cNvSpPr/>
          <p:nvPr/>
        </p:nvSpPr>
        <p:spPr>
          <a:xfrm>
            <a:off x="973716" y="0"/>
            <a:ext cx="95876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PROCEDIMIENTOS </a:t>
            </a:r>
            <a:endParaRPr lang="es-ES" sz="32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70005"/>
              </p:ext>
            </p:extLst>
          </p:nvPr>
        </p:nvGraphicFramePr>
        <p:xfrm>
          <a:off x="3026916" y="992188"/>
          <a:ext cx="5481220" cy="3541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1220">
                  <a:extLst>
                    <a:ext uri="{9D8B030D-6E8A-4147-A177-3AD203B41FA5}">
                      <a16:colId xmlns:a16="http://schemas.microsoft.com/office/drawing/2014/main" val="3223513331"/>
                    </a:ext>
                  </a:extLst>
                </a:gridCol>
              </a:tblGrid>
              <a:tr h="35417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CREATE DEFINER=`</a:t>
                      </a:r>
                      <a:r>
                        <a:rPr lang="en-US" sz="1100" dirty="0" err="1">
                          <a:effectLst/>
                        </a:rPr>
                        <a:t>root`@`localhost</a:t>
                      </a:r>
                      <a:r>
                        <a:rPr lang="en-US" sz="1100" dirty="0">
                          <a:effectLst/>
                        </a:rPr>
                        <a:t>` PROCEDURE `</a:t>
                      </a:r>
                      <a:r>
                        <a:rPr lang="en-US" sz="1100" dirty="0" err="1">
                          <a:effectLst/>
                        </a:rPr>
                        <a:t>Ver_Lotes_Disponibles</a:t>
                      </a:r>
                      <a:r>
                        <a:rPr lang="en-US" sz="1100" dirty="0">
                          <a:effectLst/>
                        </a:rPr>
                        <a:t>` ()  SQL SECURITY INVOKER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SELECT lts.Id_Lotes,urb.Ciudad,urb.Nombre_Urbanizacion,lts.TamanhoMts2,lts.Precio,lts.Tipo_Moneda,</a:t>
                      </a:r>
                      <a:endParaRPr lang="en-US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        </a:t>
                      </a:r>
                      <a:r>
                        <a:rPr lang="en-US" sz="1100" dirty="0">
                          <a:effectLst/>
                        </a:rPr>
                        <a:t>case </a:t>
                      </a:r>
                      <a:r>
                        <a:rPr lang="en-US" sz="1100" dirty="0" err="1">
                          <a:effectLst/>
                        </a:rPr>
                        <a:t>lts.Id_EstadoLote</a:t>
                      </a:r>
                      <a:endParaRPr lang="en-US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when  1 then '</a:t>
                      </a:r>
                      <a:r>
                        <a:rPr lang="en-US" sz="1100" dirty="0" err="1">
                          <a:effectLst/>
                        </a:rPr>
                        <a:t>Disponible</a:t>
                      </a:r>
                      <a:r>
                        <a:rPr lang="en-US" sz="1100" dirty="0">
                          <a:effectLst/>
                        </a:rPr>
                        <a:t>'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when  2	then '</a:t>
                      </a:r>
                      <a:r>
                        <a:rPr lang="en-US" sz="1100" dirty="0" err="1">
                          <a:effectLst/>
                        </a:rPr>
                        <a:t>Reservado</a:t>
                      </a:r>
                      <a:r>
                        <a:rPr lang="en-US" sz="1100" dirty="0">
                          <a:effectLst/>
                        </a:rPr>
                        <a:t>'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when  3 then '</a:t>
                      </a:r>
                      <a:r>
                        <a:rPr lang="en-US" sz="1100" dirty="0" err="1">
                          <a:effectLst/>
                        </a:rPr>
                        <a:t>vendido</a:t>
                      </a:r>
                      <a:r>
                        <a:rPr lang="en-US" sz="1100" dirty="0">
                          <a:effectLst/>
                        </a:rPr>
                        <a:t>'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END as </a:t>
                      </a:r>
                      <a:r>
                        <a:rPr lang="en-US" sz="1100" dirty="0" err="1">
                          <a:effectLst/>
                        </a:rPr>
                        <a:t>estado</a:t>
                      </a:r>
                      <a:endParaRPr lang="en-US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 from </a:t>
                      </a:r>
                      <a:r>
                        <a:rPr lang="en-US" sz="1100" dirty="0" err="1">
                          <a:effectLst/>
                        </a:rPr>
                        <a:t>lotes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lts</a:t>
                      </a:r>
                      <a:r>
                        <a:rPr lang="en-US" sz="1100" dirty="0">
                          <a:effectLst/>
                        </a:rPr>
                        <a:t> inner join </a:t>
                      </a:r>
                      <a:r>
                        <a:rPr lang="en-US" sz="1100" dirty="0" err="1">
                          <a:effectLst/>
                        </a:rPr>
                        <a:t>urbanizacion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urb</a:t>
                      </a:r>
                      <a:r>
                        <a:rPr lang="en-US" sz="1100" dirty="0">
                          <a:effectLst/>
                        </a:rPr>
                        <a:t> on </a:t>
                      </a:r>
                      <a:r>
                        <a:rPr lang="en-US" sz="1100" dirty="0" err="1">
                          <a:effectLst/>
                        </a:rPr>
                        <a:t>lts.Id_Urbanizacion</a:t>
                      </a:r>
                      <a:r>
                        <a:rPr lang="en-US" sz="1100" dirty="0">
                          <a:effectLst/>
                        </a:rPr>
                        <a:t> = </a:t>
                      </a:r>
                      <a:r>
                        <a:rPr lang="en-US" sz="1100" dirty="0" err="1">
                          <a:effectLst/>
                        </a:rPr>
                        <a:t>urb.Id_Urbanizacion</a:t>
                      </a:r>
                      <a:r>
                        <a:rPr lang="en-US" sz="1100" dirty="0">
                          <a:effectLst/>
                        </a:rPr>
                        <a:t> where </a:t>
                      </a:r>
                      <a:r>
                        <a:rPr lang="en-US" sz="1100" dirty="0" err="1">
                          <a:effectLst/>
                        </a:rPr>
                        <a:t>lts.Id_EstadoLote</a:t>
                      </a:r>
                      <a:r>
                        <a:rPr lang="en-US" sz="1100" dirty="0">
                          <a:effectLst/>
                        </a:rPr>
                        <a:t> = 1$$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DELIMITER ;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45" marR="63245" marT="0" marB="0"/>
                </a:tc>
                <a:extLst>
                  <a:ext uri="{0D108BD9-81ED-4DB2-BD59-A6C34878D82A}">
                    <a16:rowId xmlns:a16="http://schemas.microsoft.com/office/drawing/2014/main" val="1445743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8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4A920D-A06B-48A9-B2D7-4366B8361AC8}"/>
              </a:ext>
            </a:extLst>
          </p:cNvPr>
          <p:cNvSpPr/>
          <p:nvPr/>
        </p:nvSpPr>
        <p:spPr>
          <a:xfrm>
            <a:off x="1457121" y="292832"/>
            <a:ext cx="9161755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s-BO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IMPLEMENTACIÓN</a:t>
            </a:r>
            <a:endParaRPr lang="es-BO" sz="3600" b="1" kern="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005484" y="1188720"/>
            <a:ext cx="806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COMPONENTE CASO : </a:t>
            </a:r>
            <a:r>
              <a:rPr lang="es-BO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REGISTRAR CLIENTES POTENCIALES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40" y="1792733"/>
            <a:ext cx="5943600" cy="34442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7170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1F85305-8C6A-4E13-A06E-CB786A02675B}"/>
              </a:ext>
            </a:extLst>
          </p:cNvPr>
          <p:cNvSpPr/>
          <p:nvPr/>
        </p:nvSpPr>
        <p:spPr>
          <a:xfrm>
            <a:off x="2390755" y="954039"/>
            <a:ext cx="7294486" cy="58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s-BO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componente sobre caso de Registrar Reserva</a:t>
            </a:r>
            <a:endParaRPr lang="es-BO" sz="3200" b="1" kern="0" dirty="0" smtClean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94A920D-A06B-48A9-B2D7-4366B8361AC8}"/>
              </a:ext>
            </a:extLst>
          </p:cNvPr>
          <p:cNvSpPr/>
          <p:nvPr/>
        </p:nvSpPr>
        <p:spPr>
          <a:xfrm>
            <a:off x="1457121" y="292832"/>
            <a:ext cx="9161755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s-BO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IMPLEMENTACIÓN</a:t>
            </a:r>
            <a:endParaRPr lang="es-BO" sz="3600" b="1" kern="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885950"/>
            <a:ext cx="6728459" cy="3619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2106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49980" y="838200"/>
            <a:ext cx="4463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Registrar Clientes potenciales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304" y="1361420"/>
            <a:ext cx="7583646" cy="47373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9328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97541" y="503339"/>
            <a:ext cx="5275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DESPLIEGUE 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940716" y="1088114"/>
            <a:ext cx="61894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“Registrar Clientes potenciales”</a:t>
            </a:r>
            <a:endParaRPr 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52" y="1672889"/>
            <a:ext cx="7139031" cy="45014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1715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11870" y="878390"/>
            <a:ext cx="4108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“Registrar Reserva”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28378" y="293615"/>
            <a:ext cx="5275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DESPLIEGUE 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47" y="1463165"/>
            <a:ext cx="8145709" cy="46852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6496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75714" y="352338"/>
            <a:ext cx="4894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Diseño de arquitectura física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1" name="Imagen 9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79" y="1140903"/>
            <a:ext cx="8095376" cy="511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3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106505" y="771787"/>
            <a:ext cx="4537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4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DELIMITACIONES</a:t>
            </a:r>
            <a:r>
              <a:rPr lang="es-BO" dirty="0" smtClean="0"/>
              <a:t> </a:t>
            </a:r>
            <a:endParaRPr lang="en-US" dirty="0"/>
          </a:p>
        </p:txBody>
      </p:sp>
      <p:pic>
        <p:nvPicPr>
          <p:cNvPr id="6146" name="Picture 2" descr="mapa-de-santa-cruz-de-la-sierra ~ tu guía mochil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" y="1895911"/>
            <a:ext cx="2655966" cy="265449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DESCUBRE ¿QUÉ ES UN RELOJ DE ARENA Y CÓMO FABRICARLO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2" name="Picture 8" descr="Relojes de arena de reloj de arena, reloj de arena de metal de bronce  temporizador decoración regalo de graduación creativa, regalo de acción de  gracias de Halloween Halloween 15 * 22 c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647" y="1895911"/>
            <a:ext cx="2361122" cy="265449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ómo será la evolución tecnológica para la década 2020-2030? - Novedades  Tecnología - Tecnología - ELTIEMPO.COM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482" y="1895911"/>
            <a:ext cx="2934704" cy="265449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284138" y="4748169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Delimitación espacial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688395" y="4748169"/>
            <a:ext cx="232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Delimitación Temporal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226278" y="4748169"/>
            <a:ext cx="256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Delimitación Tecnológica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248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37776" y="117446"/>
            <a:ext cx="3536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pruebas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85519" y="1560352"/>
            <a:ext cx="4508601" cy="19623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85519" y="3801740"/>
            <a:ext cx="4508601" cy="2809875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7039105" y="1560352"/>
            <a:ext cx="2543175" cy="50512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CuadroTexto 8"/>
          <p:cNvSpPr txBox="1"/>
          <p:nvPr/>
        </p:nvSpPr>
        <p:spPr>
          <a:xfrm>
            <a:off x="3607266" y="758108"/>
            <a:ext cx="5293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Ingreso al sistema y menú principal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28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72314" y="343949"/>
            <a:ext cx="81852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prueba</a:t>
            </a:r>
          </a:p>
          <a:p>
            <a:pPr algn="ctr"/>
            <a:r>
              <a:rPr lang="es-E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reserva de lote y Registro de clientes </a:t>
            </a:r>
            <a:r>
              <a:rPr lang="es-ES" sz="2800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ponciales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934891" y="1703794"/>
            <a:ext cx="4181475" cy="3819525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6537121" y="1703793"/>
            <a:ext cx="2590800" cy="381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70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14318" y="1140903"/>
            <a:ext cx="6166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DE BACKUP DE LA BASE DE DATOS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979998" y="1982875"/>
            <a:ext cx="903494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Los </a:t>
            </a:r>
            <a:r>
              <a:rPr lang="es-ES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Backup</a:t>
            </a:r>
            <a:r>
              <a:rPr lang="es-E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se crean principalmente como una medida de contingencia, o también para mover o copiar un proyecto en etapa de desarrollo.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 realizarán el siguiente tipo de </a:t>
            </a:r>
            <a:r>
              <a:rPr lang="es-ES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Backup</a:t>
            </a:r>
            <a:r>
              <a:rPr lang="es-E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b="1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Backup</a:t>
            </a:r>
            <a:r>
              <a:rPr lang="es-ES" b="1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Completo</a:t>
            </a:r>
            <a:r>
              <a:rPr lang="es-E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Se crea el </a:t>
            </a:r>
            <a:r>
              <a:rPr lang="es-ES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backup</a:t>
            </a:r>
            <a:r>
              <a:rPr lang="es-E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completo (de toda la Base de datos el día sábado a las 11:30 pm.).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b="1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Backup</a:t>
            </a:r>
            <a:r>
              <a:rPr lang="es-ES" b="1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Diferencial:</a:t>
            </a:r>
            <a:r>
              <a:rPr lang="es-E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Se almacena la parte que ha cambiado con respecto al último </a:t>
            </a:r>
            <a:r>
              <a:rPr lang="es-ES" dirty="0" err="1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Backup</a:t>
            </a:r>
            <a:r>
              <a:rPr lang="es-E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completo y se llevará a cabo de lunes a viernes a las 11:59pm.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39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619074" y="1523131"/>
            <a:ext cx="89258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BO" b="1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CONCLUSIONES</a:t>
            </a: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BO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 logró conseguir las metas del proyecto que son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BO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 identificó y analizo los procesos de la institución “PENTA SOLUCION”. 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BO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 identificó todos los requisitos funcionales en base a los procesos administrativos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BO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 realizó el modelo de requisitos, las capturas de los requisitos funcionales y no funcionales.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BO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 diseñó el modelo de datos para la implementación de la base de datos.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BO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 desarrolló la codificación de los puntos del sistema en base a los requisitos funcionales.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BO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 evaluó las pruebas de funcionamiento del sistema </a:t>
            </a:r>
            <a:r>
              <a:rPr lang="es-BO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codificado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54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27464" y="1160212"/>
            <a:ext cx="3305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24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RECOMENDACIONES</a:t>
            </a:r>
            <a:r>
              <a:rPr lang="es-BO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627464" y="1621877"/>
            <a:ext cx="947117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BO" sz="2000" b="1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Recomendaciones generales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sz="20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Finalmente se ponen en consideración las siguientes recomendaciones con el propósito de que sirvan como punto de partida para proyectos de desarrollo de software: 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Implementar cifrado de datos para el inicio de sesión 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Proteger la integridad del código del sistema.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BO" sz="20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Utilizar certificados SSL (HTTPS para la confianza de tus usuarios).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BO" sz="2000" b="1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Recomendaciones de usuario 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BO" sz="24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 recomienda capacitar a personal capacitar para el uso del software.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4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4F02077-EF5C-46F1-BFAE-3F5D2FD8CD35}"/>
              </a:ext>
            </a:extLst>
          </p:cNvPr>
          <p:cNvSpPr/>
          <p:nvPr/>
        </p:nvSpPr>
        <p:spPr>
          <a:xfrm>
            <a:off x="1226689" y="596696"/>
            <a:ext cx="9587620" cy="29854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 </a:t>
            </a:r>
            <a:endParaRPr lang="es-E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BO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“Desarrollar </a:t>
            </a:r>
            <a:r>
              <a:rPr lang="es-BO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sistema de gestión administrativo para la venta de lotes de terrenos de la urbanización “SACAGUAZU” Empresa “PENTA SOLUCION</a:t>
            </a:r>
            <a:r>
              <a:rPr lang="es-BO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Los empresarios se están ejecutando en la flecha hacia el objetivo del  círculo rojo | Vector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05" y="3714076"/>
            <a:ext cx="7365534" cy="278335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54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32514" y="1331998"/>
            <a:ext cx="9915787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BO" sz="2000" b="1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OBJETIVOS ESPECÍFICOS</a:t>
            </a:r>
            <a:endParaRPr lang="en-US" sz="2000" b="1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BO" sz="20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Los objetivos específicos para lograr el objetivo general son los siguientes: 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BO" sz="20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Identificar y analizar los procesos de la institución “PENTA SOLUCION”. 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BO" sz="20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Identificar todos los requisitos funcionales en base a los procesos administrativos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BO" sz="20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Realizar el modelo de requisitos, las capturas de los requisitos funcionales y no funcionales.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BO" sz="20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Diseñar el modelo de datos para la implementación de la base de datos.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BO" sz="20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Desarrollar la codificación de los puntos del sistema en base a los requisitos funcionales.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BO" sz="20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Evaluar las pruebas de funcionamiento del sistema codificado.</a:t>
            </a:r>
            <a:endParaRPr lang="en-US" sz="24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4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7571812-A2AB-4FC0-8C84-4088FF25FAF0}"/>
              </a:ext>
            </a:extLst>
          </p:cNvPr>
          <p:cNvSpPr/>
          <p:nvPr/>
        </p:nvSpPr>
        <p:spPr>
          <a:xfrm>
            <a:off x="1302190" y="2350158"/>
            <a:ext cx="958762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MARCO TEORICO</a:t>
            </a:r>
            <a:endParaRPr lang="es-ES" sz="48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4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494305" y="928972"/>
            <a:ext cx="46459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BO" sz="40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BASE DE DATOS</a:t>
            </a:r>
            <a:endParaRPr lang="en-US" sz="4000" dirty="0">
              <a:solidFill>
                <a:schemeClr val="bg2"/>
              </a:solidFill>
            </a:endParaRPr>
          </a:p>
        </p:txBody>
      </p:sp>
      <p:pic>
        <p:nvPicPr>
          <p:cNvPr id="4098" name="Picture 2" descr="Tipos de Base de Datos - YM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11" y="1854972"/>
            <a:ext cx="8144690" cy="3608552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8A3C80-1D0B-4C14-99B0-A527F3650A5F}"/>
              </a:ext>
            </a:extLst>
          </p:cNvPr>
          <p:cNvSpPr/>
          <p:nvPr/>
        </p:nvSpPr>
        <p:spPr>
          <a:xfrm>
            <a:off x="1442906" y="917362"/>
            <a:ext cx="91193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BO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FASES DEL DISEÑO DE LAS BASES DE DATOS </a:t>
            </a:r>
            <a:endParaRPr lang="es-ES" sz="4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Diseño Conceptual de la Base de Datos Documentado (Barker) - Gerencia y  Desarrollo de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85" y="1946246"/>
            <a:ext cx="3360920" cy="305818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015068" y="5179980"/>
            <a:ext cx="3449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Diseño </a:t>
            </a:r>
            <a:r>
              <a:rPr lang="es-E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de una base de datos</a:t>
            </a:r>
            <a:endParaRPr lang="en-US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44" y="1973303"/>
            <a:ext cx="3619500" cy="303112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5259897" y="517998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Diseño lógico </a:t>
            </a:r>
            <a:r>
              <a:rPr lang="es-E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de datos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6" name="Picture 6" descr="Diseñando una base de datos en el modelo relacional | campusMVP.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083" y="1878565"/>
            <a:ext cx="3015720" cy="3125862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8591083" y="5210757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Diseño físico  de base de datos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50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1155</TotalTime>
  <Words>2100</Words>
  <Application>Microsoft Office PowerPoint</Application>
  <PresentationFormat>Panorámica</PresentationFormat>
  <Paragraphs>559</Paragraphs>
  <Slides>44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Symbol</vt:lpstr>
      <vt:lpstr>Times New Roman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josue chavarria</dc:creator>
  <cp:lastModifiedBy>Joaquin</cp:lastModifiedBy>
  <cp:revision>38</cp:revision>
  <dcterms:created xsi:type="dcterms:W3CDTF">2021-02-18T21:06:42Z</dcterms:created>
  <dcterms:modified xsi:type="dcterms:W3CDTF">2021-02-23T01:40:03Z</dcterms:modified>
</cp:coreProperties>
</file>