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380C-D9AD-4175-81EF-A0CE1849CE5C}" type="datetimeFigureOut">
              <a:rPr lang="es-UY" smtClean="0"/>
              <a:t>10/10/2021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BDD8-E39C-4CDD-8F39-03B3D6E63EC5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6944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380C-D9AD-4175-81EF-A0CE1849CE5C}" type="datetimeFigureOut">
              <a:rPr lang="es-UY" smtClean="0"/>
              <a:t>10/10/2021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BDD8-E39C-4CDD-8F39-03B3D6E63EC5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4063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380C-D9AD-4175-81EF-A0CE1849CE5C}" type="datetimeFigureOut">
              <a:rPr lang="es-UY" smtClean="0"/>
              <a:t>10/10/2021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BDD8-E39C-4CDD-8F39-03B3D6E63EC5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66178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380C-D9AD-4175-81EF-A0CE1849CE5C}" type="datetimeFigureOut">
              <a:rPr lang="es-UY" smtClean="0"/>
              <a:t>10/10/2021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BDD8-E39C-4CDD-8F39-03B3D6E63EC5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1737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380C-D9AD-4175-81EF-A0CE1849CE5C}" type="datetimeFigureOut">
              <a:rPr lang="es-UY" smtClean="0"/>
              <a:t>10/10/2021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BDD8-E39C-4CDD-8F39-03B3D6E63EC5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6158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380C-D9AD-4175-81EF-A0CE1849CE5C}" type="datetimeFigureOut">
              <a:rPr lang="es-UY" smtClean="0"/>
              <a:t>10/10/2021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BDD8-E39C-4CDD-8F39-03B3D6E63EC5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0385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380C-D9AD-4175-81EF-A0CE1849CE5C}" type="datetimeFigureOut">
              <a:rPr lang="es-UY" smtClean="0"/>
              <a:t>10/10/2021</a:t>
            </a:fld>
            <a:endParaRPr lang="es-U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BDD8-E39C-4CDD-8F39-03B3D6E63EC5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3854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380C-D9AD-4175-81EF-A0CE1849CE5C}" type="datetimeFigureOut">
              <a:rPr lang="es-UY" smtClean="0"/>
              <a:t>10/10/2021</a:t>
            </a:fld>
            <a:endParaRPr lang="es-U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BDD8-E39C-4CDD-8F39-03B3D6E63EC5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7919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380C-D9AD-4175-81EF-A0CE1849CE5C}" type="datetimeFigureOut">
              <a:rPr lang="es-UY" smtClean="0"/>
              <a:t>10/10/2021</a:t>
            </a:fld>
            <a:endParaRPr lang="es-U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BDD8-E39C-4CDD-8F39-03B3D6E63EC5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4679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380C-D9AD-4175-81EF-A0CE1849CE5C}" type="datetimeFigureOut">
              <a:rPr lang="es-UY" smtClean="0"/>
              <a:t>10/10/2021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BDD8-E39C-4CDD-8F39-03B3D6E63EC5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3798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380C-D9AD-4175-81EF-A0CE1849CE5C}" type="datetimeFigureOut">
              <a:rPr lang="es-UY" smtClean="0"/>
              <a:t>10/10/2021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BDD8-E39C-4CDD-8F39-03B3D6E63EC5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69554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33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4380C-D9AD-4175-81EF-A0CE1849CE5C}" type="datetimeFigureOut">
              <a:rPr lang="es-UY" smtClean="0"/>
              <a:t>10/10/2021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1BDD8-E39C-4CDD-8F39-03B3D6E63EC5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3364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/>
          <a:lstStyle/>
          <a:p>
            <a:r>
              <a:rPr lang="es-UY" dirty="0" smtClean="0"/>
              <a:t>Análisis de la empresa</a:t>
            </a:r>
            <a:br>
              <a:rPr lang="es-UY" dirty="0" smtClean="0"/>
            </a:br>
            <a:r>
              <a:rPr lang="es-UY" dirty="0" smtClean="0"/>
              <a:t>en TABLEAU</a:t>
            </a:r>
            <a:endParaRPr lang="es-U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356992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s-UY" sz="5400" dirty="0" smtClean="0">
                <a:solidFill>
                  <a:schemeClr val="bg1"/>
                </a:solidFill>
              </a:rPr>
              <a:t>BLUE STORE</a:t>
            </a:r>
          </a:p>
          <a:p>
            <a:endParaRPr lang="es-UY" dirty="0">
              <a:solidFill>
                <a:schemeClr val="bg1"/>
              </a:solidFill>
            </a:endParaRPr>
          </a:p>
          <a:p>
            <a:r>
              <a:rPr lang="es-UY" dirty="0" smtClean="0">
                <a:solidFill>
                  <a:schemeClr val="bg1"/>
                </a:solidFill>
              </a:rPr>
              <a:t>Período año 2011 a 2014</a:t>
            </a:r>
            <a:endParaRPr lang="es-U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78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5121"/>
            <a:ext cx="3008313" cy="1027615"/>
          </a:xfrm>
        </p:spPr>
        <p:txBody>
          <a:bodyPr/>
          <a:lstStyle/>
          <a:p>
            <a:r>
              <a:rPr lang="es-UY" dirty="0" smtClean="0">
                <a:solidFill>
                  <a:schemeClr val="bg1"/>
                </a:solidFill>
              </a:rPr>
              <a:t>PROFIT POR SHIPPING MODE</a:t>
            </a:r>
            <a:endParaRPr lang="es-UY" dirty="0">
              <a:solidFill>
                <a:schemeClr val="bg1"/>
              </a:solidFill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20104" y="980728"/>
            <a:ext cx="3008313" cy="4691063"/>
          </a:xfrm>
        </p:spPr>
        <p:txBody>
          <a:bodyPr>
            <a:normAutofit/>
          </a:bodyPr>
          <a:lstStyle/>
          <a:p>
            <a:r>
              <a:rPr lang="es-UY" dirty="0" smtClean="0"/>
              <a:t>En la imagen observamos que si tenemos en cuenta los distintos tipos de </a:t>
            </a:r>
            <a:r>
              <a:rPr lang="es-UY" dirty="0" err="1" smtClean="0"/>
              <a:t>Shipping</a:t>
            </a:r>
            <a:r>
              <a:rPr lang="es-UY" dirty="0" smtClean="0"/>
              <a:t> </a:t>
            </a:r>
            <a:r>
              <a:rPr lang="es-UY" dirty="0" err="1" smtClean="0"/>
              <a:t>Mode</a:t>
            </a:r>
            <a:r>
              <a:rPr lang="es-UY" dirty="0" smtClean="0"/>
              <a:t>,  los </a:t>
            </a:r>
            <a:r>
              <a:rPr lang="es-UY" dirty="0" err="1" smtClean="0"/>
              <a:t>envios</a:t>
            </a:r>
            <a:r>
              <a:rPr lang="es-UY" dirty="0" smtClean="0"/>
              <a:t> que se realizan utilizando el Standard </a:t>
            </a:r>
            <a:r>
              <a:rPr lang="es-UY" dirty="0" err="1" smtClean="0"/>
              <a:t>Shipping</a:t>
            </a:r>
            <a:r>
              <a:rPr lang="es-UY" dirty="0" smtClean="0"/>
              <a:t> cuentan con el mayor </a:t>
            </a:r>
            <a:r>
              <a:rPr lang="es-UY" dirty="0" err="1" smtClean="0"/>
              <a:t>Profit</a:t>
            </a:r>
            <a:r>
              <a:rPr lang="es-UY" dirty="0" smtClean="0"/>
              <a:t> ( mas del 57% del total ), seguido de </a:t>
            </a:r>
            <a:r>
              <a:rPr lang="es-UY" dirty="0" err="1" smtClean="0"/>
              <a:t>Second</a:t>
            </a:r>
            <a:r>
              <a:rPr lang="es-UY" dirty="0" smtClean="0"/>
              <a:t> </a:t>
            </a:r>
            <a:r>
              <a:rPr lang="es-UY" dirty="0" err="1" smtClean="0"/>
              <a:t>Class</a:t>
            </a:r>
            <a:r>
              <a:rPr lang="es-UY" dirty="0" smtClean="0"/>
              <a:t> (20,06%), </a:t>
            </a:r>
            <a:r>
              <a:rPr lang="es-UY" dirty="0" err="1" smtClean="0"/>
              <a:t>First</a:t>
            </a:r>
            <a:r>
              <a:rPr lang="es-UY" dirty="0"/>
              <a:t> </a:t>
            </a:r>
            <a:r>
              <a:rPr lang="es-UY" dirty="0" smtClean="0"/>
              <a:t> </a:t>
            </a:r>
            <a:r>
              <a:rPr lang="es-UY" dirty="0" err="1" smtClean="0"/>
              <a:t>Class</a:t>
            </a:r>
            <a:r>
              <a:rPr lang="es-UY" dirty="0" smtClean="0"/>
              <a:t> (17,10%), y  por último </a:t>
            </a:r>
            <a:r>
              <a:rPr lang="es-UY" dirty="0" err="1" smtClean="0"/>
              <a:t>Same</a:t>
            </a:r>
            <a:r>
              <a:rPr lang="es-UY" dirty="0" smtClean="0"/>
              <a:t> Day.</a:t>
            </a:r>
            <a:endParaRPr lang="es-UY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31" y="255921"/>
            <a:ext cx="4296474" cy="462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43333"/>
            <a:ext cx="2825403" cy="3681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3 Marcador de texto"/>
          <p:cNvSpPr txBox="1">
            <a:spLocks/>
          </p:cNvSpPr>
          <p:nvPr/>
        </p:nvSpPr>
        <p:spPr>
          <a:xfrm>
            <a:off x="3690092" y="5301208"/>
            <a:ext cx="5274396" cy="1219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UY" dirty="0" smtClean="0"/>
              <a:t>En el gráfico de barras, confirmamos lo visto en la imagen de </a:t>
            </a:r>
            <a:r>
              <a:rPr lang="es-UY" dirty="0" err="1" smtClean="0"/>
              <a:t>circulos</a:t>
            </a:r>
            <a:r>
              <a:rPr lang="es-UY" dirty="0" smtClean="0"/>
              <a:t>, es decir, que el costo total de </a:t>
            </a:r>
            <a:r>
              <a:rPr lang="es-UY" dirty="0" err="1" smtClean="0"/>
              <a:t>Same</a:t>
            </a:r>
            <a:r>
              <a:rPr lang="es-UY" dirty="0" smtClean="0"/>
              <a:t> Day es el mayor, seguido de </a:t>
            </a:r>
            <a:r>
              <a:rPr lang="es-UY" dirty="0" err="1" smtClean="0"/>
              <a:t>First</a:t>
            </a:r>
            <a:r>
              <a:rPr lang="es-UY" dirty="0" smtClean="0"/>
              <a:t> </a:t>
            </a:r>
            <a:r>
              <a:rPr lang="es-UY" dirty="0" err="1" smtClean="0"/>
              <a:t>Class</a:t>
            </a:r>
            <a:r>
              <a:rPr lang="es-UY" dirty="0" smtClean="0"/>
              <a:t>,  Standard </a:t>
            </a:r>
            <a:r>
              <a:rPr lang="es-UY" dirty="0" err="1" smtClean="0"/>
              <a:t>Class</a:t>
            </a:r>
            <a:r>
              <a:rPr lang="es-UY" dirty="0" smtClean="0"/>
              <a:t>, y  </a:t>
            </a:r>
            <a:r>
              <a:rPr lang="es-UY" dirty="0" err="1" smtClean="0"/>
              <a:t>Same</a:t>
            </a:r>
            <a:r>
              <a:rPr lang="es-UY" dirty="0" smtClean="0"/>
              <a:t> Day.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61473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92149" y="1052736"/>
            <a:ext cx="4123053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UY" sz="1400" dirty="0" smtClean="0"/>
              <a:t>En el gráfico de barras que se encuentra debajo,  graficamos las devoluciones en cantidades según segmento.</a:t>
            </a:r>
          </a:p>
          <a:p>
            <a:pPr marL="0" indent="0">
              <a:buNone/>
            </a:pPr>
            <a:r>
              <a:rPr lang="es-UY" sz="1400" dirty="0" smtClean="0"/>
              <a:t>Es así, que observamos que  el segmento </a:t>
            </a:r>
            <a:r>
              <a:rPr lang="es-UY" sz="1400" dirty="0" err="1" smtClean="0"/>
              <a:t>Consumer</a:t>
            </a:r>
            <a:r>
              <a:rPr lang="es-UY" sz="1400" dirty="0" smtClean="0"/>
              <a:t> es  el que tiene la  mayor cantidad de devoluciones, seguido por </a:t>
            </a:r>
            <a:r>
              <a:rPr lang="es-UY" sz="1400" dirty="0" err="1" smtClean="0"/>
              <a:t>Corporate</a:t>
            </a:r>
            <a:r>
              <a:rPr lang="es-UY" sz="1400" dirty="0" smtClean="0"/>
              <a:t> y luego Home Office.</a:t>
            </a:r>
            <a:endParaRPr lang="es-UY" sz="140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23528" y="2151214"/>
            <a:ext cx="3754760" cy="4497364"/>
          </a:xfrm>
        </p:spPr>
        <p:txBody>
          <a:bodyPr/>
          <a:lstStyle/>
          <a:p>
            <a:r>
              <a:rPr lang="es-UY" dirty="0" smtClean="0"/>
              <a:t>En este cuadro observamos que  el </a:t>
            </a:r>
            <a:r>
              <a:rPr lang="es-UY" dirty="0" err="1" smtClean="0"/>
              <a:t>Shipping</a:t>
            </a:r>
            <a:r>
              <a:rPr lang="es-UY" dirty="0" smtClean="0"/>
              <a:t> </a:t>
            </a:r>
            <a:r>
              <a:rPr lang="es-UY" dirty="0" err="1" smtClean="0"/>
              <a:t>Mode</a:t>
            </a:r>
            <a:r>
              <a:rPr lang="es-UY" dirty="0" smtClean="0"/>
              <a:t> es el que tiene mayor cantidad de  ordenes, seguido de </a:t>
            </a:r>
            <a:r>
              <a:rPr lang="es-UY" dirty="0" err="1" smtClean="0"/>
              <a:t>Second</a:t>
            </a:r>
            <a:r>
              <a:rPr lang="es-UY" dirty="0" smtClean="0"/>
              <a:t> </a:t>
            </a:r>
            <a:r>
              <a:rPr lang="es-UY" dirty="0" err="1" smtClean="0"/>
              <a:t>Class</a:t>
            </a:r>
            <a:r>
              <a:rPr lang="es-UY" dirty="0" smtClean="0"/>
              <a:t>,  </a:t>
            </a:r>
            <a:r>
              <a:rPr lang="es-UY" dirty="0" err="1" smtClean="0"/>
              <a:t>First</a:t>
            </a:r>
            <a:r>
              <a:rPr lang="es-UY" dirty="0" smtClean="0"/>
              <a:t> </a:t>
            </a:r>
            <a:r>
              <a:rPr lang="es-UY" dirty="0" err="1" smtClean="0"/>
              <a:t>Class</a:t>
            </a:r>
            <a:r>
              <a:rPr lang="es-UY" dirty="0" smtClean="0"/>
              <a:t>, y por último </a:t>
            </a:r>
            <a:r>
              <a:rPr lang="es-UY" dirty="0" err="1" smtClean="0"/>
              <a:t>Same</a:t>
            </a:r>
            <a:r>
              <a:rPr lang="es-UY" dirty="0" smtClean="0"/>
              <a:t> Day.</a:t>
            </a:r>
          </a:p>
          <a:p>
            <a:endParaRPr lang="es-UY" dirty="0"/>
          </a:p>
          <a:p>
            <a:r>
              <a:rPr lang="es-UY" dirty="0" smtClean="0"/>
              <a:t>Esta misma </a:t>
            </a:r>
            <a:r>
              <a:rPr lang="es-UY" dirty="0" err="1" smtClean="0"/>
              <a:t>situacion</a:t>
            </a:r>
            <a:r>
              <a:rPr lang="es-UY" dirty="0" smtClean="0"/>
              <a:t> tiene </a:t>
            </a:r>
            <a:r>
              <a:rPr lang="es-UY" dirty="0" err="1" smtClean="0"/>
              <a:t>relacion</a:t>
            </a:r>
            <a:r>
              <a:rPr lang="es-UY" dirty="0" smtClean="0"/>
              <a:t> con el gráfico de la pagina anterior , en donde nos muestra  la </a:t>
            </a:r>
            <a:r>
              <a:rPr lang="es-UY" dirty="0" err="1" smtClean="0"/>
              <a:t>distribucion</a:t>
            </a:r>
            <a:r>
              <a:rPr lang="es-UY" dirty="0" smtClean="0"/>
              <a:t> en % y en monto total de </a:t>
            </a:r>
            <a:r>
              <a:rPr lang="es-UY" dirty="0" err="1" smtClean="0"/>
              <a:t>Profit</a:t>
            </a:r>
            <a:r>
              <a:rPr lang="es-UY" dirty="0" smtClean="0"/>
              <a:t> por </a:t>
            </a:r>
            <a:r>
              <a:rPr lang="es-UY" dirty="0" err="1" smtClean="0"/>
              <a:t>Shipping</a:t>
            </a:r>
            <a:r>
              <a:rPr lang="es-UY" dirty="0" smtClean="0"/>
              <a:t> </a:t>
            </a:r>
            <a:r>
              <a:rPr lang="es-UY" dirty="0" err="1" smtClean="0"/>
              <a:t>Mode</a:t>
            </a:r>
            <a:r>
              <a:rPr lang="es-UY" dirty="0" smtClean="0"/>
              <a:t>.</a:t>
            </a:r>
          </a:p>
          <a:p>
            <a:endParaRPr lang="es-UY" dirty="0"/>
          </a:p>
          <a:p>
            <a:endParaRPr lang="es-UY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92696"/>
            <a:ext cx="4117474" cy="125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708920"/>
            <a:ext cx="4419337" cy="3939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217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09360" cy="491654"/>
          </a:xfrm>
        </p:spPr>
        <p:txBody>
          <a:bodyPr/>
          <a:lstStyle/>
          <a:p>
            <a:pPr algn="ctr"/>
            <a:r>
              <a:rPr lang="es-UY" dirty="0" smtClean="0">
                <a:solidFill>
                  <a:schemeClr val="bg1"/>
                </a:solidFill>
              </a:rPr>
              <a:t>EVOLUCION DE VENTAS, PROFIT Y SHIPPING COST POR MES</a:t>
            </a:r>
            <a:endParaRPr lang="es-UY" dirty="0">
              <a:solidFill>
                <a:schemeClr val="bg1"/>
              </a:solidFill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8056426" cy="4691063"/>
          </a:xfrm>
        </p:spPr>
        <p:txBody>
          <a:bodyPr/>
          <a:lstStyle/>
          <a:p>
            <a:endParaRPr lang="es-UY" dirty="0" smtClean="0"/>
          </a:p>
          <a:p>
            <a:endParaRPr lang="es-UY" dirty="0"/>
          </a:p>
          <a:p>
            <a:endParaRPr lang="es-UY" dirty="0" smtClean="0"/>
          </a:p>
          <a:p>
            <a:endParaRPr lang="es-UY" dirty="0"/>
          </a:p>
          <a:p>
            <a:endParaRPr lang="es-UY" dirty="0" smtClean="0"/>
          </a:p>
          <a:p>
            <a:endParaRPr lang="es-UY" dirty="0"/>
          </a:p>
          <a:p>
            <a:endParaRPr lang="es-UY" dirty="0" smtClean="0"/>
          </a:p>
          <a:p>
            <a:endParaRPr lang="es-UY" dirty="0"/>
          </a:p>
          <a:p>
            <a:endParaRPr lang="es-UY" dirty="0" smtClean="0"/>
          </a:p>
          <a:p>
            <a:endParaRPr lang="es-UY" dirty="0"/>
          </a:p>
          <a:p>
            <a:endParaRPr lang="es-UY" dirty="0" smtClean="0"/>
          </a:p>
          <a:p>
            <a:endParaRPr lang="es-UY" dirty="0"/>
          </a:p>
          <a:p>
            <a:endParaRPr lang="es-UY" dirty="0" smtClean="0"/>
          </a:p>
          <a:p>
            <a:endParaRPr lang="es-UY" dirty="0"/>
          </a:p>
          <a:p>
            <a:r>
              <a:rPr lang="es-UY" dirty="0" smtClean="0"/>
              <a:t>En este gráfico comparamos la  evolución de los montos totales de ventas,  de </a:t>
            </a:r>
            <a:r>
              <a:rPr lang="es-UY" dirty="0" err="1" smtClean="0"/>
              <a:t>Profits</a:t>
            </a:r>
            <a:r>
              <a:rPr lang="es-UY" dirty="0" smtClean="0"/>
              <a:t> y de </a:t>
            </a:r>
            <a:r>
              <a:rPr lang="es-UY" dirty="0" err="1" smtClean="0"/>
              <a:t>Shipping</a:t>
            </a:r>
            <a:r>
              <a:rPr lang="es-UY" dirty="0" smtClean="0"/>
              <a:t> </a:t>
            </a:r>
            <a:r>
              <a:rPr lang="es-UY" dirty="0" err="1" smtClean="0"/>
              <a:t>Cost</a:t>
            </a:r>
            <a:r>
              <a:rPr lang="es-UY" dirty="0" smtClean="0"/>
              <a:t>.</a:t>
            </a:r>
          </a:p>
          <a:p>
            <a:r>
              <a:rPr lang="es-UY" dirty="0" smtClean="0"/>
              <a:t>Observamos que el aumento de la </a:t>
            </a:r>
            <a:r>
              <a:rPr lang="es-UY" dirty="0" err="1" smtClean="0"/>
              <a:t>evolucion</a:t>
            </a:r>
            <a:r>
              <a:rPr lang="es-UY" dirty="0" smtClean="0"/>
              <a:t> de las ventas, y de </a:t>
            </a:r>
            <a:r>
              <a:rPr lang="es-UY" dirty="0" err="1" smtClean="0"/>
              <a:t>Profit</a:t>
            </a:r>
            <a:r>
              <a:rPr lang="es-UY" dirty="0"/>
              <a:t> </a:t>
            </a:r>
            <a:r>
              <a:rPr lang="es-UY" dirty="0" smtClean="0"/>
              <a:t>es mas pronunciada a lo largo del periodo que el aumento  que se da en el </a:t>
            </a:r>
            <a:r>
              <a:rPr lang="es-UY" dirty="0" err="1" smtClean="0"/>
              <a:t>Shipping</a:t>
            </a:r>
            <a:r>
              <a:rPr lang="es-UY" dirty="0" smtClean="0"/>
              <a:t> </a:t>
            </a:r>
            <a:r>
              <a:rPr lang="es-UY" dirty="0" err="1" smtClean="0"/>
              <a:t>Cost</a:t>
            </a:r>
            <a:r>
              <a:rPr lang="es-UY" dirty="0" smtClean="0"/>
              <a:t> a lo largo del periodo.</a:t>
            </a:r>
            <a:endParaRPr lang="es-UY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8046082" cy="4080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27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075240" cy="1162050"/>
          </a:xfrm>
        </p:spPr>
        <p:txBody>
          <a:bodyPr>
            <a:normAutofit/>
          </a:bodyPr>
          <a:lstStyle/>
          <a:p>
            <a:pPr algn="ctr"/>
            <a:r>
              <a:rPr lang="es-UY" dirty="0" smtClean="0">
                <a:solidFill>
                  <a:schemeClr val="bg1"/>
                </a:solidFill>
              </a:rPr>
              <a:t>VARIACION ANUAL  DE VENTAS EN % Y VARIACION EN % EN CANTIDAD DE ORDENES</a:t>
            </a:r>
            <a:endParaRPr lang="es-UY" dirty="0">
              <a:solidFill>
                <a:schemeClr val="bg1"/>
              </a:solidFill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052736"/>
            <a:ext cx="8075240" cy="5073427"/>
          </a:xfrm>
        </p:spPr>
        <p:txBody>
          <a:bodyPr/>
          <a:lstStyle/>
          <a:p>
            <a:endParaRPr lang="es-UY" dirty="0" smtClean="0"/>
          </a:p>
          <a:p>
            <a:endParaRPr lang="es-UY" dirty="0"/>
          </a:p>
          <a:p>
            <a:endParaRPr lang="es-UY" dirty="0" smtClean="0"/>
          </a:p>
          <a:p>
            <a:endParaRPr lang="es-UY" dirty="0"/>
          </a:p>
          <a:p>
            <a:endParaRPr lang="es-UY" dirty="0" smtClean="0"/>
          </a:p>
          <a:p>
            <a:endParaRPr lang="es-UY" dirty="0"/>
          </a:p>
          <a:p>
            <a:endParaRPr lang="es-UY" dirty="0" smtClean="0"/>
          </a:p>
          <a:p>
            <a:endParaRPr lang="es-UY" dirty="0"/>
          </a:p>
          <a:p>
            <a:endParaRPr lang="es-UY" dirty="0" smtClean="0"/>
          </a:p>
          <a:p>
            <a:endParaRPr lang="es-UY" dirty="0" smtClean="0"/>
          </a:p>
          <a:p>
            <a:r>
              <a:rPr lang="es-UY" dirty="0" smtClean="0"/>
              <a:t>En la tabla, observamos que en los años 2013 y 201 se da un aumento importante del nivel  anual de ventas, 29,32% y 20,62% respectivamente. </a:t>
            </a:r>
          </a:p>
          <a:p>
            <a:r>
              <a:rPr lang="es-UY" dirty="0" smtClean="0"/>
              <a:t>En este sentido,  el aumento en cuanto a numero de pedidos que se produjo en 2013 y 2014 fue de 26,20% y 29,16%.</a:t>
            </a:r>
          </a:p>
          <a:p>
            <a:endParaRPr lang="es-UY" dirty="0"/>
          </a:p>
          <a:p>
            <a:endParaRPr lang="es-UY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7087573" cy="1856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104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184654" cy="491654"/>
          </a:xfrm>
        </p:spPr>
        <p:txBody>
          <a:bodyPr>
            <a:normAutofit/>
          </a:bodyPr>
          <a:lstStyle/>
          <a:p>
            <a:pPr algn="ctr"/>
            <a:r>
              <a:rPr lang="es-UY" dirty="0" smtClean="0">
                <a:solidFill>
                  <a:schemeClr val="bg1"/>
                </a:solidFill>
              </a:rPr>
              <a:t>EVOLUCION DE VENTAS Y PROFIT</a:t>
            </a:r>
            <a:endParaRPr lang="es-UY" dirty="0">
              <a:solidFill>
                <a:schemeClr val="bg1"/>
              </a:solidFill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97057" y="1124744"/>
            <a:ext cx="8184654" cy="5001419"/>
          </a:xfrm>
        </p:spPr>
        <p:txBody>
          <a:bodyPr/>
          <a:lstStyle/>
          <a:p>
            <a:r>
              <a:rPr lang="es-UY" dirty="0" smtClean="0"/>
              <a:t>En la grafica debajo, vemos que el aumento de las ventas se vio acompañado siempre durante el periodo  con un aumento del </a:t>
            </a:r>
            <a:r>
              <a:rPr lang="es-UY" dirty="0" err="1" smtClean="0"/>
              <a:t>Profit</a:t>
            </a:r>
            <a:r>
              <a:rPr lang="es-UY" dirty="0" smtClean="0"/>
              <a:t>. Esta situación  se dio durante todo el periodo desde 2011 a 2014.</a:t>
            </a:r>
            <a:endParaRPr lang="es-UY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96" y="2132856"/>
            <a:ext cx="8149158" cy="4317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032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08912" cy="585986"/>
          </a:xfrm>
        </p:spPr>
        <p:txBody>
          <a:bodyPr>
            <a:normAutofit fontScale="90000"/>
          </a:bodyPr>
          <a:lstStyle/>
          <a:p>
            <a:pPr algn="ctr"/>
            <a:r>
              <a:rPr lang="es-UY" dirty="0" smtClean="0">
                <a:solidFill>
                  <a:schemeClr val="bg1"/>
                </a:solidFill>
              </a:rPr>
              <a:t>RECOMENDACIONES PARA OBTENER MEJORES RESULTADOS DE LA EMPRESA</a:t>
            </a:r>
            <a:br>
              <a:rPr lang="es-UY" dirty="0" smtClean="0">
                <a:solidFill>
                  <a:schemeClr val="bg1"/>
                </a:solidFill>
              </a:rPr>
            </a:br>
            <a:r>
              <a:rPr lang="es-UY" dirty="0" smtClean="0">
                <a:solidFill>
                  <a:schemeClr val="bg1"/>
                </a:solidFill>
              </a:rPr>
              <a:t>BLUE STORE</a:t>
            </a:r>
            <a:endParaRPr lang="es-UY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484784"/>
            <a:ext cx="8291264" cy="4641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UY" sz="1800" dirty="0" smtClean="0"/>
              <a:t>Para conseguir un aumento de las ventas y mejorar mas los niveles de </a:t>
            </a:r>
            <a:r>
              <a:rPr lang="es-UY" sz="1800" dirty="0" err="1" smtClean="0"/>
              <a:t>Profits</a:t>
            </a:r>
            <a:r>
              <a:rPr lang="es-UY" sz="1800" dirty="0" smtClean="0"/>
              <a:t> podemos realizar las siguientes acciones:</a:t>
            </a:r>
          </a:p>
          <a:p>
            <a:pPr marL="0" indent="0">
              <a:buNone/>
            </a:pPr>
            <a:endParaRPr lang="es-UY" sz="1800" dirty="0" smtClean="0"/>
          </a:p>
          <a:p>
            <a:r>
              <a:rPr lang="es-UY" sz="1800" dirty="0" smtClean="0"/>
              <a:t>Realizar campañas y acciones en concreto para aumentar las ventas en Regiones como la Región Central y South, en donde se registran los valores mas bajos de ventas totales.</a:t>
            </a:r>
          </a:p>
          <a:p>
            <a:r>
              <a:rPr lang="es-UY" sz="1800" dirty="0" smtClean="0"/>
              <a:t>Disminución de pérdidas que se dan en Estados como Texas, Colorado y Arizona</a:t>
            </a:r>
          </a:p>
          <a:p>
            <a:r>
              <a:rPr lang="es-UY" sz="1800" dirty="0" smtClean="0"/>
              <a:t>Disminución de los montos de </a:t>
            </a:r>
            <a:r>
              <a:rPr lang="es-UY" sz="1800" dirty="0" err="1" smtClean="0"/>
              <a:t>Discount</a:t>
            </a:r>
            <a:r>
              <a:rPr lang="es-UY" sz="1800" dirty="0" smtClean="0"/>
              <a:t> aplicados en la región Central de forma de aumentar el </a:t>
            </a:r>
            <a:r>
              <a:rPr lang="es-UY" sz="1800" dirty="0" err="1" smtClean="0"/>
              <a:t>Profit</a:t>
            </a:r>
            <a:r>
              <a:rPr lang="es-UY" sz="1800" dirty="0" smtClean="0"/>
              <a:t>.</a:t>
            </a:r>
          </a:p>
          <a:p>
            <a:r>
              <a:rPr lang="es-UY" sz="1800" dirty="0" smtClean="0"/>
              <a:t>Realizar campañas y acciones para aumentar las ventas en Segmento </a:t>
            </a:r>
            <a:r>
              <a:rPr lang="es-UY" sz="1800" dirty="0" err="1" smtClean="0"/>
              <a:t>Corporate</a:t>
            </a:r>
            <a:r>
              <a:rPr lang="es-UY" sz="1800" dirty="0" smtClean="0"/>
              <a:t> y Home Office.</a:t>
            </a:r>
          </a:p>
          <a:p>
            <a:r>
              <a:rPr lang="es-UY" sz="1800" dirty="0" smtClean="0"/>
              <a:t>Disminuir el % de </a:t>
            </a:r>
            <a:r>
              <a:rPr lang="es-UY" sz="1800" dirty="0" err="1" smtClean="0"/>
              <a:t>Shipping</a:t>
            </a:r>
            <a:r>
              <a:rPr lang="es-UY" sz="1800" dirty="0" smtClean="0"/>
              <a:t> </a:t>
            </a:r>
            <a:r>
              <a:rPr lang="es-UY" sz="1800" dirty="0" err="1" smtClean="0"/>
              <a:t>Mode</a:t>
            </a:r>
            <a:r>
              <a:rPr lang="es-UY" sz="1800" dirty="0" smtClean="0"/>
              <a:t> ‘’</a:t>
            </a:r>
            <a:r>
              <a:rPr lang="es-UY" sz="1800" dirty="0" err="1" smtClean="0"/>
              <a:t>Same</a:t>
            </a:r>
            <a:r>
              <a:rPr lang="es-UY" sz="1800" dirty="0" smtClean="0"/>
              <a:t> Day’’  y ‘’</a:t>
            </a:r>
            <a:r>
              <a:rPr lang="es-UY" sz="1800" dirty="0" err="1" smtClean="0"/>
              <a:t>First</a:t>
            </a:r>
            <a:r>
              <a:rPr lang="es-UY" sz="1800" dirty="0" smtClean="0"/>
              <a:t> </a:t>
            </a:r>
            <a:r>
              <a:rPr lang="es-UY" sz="1800" dirty="0" err="1" smtClean="0"/>
              <a:t>Class</a:t>
            </a:r>
            <a:r>
              <a:rPr lang="es-UY" sz="1800" dirty="0" smtClean="0"/>
              <a:t>’’ ya que son los que cuentan con mayor costo de </a:t>
            </a:r>
            <a:r>
              <a:rPr lang="es-UY" sz="1800" dirty="0" err="1" smtClean="0"/>
              <a:t>Shipping</a:t>
            </a:r>
            <a:r>
              <a:rPr lang="es-UY" sz="1800" dirty="0" smtClean="0"/>
              <a:t>.</a:t>
            </a:r>
          </a:p>
          <a:p>
            <a:endParaRPr lang="es-UY" sz="1800" dirty="0" smtClean="0"/>
          </a:p>
          <a:p>
            <a:endParaRPr lang="es-UY" sz="1800" dirty="0" smtClean="0"/>
          </a:p>
          <a:p>
            <a:endParaRPr lang="es-UY" sz="1800" dirty="0"/>
          </a:p>
        </p:txBody>
      </p:sp>
    </p:spTree>
    <p:extLst>
      <p:ext uri="{BB962C8B-B14F-4D97-AF65-F5344CB8AC3E}">
        <p14:creationId xmlns:p14="http://schemas.microsoft.com/office/powerpoint/2010/main" val="98957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>
                <a:solidFill>
                  <a:schemeClr val="bg1"/>
                </a:solidFill>
              </a:rPr>
              <a:t>DATOS GENERALES DE LA EMPRESA (Período 2011-2014)</a:t>
            </a:r>
            <a:endParaRPr lang="es-UY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Y" dirty="0" smtClean="0"/>
          </a:p>
          <a:p>
            <a:endParaRPr lang="es-UY" dirty="0"/>
          </a:p>
          <a:p>
            <a:endParaRPr lang="es-UY" dirty="0" smtClean="0"/>
          </a:p>
          <a:p>
            <a:endParaRPr lang="es-UY" dirty="0"/>
          </a:p>
          <a:p>
            <a:endParaRPr lang="es-UY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s-UY" b="1" dirty="0" smtClean="0"/>
              <a:t>Breve resumen de la empresa BLUE STORE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UY" b="1" dirty="0" smtClean="0"/>
              <a:t>BLUE STORE es una empresa dedicada a comercializar artículos de oficina, escritorio, tecnología.</a:t>
            </a:r>
          </a:p>
          <a:p>
            <a:pPr marL="285750" indent="-285750">
              <a:buFont typeface="Arial" pitchFamily="34" charset="0"/>
              <a:buChar char="•"/>
            </a:pPr>
            <a:endParaRPr lang="es-UY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UY" b="1" dirty="0" smtClean="0"/>
              <a:t>Se encuentra presente en 49 estados de Estados Unidos, en 531 ciudades, divididas en 4 regiones.</a:t>
            </a:r>
          </a:p>
          <a:p>
            <a:pPr marL="285750" indent="-285750">
              <a:buFont typeface="Arial" pitchFamily="34" charset="0"/>
              <a:buChar char="•"/>
            </a:pPr>
            <a:endParaRPr lang="es-UY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s-UY" b="1" dirty="0" smtClean="0"/>
              <a:t>En una empresa que cuenta con productos para </a:t>
            </a:r>
            <a:r>
              <a:rPr lang="es-UY" b="1" dirty="0" err="1" smtClean="0"/>
              <a:t>Consumer</a:t>
            </a:r>
            <a:r>
              <a:rPr lang="es-UY" b="1" dirty="0" smtClean="0"/>
              <a:t>, </a:t>
            </a:r>
            <a:r>
              <a:rPr lang="es-UY" b="1" dirty="0" err="1" smtClean="0"/>
              <a:t>Corporate</a:t>
            </a:r>
            <a:r>
              <a:rPr lang="es-UY" b="1" dirty="0" smtClean="0"/>
              <a:t> y Home Office.</a:t>
            </a:r>
          </a:p>
          <a:p>
            <a:pPr marL="285750" indent="-285750">
              <a:buFont typeface="Arial" pitchFamily="34" charset="0"/>
              <a:buChar char="•"/>
            </a:pPr>
            <a:endParaRPr lang="es-UY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s-UY" b="1" dirty="0" smtClean="0"/>
              <a:t>En la tabla que muestra el desempeño de sus ventas podemos observar un crecimiento importante durante el periodo que abarca 2011 a 2014.</a:t>
            </a:r>
          </a:p>
          <a:p>
            <a:pPr marL="285750" indent="-285750">
              <a:buFont typeface="Arial" pitchFamily="34" charset="0"/>
              <a:buChar char="•"/>
            </a:pPr>
            <a:endParaRPr lang="es-UY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24744"/>
            <a:ext cx="5242278" cy="1832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803" y="3814936"/>
            <a:ext cx="5394519" cy="1554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71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>
                <a:solidFill>
                  <a:schemeClr val="bg1"/>
                </a:solidFill>
              </a:rPr>
              <a:t>TOTAL DE VENTAS POR REGION.</a:t>
            </a:r>
            <a:endParaRPr lang="es-UY" dirty="0">
              <a:solidFill>
                <a:schemeClr val="bg1"/>
              </a:solidFill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95536" y="1556792"/>
            <a:ext cx="3008313" cy="469106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UY" dirty="0" smtClean="0"/>
              <a:t>Con respecto al gráfico correspondiente al total de ventas observamos  que la región que mas aportó al total de ventas de BLUE STORE, fue la </a:t>
            </a:r>
            <a:r>
              <a:rPr lang="es-UY" dirty="0" err="1" smtClean="0"/>
              <a:t>region</a:t>
            </a:r>
            <a:r>
              <a:rPr lang="es-UY" dirty="0" smtClean="0"/>
              <a:t> WEST, seguido a la East, la Central y por  último la Región Sur.</a:t>
            </a:r>
          </a:p>
          <a:p>
            <a:pPr marL="285750" indent="-285750">
              <a:buFont typeface="Arial" pitchFamily="34" charset="0"/>
              <a:buChar char="•"/>
            </a:pPr>
            <a:endParaRPr lang="es-UY" dirty="0"/>
          </a:p>
          <a:p>
            <a:pPr marL="285750" indent="-285750">
              <a:buFont typeface="Arial" pitchFamily="34" charset="0"/>
              <a:buChar char="•"/>
            </a:pPr>
            <a:r>
              <a:rPr lang="es-UY" dirty="0" smtClean="0"/>
              <a:t>Podemos observar que las ventas en la Región West prácticamente duplican a la región Sur en monto total, ya que mientras en la región West las ventas fueron de </a:t>
            </a:r>
            <a:r>
              <a:rPr lang="es-UY" dirty="0" err="1" smtClean="0"/>
              <a:t>usd</a:t>
            </a:r>
            <a:r>
              <a:rPr lang="es-UY" dirty="0" smtClean="0"/>
              <a:t> 725.458,  en la región Sur fue de </a:t>
            </a:r>
            <a:r>
              <a:rPr lang="es-UY" dirty="0" err="1" smtClean="0"/>
              <a:t>usd</a:t>
            </a:r>
            <a:r>
              <a:rPr lang="es-UY" dirty="0" smtClean="0"/>
              <a:t> 391.722.</a:t>
            </a:r>
          </a:p>
          <a:p>
            <a:pPr marL="285750" indent="-285750">
              <a:buFont typeface="Arial" pitchFamily="34" charset="0"/>
              <a:buChar char="•"/>
            </a:pPr>
            <a:endParaRPr lang="es-UY" dirty="0"/>
          </a:p>
          <a:p>
            <a:pPr marL="285750" indent="-285750">
              <a:buFont typeface="Arial" pitchFamily="34" charset="0"/>
              <a:buChar char="•"/>
            </a:pPr>
            <a:r>
              <a:rPr lang="es-UY" dirty="0" smtClean="0"/>
              <a:t>A su vez, ubicamos en el gráfico a la persona responsable de cada </a:t>
            </a:r>
            <a:r>
              <a:rPr lang="es-UY" dirty="0" err="1" smtClean="0"/>
              <a:t>Area</a:t>
            </a:r>
            <a:r>
              <a:rPr lang="es-UY" dirty="0" smtClean="0"/>
              <a:t> de forma de saber quien se encuentra al mando de cada una de ellas.</a:t>
            </a:r>
            <a:endParaRPr lang="es-UY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088" y="908720"/>
            <a:ext cx="5036815" cy="5241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248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0"/>
            <a:ext cx="3008313" cy="1162050"/>
          </a:xfrm>
        </p:spPr>
        <p:txBody>
          <a:bodyPr/>
          <a:lstStyle/>
          <a:p>
            <a:pPr algn="ctr"/>
            <a:r>
              <a:rPr lang="es-UY" dirty="0" smtClean="0">
                <a:solidFill>
                  <a:schemeClr val="bg1"/>
                </a:solidFill>
              </a:rPr>
              <a:t>PROFIT POR REGION EN %</a:t>
            </a:r>
            <a:endParaRPr lang="es-UY" dirty="0">
              <a:solidFill>
                <a:schemeClr val="bg1"/>
              </a:solidFill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UY" dirty="0" smtClean="0"/>
              <a:t>En el gráfico debajo observamos </a:t>
            </a:r>
            <a:r>
              <a:rPr lang="es-UY" dirty="0" err="1" smtClean="0"/>
              <a:t>co</a:t>
            </a:r>
            <a:r>
              <a:rPr lang="es-UY" dirty="0" smtClean="0"/>
              <a:t> n respecto al </a:t>
            </a:r>
            <a:r>
              <a:rPr lang="es-UY" dirty="0" err="1" smtClean="0"/>
              <a:t>Porfit</a:t>
            </a:r>
            <a:r>
              <a:rPr lang="es-UY" dirty="0" smtClean="0"/>
              <a:t> de cada  región durante el periodo vemos dos regiones que aportan prácticamente el 70% de los mismos en BLUE STORE.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UY" dirty="0" smtClean="0"/>
              <a:t>La región West aporta el 37,86% del </a:t>
            </a:r>
            <a:r>
              <a:rPr lang="es-UY" dirty="0" err="1" smtClean="0"/>
              <a:t>profit</a:t>
            </a:r>
            <a:r>
              <a:rPr lang="es-UY" dirty="0" smtClean="0"/>
              <a:t> total durante el período, mientras que la región, East el 31,96%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UY" dirty="0" smtClean="0"/>
              <a:t>Con mucho rezago viene la región South con  16,32%, y la región  Central con 13,86%.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UY" dirty="0" smtClean="0"/>
              <a:t>Cabe destacar que al igual que en ventas totales la región West fue la que mayor monto total tuvo durante el periodo en </a:t>
            </a:r>
            <a:r>
              <a:rPr lang="es-UY" dirty="0" err="1" smtClean="0"/>
              <a:t>Profits</a:t>
            </a:r>
            <a:endParaRPr lang="es-UY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UY" dirty="0" smtClean="0"/>
              <a:t>Si bien la región que menos ventas totales tuvo durante el período fue la South, esta última no fue la que menos </a:t>
            </a:r>
            <a:r>
              <a:rPr lang="es-UY" dirty="0" err="1" smtClean="0"/>
              <a:t>profits</a:t>
            </a:r>
            <a:r>
              <a:rPr lang="es-UY" dirty="0" smtClean="0"/>
              <a:t> tuvo.</a:t>
            </a:r>
          </a:p>
          <a:p>
            <a:pPr marL="285750" indent="-285750">
              <a:buFont typeface="Arial" pitchFamily="34" charset="0"/>
              <a:buChar char="•"/>
            </a:pPr>
            <a:endParaRPr lang="es-UY" dirty="0"/>
          </a:p>
          <a:p>
            <a:pPr marL="285750" indent="-285750">
              <a:buFont typeface="Arial" pitchFamily="34" charset="0"/>
              <a:buChar char="•"/>
            </a:pPr>
            <a:endParaRPr lang="es-UY" dirty="0" smtClean="0"/>
          </a:p>
          <a:p>
            <a:pPr marL="285750" indent="-285750">
              <a:buFont typeface="Arial" pitchFamily="34" charset="0"/>
              <a:buChar char="•"/>
            </a:pPr>
            <a:endParaRPr lang="es-UY" dirty="0"/>
          </a:p>
          <a:p>
            <a:pPr marL="285750" indent="-285750">
              <a:buFont typeface="Arial" pitchFamily="34" charset="0"/>
              <a:buChar char="•"/>
            </a:pPr>
            <a:endParaRPr lang="es-UY" dirty="0" smtClean="0"/>
          </a:p>
          <a:p>
            <a:endParaRPr lang="es-UY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340768"/>
            <a:ext cx="5158976" cy="448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55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>
                <a:solidFill>
                  <a:schemeClr val="bg1"/>
                </a:solidFill>
              </a:rPr>
              <a:t>CANTIDAD DE ORDENES POR REGIÓN</a:t>
            </a:r>
            <a:endParaRPr lang="es-UY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UY" dirty="0" smtClean="0"/>
          </a:p>
          <a:p>
            <a:pPr marL="0" indent="0">
              <a:buNone/>
            </a:pPr>
            <a:endParaRPr lang="es-UY" dirty="0"/>
          </a:p>
          <a:p>
            <a:pPr marL="0" indent="0">
              <a:buNone/>
            </a:pPr>
            <a:endParaRPr lang="es-UY" dirty="0" smtClean="0"/>
          </a:p>
          <a:p>
            <a:pPr marL="0" indent="0">
              <a:buNone/>
            </a:pPr>
            <a:endParaRPr lang="es-UY" dirty="0"/>
          </a:p>
          <a:p>
            <a:pPr marL="0" indent="0">
              <a:buNone/>
            </a:pPr>
            <a:endParaRPr lang="es-UY" dirty="0" smtClean="0"/>
          </a:p>
          <a:p>
            <a:pPr marL="0" indent="0">
              <a:buNone/>
            </a:pPr>
            <a:endParaRPr lang="es-UY" dirty="0"/>
          </a:p>
          <a:p>
            <a:pPr marL="0" indent="0">
              <a:buNone/>
            </a:pPr>
            <a:endParaRPr lang="es-UY" dirty="0" smtClean="0"/>
          </a:p>
          <a:p>
            <a:pPr marL="0" indent="0">
              <a:buNone/>
            </a:pPr>
            <a:endParaRPr lang="es-UY" dirty="0"/>
          </a:p>
          <a:p>
            <a:pPr marL="0" indent="0">
              <a:buNone/>
            </a:pPr>
            <a:endParaRPr lang="es-UY" sz="1400" dirty="0" smtClean="0"/>
          </a:p>
          <a:p>
            <a:pPr marL="0" indent="0">
              <a:buNone/>
            </a:pPr>
            <a:endParaRPr lang="es-UY" sz="1400" dirty="0"/>
          </a:p>
          <a:p>
            <a:pPr marL="0" indent="0">
              <a:buNone/>
            </a:pPr>
            <a:endParaRPr lang="es-UY" sz="1400" dirty="0" smtClean="0"/>
          </a:p>
          <a:p>
            <a:pPr marL="0" indent="0">
              <a:buNone/>
            </a:pPr>
            <a:r>
              <a:rPr lang="es-UY" sz="1400" dirty="0" smtClean="0"/>
              <a:t>Esta situación, nos puede llevar a pensar a priori, que  la participación de las regiones West e East en  cuanto a cantidades totales comercializadas es menor que en el monto total alcanzado de ventas en cada período.</a:t>
            </a:r>
          </a:p>
          <a:p>
            <a:pPr marL="0" indent="0">
              <a:buNone/>
            </a:pPr>
            <a:r>
              <a:rPr lang="es-UY" sz="1400" dirty="0" smtClean="0"/>
              <a:t>Por lo que, podemos tener un indicio que los valores de los artículos promedio que venden esas regiones seria mayor al que comercializan las otras dos regiones.</a:t>
            </a:r>
            <a:endParaRPr lang="es-UY" sz="140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UY" dirty="0" smtClean="0"/>
              <a:t>En el mismo sentido que los gráficos anteriores, observamos que  la región que cuenta con mas órdenes  durante el período es la región West, seguida da la región East, luego la Central  y por último la región South.</a:t>
            </a:r>
          </a:p>
          <a:p>
            <a:endParaRPr lang="es-UY" dirty="0"/>
          </a:p>
          <a:p>
            <a:r>
              <a:rPr lang="es-UY" dirty="0" smtClean="0"/>
              <a:t>Con respecto a la cantidad de ordenes</a:t>
            </a:r>
          </a:p>
          <a:p>
            <a:r>
              <a:rPr lang="es-UY" dirty="0" smtClean="0"/>
              <a:t>Observamos que la distribución entre las regiones se encuentra mejor distribuida.</a:t>
            </a:r>
          </a:p>
          <a:p>
            <a:endParaRPr lang="es-UY" dirty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/>
          </a:p>
          <a:p>
            <a:endParaRPr lang="es-UY" dirty="0"/>
          </a:p>
          <a:p>
            <a:endParaRPr lang="es-UY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32656"/>
            <a:ext cx="487680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60" y="4346366"/>
            <a:ext cx="27336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09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8420" cy="1162050"/>
          </a:xfrm>
        </p:spPr>
        <p:txBody>
          <a:bodyPr>
            <a:normAutofit/>
          </a:bodyPr>
          <a:lstStyle/>
          <a:p>
            <a:pPr algn="ctr"/>
            <a:r>
              <a:rPr lang="es-UY" dirty="0" smtClean="0">
                <a:solidFill>
                  <a:schemeClr val="bg1"/>
                </a:solidFill>
              </a:rPr>
              <a:t>ANALISIS DE PROMEDIO DE DESCUENTO Y PROMEDIO  DE PROFIT POR REGION.</a:t>
            </a:r>
            <a:endParaRPr lang="es-UY" dirty="0">
              <a:solidFill>
                <a:schemeClr val="bg1"/>
              </a:solidFill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2636" y="3861048"/>
            <a:ext cx="8243216" cy="2769171"/>
          </a:xfrm>
        </p:spPr>
        <p:txBody>
          <a:bodyPr/>
          <a:lstStyle/>
          <a:p>
            <a:r>
              <a:rPr lang="es-UY" dirty="0" smtClean="0"/>
              <a:t>En el cuadro  observamos que la región que mayor promedio de </a:t>
            </a:r>
            <a:r>
              <a:rPr lang="es-UY" dirty="0" err="1" smtClean="0"/>
              <a:t>Profit</a:t>
            </a:r>
            <a:r>
              <a:rPr lang="es-UY" dirty="0" smtClean="0"/>
              <a:t> tuvo durante el período fue la región West, seguida de la s regiones East, South y Central.</a:t>
            </a:r>
          </a:p>
          <a:p>
            <a:endParaRPr lang="es-UY" dirty="0"/>
          </a:p>
          <a:p>
            <a:r>
              <a:rPr lang="es-UY" dirty="0" smtClean="0"/>
              <a:t>Como contraparte, vemos que la región West que fue la </a:t>
            </a:r>
            <a:r>
              <a:rPr lang="es-UY" dirty="0" err="1" smtClean="0"/>
              <a:t>region</a:t>
            </a:r>
            <a:r>
              <a:rPr lang="es-UY" dirty="0" smtClean="0"/>
              <a:t> con mayor </a:t>
            </a:r>
            <a:r>
              <a:rPr lang="es-UY" dirty="0" err="1" smtClean="0"/>
              <a:t>Profit</a:t>
            </a:r>
            <a:r>
              <a:rPr lang="es-UY" dirty="0" smtClean="0"/>
              <a:t>, fue la que menos promedio de descuentos aplico.</a:t>
            </a:r>
          </a:p>
          <a:p>
            <a:endParaRPr lang="es-UY" dirty="0" smtClean="0"/>
          </a:p>
          <a:p>
            <a:r>
              <a:rPr lang="es-UY" dirty="0" smtClean="0"/>
              <a:t>En el otro extremo, observamos que la región Central fue la región con mejor </a:t>
            </a:r>
            <a:r>
              <a:rPr lang="es-UY" dirty="0" err="1" smtClean="0"/>
              <a:t>Profit</a:t>
            </a:r>
            <a:r>
              <a:rPr lang="es-UY" dirty="0" smtClean="0"/>
              <a:t> Promedio, y a su vez la que aplico mayor descuento promedio( A mayor descuento, se cumple que menor es el </a:t>
            </a:r>
            <a:r>
              <a:rPr lang="es-UY" dirty="0" err="1" smtClean="0"/>
              <a:t>Profit</a:t>
            </a:r>
            <a:r>
              <a:rPr lang="es-UY" dirty="0" smtClean="0"/>
              <a:t> alcanzado).</a:t>
            </a:r>
            <a:endParaRPr lang="es-UY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16" y="1556792"/>
            <a:ext cx="8088857" cy="1969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401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620688"/>
            <a:ext cx="3008313" cy="1162050"/>
          </a:xfrm>
        </p:spPr>
        <p:txBody>
          <a:bodyPr>
            <a:normAutofit fontScale="90000"/>
          </a:bodyPr>
          <a:lstStyle/>
          <a:p>
            <a:r>
              <a:rPr lang="es-UY" dirty="0" smtClean="0">
                <a:solidFill>
                  <a:schemeClr val="bg1"/>
                </a:solidFill>
              </a:rPr>
              <a:t>TOTAL DE VENTAS POR ESTADO, SEGMENTO MAS VENDIDO, Y SUBCATEGORIA MAS ELEGIDA</a:t>
            </a:r>
            <a:endParaRPr lang="es-UY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sz="1400" dirty="0" smtClean="0"/>
              <a:t>En el mapa observamos claramente que el Estado que conto con mayor monto total  de ventas es California(color mas oscuro).</a:t>
            </a:r>
          </a:p>
          <a:p>
            <a:endParaRPr lang="es-UY" sz="1400" dirty="0" smtClean="0"/>
          </a:p>
          <a:p>
            <a:r>
              <a:rPr lang="es-UY" sz="1400" dirty="0" smtClean="0"/>
              <a:t>Además,  si observamos  el Mapa a nivel General vemos que  el segmento con mayores ventas en gran parte de los Estados  fue Home Office,  y que dentro de el, el sub-segmento que mas contribuyo al numero de ventas, fue el de </a:t>
            </a:r>
            <a:r>
              <a:rPr lang="es-UY" sz="1400" dirty="0" err="1" smtClean="0"/>
              <a:t>Tables</a:t>
            </a:r>
            <a:r>
              <a:rPr lang="es-UY" sz="1400" dirty="0" smtClean="0"/>
              <a:t>.</a:t>
            </a:r>
            <a:endParaRPr lang="es-UY" sz="140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s-UY" dirty="0" smtClean="0"/>
              <a:t>O</a:t>
            </a:r>
            <a:endParaRPr lang="es-UY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8322682" cy="41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690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2059" y="-243408"/>
            <a:ext cx="8131127" cy="1162050"/>
          </a:xfrm>
        </p:spPr>
        <p:txBody>
          <a:bodyPr/>
          <a:lstStyle/>
          <a:p>
            <a:pPr algn="ctr"/>
            <a:r>
              <a:rPr lang="es-UY" dirty="0" smtClean="0">
                <a:solidFill>
                  <a:schemeClr val="bg1"/>
                </a:solidFill>
              </a:rPr>
              <a:t>PROFIT POR ESTADO </a:t>
            </a:r>
            <a:endParaRPr lang="es-UY" dirty="0">
              <a:solidFill>
                <a:schemeClr val="bg1"/>
              </a:solidFill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908720"/>
            <a:ext cx="8363272" cy="521744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s-UY" dirty="0" smtClean="0"/>
              <a:t>En el gráfico  debajo  observamos que los estados que reportaron mayores </a:t>
            </a:r>
            <a:r>
              <a:rPr lang="es-UY" dirty="0" err="1" smtClean="0"/>
              <a:t>Profit</a:t>
            </a:r>
            <a:r>
              <a:rPr lang="es-UY" dirty="0" smtClean="0"/>
              <a:t> son California en primer lugar, seguido de New York durante </a:t>
            </a:r>
            <a:r>
              <a:rPr lang="es-UY" dirty="0" err="1" smtClean="0"/>
              <a:t>elperiodo</a:t>
            </a:r>
            <a:r>
              <a:rPr lang="es-UY" dirty="0" smtClean="0"/>
              <a:t>  analizado.</a:t>
            </a:r>
          </a:p>
          <a:p>
            <a:pPr marL="285750" indent="-285750">
              <a:buFont typeface="Arial" pitchFamily="34" charset="0"/>
              <a:buChar char="•"/>
            </a:pPr>
            <a:endParaRPr lang="es-UY" dirty="0"/>
          </a:p>
          <a:p>
            <a:pPr marL="285750" indent="-285750">
              <a:buFont typeface="Arial" pitchFamily="34" charset="0"/>
              <a:buChar char="•"/>
            </a:pPr>
            <a:r>
              <a:rPr lang="es-UY" dirty="0" smtClean="0"/>
              <a:t>Como contraparte, observamos claramente que el  estado que reporto mayor cantidad de perdidas fue Texas.</a:t>
            </a:r>
            <a:endParaRPr lang="es-UY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72" y="2132856"/>
            <a:ext cx="8210141" cy="4315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18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19256" cy="563662"/>
          </a:xfrm>
        </p:spPr>
        <p:txBody>
          <a:bodyPr/>
          <a:lstStyle/>
          <a:p>
            <a:pPr algn="ctr"/>
            <a:r>
              <a:rPr lang="es-UY" dirty="0" smtClean="0">
                <a:solidFill>
                  <a:schemeClr val="bg1"/>
                </a:solidFill>
              </a:rPr>
              <a:t>PROFIT POR SEGMENTO</a:t>
            </a:r>
            <a:endParaRPr lang="es-UY" dirty="0">
              <a:solidFill>
                <a:schemeClr val="bg1"/>
              </a:solidFill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9552" y="764704"/>
            <a:ext cx="8219256" cy="5217443"/>
          </a:xfrm>
        </p:spPr>
        <p:txBody>
          <a:bodyPr/>
          <a:lstStyle/>
          <a:p>
            <a:r>
              <a:rPr lang="es-UY" dirty="0" smtClean="0"/>
              <a:t>En la imagen que vemos debajo, podemos observar que el Segmento que explica casi el % del </a:t>
            </a:r>
            <a:r>
              <a:rPr lang="es-UY" dirty="0" err="1" smtClean="0"/>
              <a:t>Profit</a:t>
            </a:r>
            <a:r>
              <a:rPr lang="es-UY" dirty="0" smtClean="0"/>
              <a:t> total de BLUE STORE se concentra en </a:t>
            </a:r>
            <a:r>
              <a:rPr lang="es-UY" dirty="0" err="1" smtClean="0"/>
              <a:t>Consumer</a:t>
            </a:r>
            <a:r>
              <a:rPr lang="es-UY" dirty="0" smtClean="0"/>
              <a:t> ( 46,83%), mientras que el resto se reparte entre </a:t>
            </a:r>
            <a:r>
              <a:rPr lang="es-UY" dirty="0" err="1" smtClean="0"/>
              <a:t>Corporate</a:t>
            </a:r>
            <a:r>
              <a:rPr lang="es-UY" dirty="0" smtClean="0"/>
              <a:t> (32,12%) y Home Office(21,05%).</a:t>
            </a:r>
          </a:p>
          <a:p>
            <a:r>
              <a:rPr lang="es-UY" dirty="0" err="1" smtClean="0"/>
              <a:t>Tambien</a:t>
            </a:r>
            <a:r>
              <a:rPr lang="es-UY" dirty="0"/>
              <a:t> </a:t>
            </a:r>
            <a:r>
              <a:rPr lang="es-UY" dirty="0" smtClean="0"/>
              <a:t>si comparamos en % el total de ventas de cada segmento, y  el </a:t>
            </a:r>
            <a:r>
              <a:rPr lang="es-UY" dirty="0" err="1" smtClean="0"/>
              <a:t>Profit</a:t>
            </a:r>
            <a:r>
              <a:rPr lang="es-UY" dirty="0"/>
              <a:t> </a:t>
            </a:r>
            <a:r>
              <a:rPr lang="es-UY" dirty="0" smtClean="0"/>
              <a:t>en %  que representa cada segmento en el total, vemos que  el % de </a:t>
            </a:r>
            <a:r>
              <a:rPr lang="es-UY" dirty="0" err="1" smtClean="0"/>
              <a:t>Profit</a:t>
            </a:r>
            <a:r>
              <a:rPr lang="es-UY" dirty="0" smtClean="0"/>
              <a:t> es similar al %  de Ventas dentro del total.</a:t>
            </a:r>
          </a:p>
          <a:p>
            <a:endParaRPr lang="es-UY" dirty="0" smtClean="0"/>
          </a:p>
          <a:p>
            <a:endParaRPr lang="es-UY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76" y="2564904"/>
            <a:ext cx="5177930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206" y="2564904"/>
            <a:ext cx="3469457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920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1336</Words>
  <Application>Microsoft Office PowerPoint</Application>
  <PresentationFormat>Presentación en pantalla (4:3)</PresentationFormat>
  <Paragraphs>120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Análisis de la empresa en TABLEAU</vt:lpstr>
      <vt:lpstr>DATOS GENERALES DE LA EMPRESA (Período 2011-2014)</vt:lpstr>
      <vt:lpstr>TOTAL DE VENTAS POR REGION.</vt:lpstr>
      <vt:lpstr>PROFIT POR REGION EN %</vt:lpstr>
      <vt:lpstr>CANTIDAD DE ORDENES POR REGIÓN</vt:lpstr>
      <vt:lpstr>ANALISIS DE PROMEDIO DE DESCUENTO Y PROMEDIO  DE PROFIT POR REGION.</vt:lpstr>
      <vt:lpstr>TOTAL DE VENTAS POR ESTADO, SEGMENTO MAS VENDIDO, Y SUBCATEGORIA MAS ELEGIDA</vt:lpstr>
      <vt:lpstr>PROFIT POR ESTADO </vt:lpstr>
      <vt:lpstr>PROFIT POR SEGMENTO</vt:lpstr>
      <vt:lpstr>PROFIT POR SHIPPING MODE</vt:lpstr>
      <vt:lpstr>Presentación de PowerPoint</vt:lpstr>
      <vt:lpstr>EVOLUCION DE VENTAS, PROFIT Y SHIPPING COST POR MES</vt:lpstr>
      <vt:lpstr>VARIACION ANUAL  DE VENTAS EN % Y VARIACION EN % EN CANTIDAD DE ORDENES</vt:lpstr>
      <vt:lpstr>EVOLUCION DE VENTAS Y PROFIT</vt:lpstr>
      <vt:lpstr>RECOMENDACIONES PARA OBTENER MEJORES RESULTADOS DE LA EMPRESA BLUE STORE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la empresa</dc:title>
  <dc:creator>Usuario</dc:creator>
  <cp:lastModifiedBy>Usuario</cp:lastModifiedBy>
  <cp:revision>64</cp:revision>
  <dcterms:created xsi:type="dcterms:W3CDTF">2021-10-10T17:59:46Z</dcterms:created>
  <dcterms:modified xsi:type="dcterms:W3CDTF">2021-10-11T00:20:41Z</dcterms:modified>
</cp:coreProperties>
</file>