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Roboto"/>
      <p:regular r:id="rId12"/>
      <p:bold r:id="rId13"/>
      <p:italic r:id="rId14"/>
      <p:boldItalic r:id="rId15"/>
    </p:embeddedFont>
    <p:embeddedFont>
      <p:font typeface="Helvetica Neue"/>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Contexto: Contexto del proyecto (I.e motivación, situación general del problema, etc.)</a:t>
            </a:r>
            <a:endParaRPr/>
          </a:p>
          <a:p>
            <a:pPr indent="0" lvl="0" marL="0" rtl="0" algn="l">
              <a:spcBef>
                <a:spcPts val="0"/>
              </a:spcBef>
              <a:spcAft>
                <a:spcPts val="0"/>
              </a:spcAft>
              <a:buNone/>
            </a:pPr>
            <a:r>
              <a:rPr lang="en-US"/>
              <a:t>Audiencia: esto es para que los lectores sepan de primera mano si este es un proyecto que puede </a:t>
            </a:r>
            <a:r>
              <a:rPr lang="en-US"/>
              <a:t>beneficiarlos</a:t>
            </a:r>
            <a:r>
              <a:rPr lang="en-US"/>
              <a:t>.</a:t>
            </a:r>
            <a:endParaRPr/>
          </a:p>
        </p:txBody>
      </p:sp>
      <p:sp>
        <p:nvSpPr>
          <p:cNvPr id="127" name="Google Shape;12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p:nvPr>
            <p:ph idx="2" type="pic"/>
          </p:nvPr>
        </p:nvSpPr>
        <p:spPr>
          <a:xfrm>
            <a:off x="5183188" y="987425"/>
            <a:ext cx="6172200" cy="4873625"/>
          </a:xfrm>
          <a:prstGeom prst="rect">
            <a:avLst/>
          </a:prstGeom>
          <a:noFill/>
          <a:ln>
            <a:noFill/>
          </a:ln>
        </p:spPr>
      </p:sp>
      <p:sp>
        <p:nvSpPr>
          <p:cNvPr id="69" name="Google Shape;69;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88"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17"/>
          <p:cNvSpPr txBox="1"/>
          <p:nvPr>
            <p:ph idx="1" type="body"/>
          </p:nvPr>
        </p:nvSpPr>
        <p:spPr>
          <a:xfrm>
            <a:off x="381000" y="476098"/>
            <a:ext cx="8821738" cy="50777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7"/>
          <p:cNvSpPr txBox="1"/>
          <p:nvPr>
            <p:ph idx="2" type="body"/>
          </p:nvPr>
        </p:nvSpPr>
        <p:spPr>
          <a:xfrm>
            <a:off x="381000" y="983871"/>
            <a:ext cx="6745288" cy="42480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5"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9" name="Google Shape;99;p18"/>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00"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9"/>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19"/>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b="0" l="0" r="0" t="0"/>
          <a:stretch/>
        </p:blipFill>
        <p:spPr>
          <a:xfrm flipH="1">
            <a:off x="8026400" y="2887579"/>
            <a:ext cx="4165600" cy="2935898"/>
          </a:xfrm>
          <a:prstGeom prst="rect">
            <a:avLst/>
          </a:prstGeom>
          <a:noFill/>
          <a:ln>
            <a:noFill/>
          </a:ln>
        </p:spPr>
      </p:pic>
      <p:sp>
        <p:nvSpPr>
          <p:cNvPr id="107" name="Google Shape;107;p20"/>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0"/>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ustom Layout">
  <p:cSld name="39_Custom Layout">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1" name="Google Shape;111;p21"/>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1"/>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Custom Layout">
  <p:cSld name="40_Custom Layout">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22"/>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2"/>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Custom Layout">
  <p:cSld name="41_Custom Layout">
    <p:spTree>
      <p:nvGrpSpPr>
        <p:cNvPr id="117" name="Shape 117"/>
        <p:cNvGrpSpPr/>
        <p:nvPr/>
      </p:nvGrpSpPr>
      <p:grpSpPr>
        <a:xfrm>
          <a:off x="0" y="0"/>
          <a:ext cx="0" cy="0"/>
          <a:chOff x="0" y="0"/>
          <a:chExt cx="0" cy="0"/>
        </a:xfrm>
      </p:grpSpPr>
      <p:sp>
        <p:nvSpPr>
          <p:cNvPr id="118" name="Google Shape;118;p23"/>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23"/>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20" name="Shape 120"/>
        <p:cNvGrpSpPr/>
        <p:nvPr/>
      </p:nvGrpSpPr>
      <p:grpSpPr>
        <a:xfrm>
          <a:off x="0" y="0"/>
          <a:ext cx="0" cy="0"/>
          <a:chOff x="0" y="0"/>
          <a:chExt cx="0" cy="0"/>
        </a:xfrm>
      </p:grpSpPr>
      <p:sp>
        <p:nvSpPr>
          <p:cNvPr id="121" name="Google Shape;121;p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30" name="Google Shape;130;p25"/>
          <p:cNvSpPr txBox="1"/>
          <p:nvPr/>
        </p:nvSpPr>
        <p:spPr>
          <a:xfrm>
            <a:off x="188972" y="287513"/>
            <a:ext cx="2718000" cy="738900"/>
          </a:xfrm>
          <a:prstGeom prst="rect">
            <a:avLst/>
          </a:prstGeom>
          <a:noFill/>
          <a:ln>
            <a:noFill/>
          </a:ln>
        </p:spPr>
        <p:txBody>
          <a:bodyPr anchorCtr="0" anchor="t" bIns="0" lIns="0" spcFirstLastPara="1" rIns="0" wrap="square" tIns="0">
            <a:spAutoFit/>
          </a:bodyPr>
          <a:lstStyle/>
          <a:p>
            <a:pPr indent="0" lvl="0" marL="0" rtl="0" algn="l">
              <a:lnSpc>
                <a:spcPct val="80000"/>
              </a:lnSpc>
              <a:spcBef>
                <a:spcPts val="0"/>
              </a:spcBef>
              <a:spcAft>
                <a:spcPts val="0"/>
              </a:spcAft>
              <a:buClr>
                <a:srgbClr val="000000"/>
              </a:buClr>
              <a:buSzPts val="2800"/>
              <a:buFont typeface="Arial"/>
              <a:buNone/>
            </a:pPr>
            <a:r>
              <a:t/>
            </a:r>
            <a:endParaRPr b="1" sz="2800"/>
          </a:p>
          <a:p>
            <a:pPr indent="0" lvl="0" marL="0" marR="0" rtl="0" algn="l">
              <a:lnSpc>
                <a:spcPct val="80000"/>
              </a:lnSpc>
              <a:spcBef>
                <a:spcPts val="0"/>
              </a:spcBef>
              <a:spcAft>
                <a:spcPts val="0"/>
              </a:spcAft>
              <a:buNone/>
            </a:pPr>
            <a:r>
              <a:rPr b="1" i="0" lang="en-US" sz="3200" u="none" cap="none" strike="noStrike">
                <a:solidFill>
                  <a:srgbClr val="000000"/>
                </a:solidFill>
                <a:highlight>
                  <a:srgbClr val="D4D4D4"/>
                </a:highlight>
              </a:rPr>
              <a:t>CONTEXTO      </a:t>
            </a:r>
            <a:endParaRPr b="1" i="0" sz="3200" u="none" cap="none" strike="noStrike">
              <a:solidFill>
                <a:srgbClr val="000000"/>
              </a:solidFill>
              <a:highlight>
                <a:srgbClr val="D4D4D4"/>
              </a:highlight>
              <a:latin typeface="Arial"/>
              <a:ea typeface="Arial"/>
              <a:cs typeface="Arial"/>
              <a:sym typeface="Arial"/>
            </a:endParaRPr>
          </a:p>
        </p:txBody>
      </p:sp>
      <p:sp>
        <p:nvSpPr>
          <p:cNvPr id="131" name="Google Shape;131;p25"/>
          <p:cNvSpPr/>
          <p:nvPr/>
        </p:nvSpPr>
        <p:spPr>
          <a:xfrm>
            <a:off x="188975" y="1321925"/>
            <a:ext cx="11607900" cy="5197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00">
                <a:solidFill>
                  <a:srgbClr val="D4D4D4"/>
                </a:solidFill>
                <a:highlight>
                  <a:srgbClr val="1E1E1E"/>
                </a:highlight>
                <a:latin typeface="Comfortaa"/>
                <a:ea typeface="Comfortaa"/>
                <a:cs typeface="Comfortaa"/>
                <a:sym typeface="Comfortaa"/>
              </a:rPr>
              <a:t>Durante la última década, Airbnb ha experimentado una transformación fenomenal en el ámbito del alquiler de alojamientos, tanto con fines turísticos como de soluciones habitacionales. Lo que en sus inicios fue una idea para compartir espacios privados ha evolucionado en un gigante global que conecta a millones de viajeros con alojamientos únicos en más de 220 países y regiones.</a:t>
            </a:r>
            <a:endParaRPr sz="1500">
              <a:solidFill>
                <a:srgbClr val="D4D4D4"/>
              </a:solidFill>
              <a:highlight>
                <a:srgbClr val="1E1E1E"/>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solidFill>
                <a:srgbClr val="D4D4D4"/>
              </a:solidFill>
              <a:highlight>
                <a:srgbClr val="1E1E1E"/>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US" sz="1500">
                <a:solidFill>
                  <a:srgbClr val="D4D4D4"/>
                </a:solidFill>
                <a:highlight>
                  <a:srgbClr val="1E1E1E"/>
                </a:highlight>
                <a:latin typeface="Comfortaa"/>
                <a:ea typeface="Comfortaa"/>
                <a:cs typeface="Comfortaa"/>
                <a:sym typeface="Comfortaa"/>
              </a:rPr>
              <a:t>Este conjunto de datos se sumerge en la vasta cantidad de información generada por Airbnb desde sus inicios, con el objetivo de llevar a cabo un análisis estadístico exhaustivo de los alquileres a nivel global que ofrece la plataforma.</a:t>
            </a:r>
            <a:endParaRPr sz="1500">
              <a:solidFill>
                <a:srgbClr val="D4D4D4"/>
              </a:solidFill>
              <a:highlight>
                <a:srgbClr val="1E1E1E"/>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US" sz="1500">
                <a:solidFill>
                  <a:srgbClr val="D5D5D5"/>
                </a:solidFill>
                <a:highlight>
                  <a:srgbClr val="383838"/>
                </a:highlight>
                <a:latin typeface="Comfortaa"/>
                <a:ea typeface="Comfortaa"/>
                <a:cs typeface="Comfortaa"/>
                <a:sym typeface="Comfortaa"/>
              </a:rPr>
              <a:t>La motivación detrás de este proyecto radica en la creciente importancia de la economía compartida y la necesidad de obtener información precisa y oportuna sobre los precios de alquiler en todo el mundo. El sector de alquileres a corto plazo, liderado por plataformas como Airbnb, ha experimentado un rápido crecimiento y se ha convertido en una opción de alojamiento popular para viajeros y anfitriones por igual. Comprender los factores que influyen en los precios de alquiler, así como la capacidad de anticipar estos valores, es fundamental para los usuarios, anfitriones, inversionistas y la industria hotelera en su conjunto. Este proyecto se motiva por la necesidad de proporcionar una visión más profunda y predictiva en un mercado dinámico y en constante evolución.</a:t>
            </a:r>
            <a:endParaRPr sz="1500">
              <a:solidFill>
                <a:schemeClr val="dk1"/>
              </a:solidFill>
              <a:latin typeface="Comfortaa"/>
              <a:ea typeface="Comfortaa"/>
              <a:cs typeface="Comfortaa"/>
              <a:sym typeface="Comfortaa"/>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471475" y="6452838"/>
            <a:ext cx="1073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pic>
        <p:nvPicPr>
          <p:cNvPr id="138" name="Google Shape;138;p26"/>
          <p:cNvPicPr preferRelativeResize="0"/>
          <p:nvPr/>
        </p:nvPicPr>
        <p:blipFill>
          <a:blip r:embed="rId3">
            <a:alphaModFix/>
          </a:blip>
          <a:stretch>
            <a:fillRect/>
          </a:stretch>
        </p:blipFill>
        <p:spPr>
          <a:xfrm>
            <a:off x="152400" y="628875"/>
            <a:ext cx="8521684" cy="5671550"/>
          </a:xfrm>
          <a:prstGeom prst="rect">
            <a:avLst/>
          </a:prstGeom>
          <a:noFill/>
          <a:ln>
            <a:noFill/>
          </a:ln>
        </p:spPr>
      </p:pic>
      <p:sp>
        <p:nvSpPr>
          <p:cNvPr id="139" name="Google Shape;139;p26"/>
          <p:cNvSpPr txBox="1"/>
          <p:nvPr/>
        </p:nvSpPr>
        <p:spPr>
          <a:xfrm>
            <a:off x="8803400" y="841400"/>
            <a:ext cx="3150600" cy="5225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latin typeface="Comfortaa"/>
                <a:ea typeface="Comfortaa"/>
                <a:cs typeface="Comfortaa"/>
                <a:sym typeface="Comfortaa"/>
              </a:rPr>
              <a:t>Este gráfico de barras apiladas muestra cómo ha evolucionado el número de anfitriones en la plataforma Airbnb a lo largo de los años, desglosado por países. Cada barra representa un año, y los segmentos apilados en cada barra representan la contribución de cada país al total de anfitriones en ese año.</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US">
                <a:latin typeface="Comfortaa"/>
                <a:ea typeface="Comfortaa"/>
                <a:cs typeface="Comfortaa"/>
                <a:sym typeface="Comfortaa"/>
              </a:rPr>
              <a:t>Como Objetivo nos encargaremos de poder </a:t>
            </a:r>
            <a:r>
              <a:rPr lang="en-US">
                <a:latin typeface="Comfortaa"/>
                <a:ea typeface="Comfortaa"/>
                <a:cs typeface="Comfortaa"/>
                <a:sym typeface="Comfortaa"/>
              </a:rPr>
              <a:t>prever</a:t>
            </a:r>
            <a:r>
              <a:rPr lang="en-US">
                <a:latin typeface="Comfortaa"/>
                <a:ea typeface="Comfortaa"/>
                <a:cs typeface="Comfortaa"/>
                <a:sym typeface="Comfortaa"/>
              </a:rPr>
              <a:t> los precios de distintos inmuebles en alquiler tanto Para alquileres </a:t>
            </a:r>
            <a:r>
              <a:rPr lang="en-US">
                <a:latin typeface="Comfortaa"/>
                <a:ea typeface="Comfortaa"/>
                <a:cs typeface="Comfortaa"/>
                <a:sym typeface="Comfortaa"/>
              </a:rPr>
              <a:t>temporales</a:t>
            </a:r>
            <a:r>
              <a:rPr lang="en-US">
                <a:latin typeface="Comfortaa"/>
                <a:ea typeface="Comfortaa"/>
                <a:cs typeface="Comfortaa"/>
                <a:sym typeface="Comfortaa"/>
              </a:rPr>
              <a:t> o fijos mediante el </a:t>
            </a:r>
            <a:r>
              <a:rPr lang="en-US">
                <a:latin typeface="Comfortaa"/>
                <a:ea typeface="Comfortaa"/>
                <a:cs typeface="Comfortaa"/>
                <a:sym typeface="Comfortaa"/>
              </a:rPr>
              <a:t>uso</a:t>
            </a:r>
            <a:r>
              <a:rPr lang="en-US">
                <a:latin typeface="Comfortaa"/>
                <a:ea typeface="Comfortaa"/>
                <a:cs typeface="Comfortaa"/>
                <a:sym typeface="Comfortaa"/>
              </a:rPr>
              <a:t> de los datos y las disposiciones </a:t>
            </a:r>
            <a:r>
              <a:rPr lang="en-US">
                <a:latin typeface="Comfortaa"/>
                <a:ea typeface="Comfortaa"/>
                <a:cs typeface="Comfortaa"/>
                <a:sym typeface="Comfortaa"/>
              </a:rPr>
              <a:t>geográficas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46" name="Google Shape;146;p27"/>
          <p:cNvSpPr txBox="1"/>
          <p:nvPr/>
        </p:nvSpPr>
        <p:spPr>
          <a:xfrm>
            <a:off x="148825" y="1812691"/>
            <a:ext cx="2287800" cy="3816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1" lang="en-US" sz="3100">
                <a:highlight>
                  <a:srgbClr val="D4D4D4"/>
                </a:highlight>
              </a:rPr>
              <a:t>Objetivos </a:t>
            </a:r>
            <a:endParaRPr b="1" i="0" sz="3100" u="none" cap="none" strike="noStrike">
              <a:solidFill>
                <a:srgbClr val="000000"/>
              </a:solidFill>
              <a:highlight>
                <a:srgbClr val="D4D4D4"/>
              </a:highlight>
              <a:latin typeface="Arial"/>
              <a:ea typeface="Arial"/>
              <a:cs typeface="Arial"/>
              <a:sym typeface="Arial"/>
            </a:endParaRPr>
          </a:p>
        </p:txBody>
      </p:sp>
      <p:sp>
        <p:nvSpPr>
          <p:cNvPr id="147" name="Google Shape;147;p27"/>
          <p:cNvSpPr/>
          <p:nvPr/>
        </p:nvSpPr>
        <p:spPr>
          <a:xfrm>
            <a:off x="3238500" y="101600"/>
            <a:ext cx="8010000" cy="2682300"/>
          </a:xfrm>
          <a:prstGeom prst="rect">
            <a:avLst/>
          </a:prstGeom>
          <a:noFill/>
          <a:ln>
            <a:noFill/>
          </a:ln>
        </p:spPr>
        <p:txBody>
          <a:bodyPr anchorCtr="0" anchor="ctr" bIns="45700" lIns="91425" spcFirstLastPara="1" rIns="91425" wrap="square" tIns="45700">
            <a:noAutofit/>
          </a:bodyPr>
          <a:lstStyle/>
          <a:p>
            <a:pPr indent="0" lvl="0" marL="0" rtl="0" algn="l">
              <a:lnSpc>
                <a:spcPct val="135714"/>
              </a:lnSpc>
              <a:spcBef>
                <a:spcPts val="0"/>
              </a:spcBef>
              <a:spcAft>
                <a:spcPts val="0"/>
              </a:spcAft>
              <a:buNone/>
            </a:pPr>
            <a:r>
              <a:rPr lang="en-US" sz="1050">
                <a:solidFill>
                  <a:schemeClr val="dk1"/>
                </a:solidFill>
                <a:highlight>
                  <a:schemeClr val="lt1"/>
                </a:highlight>
                <a:latin typeface="Comfortaa"/>
                <a:ea typeface="Comfortaa"/>
                <a:cs typeface="Comfortaa"/>
                <a:sym typeface="Comfortaa"/>
              </a:rPr>
              <a:t> </a:t>
            </a:r>
            <a:r>
              <a:rPr lang="en-US" sz="1850">
                <a:solidFill>
                  <a:schemeClr val="dk1"/>
                </a:solidFill>
                <a:highlight>
                  <a:schemeClr val="lt1"/>
                </a:highlight>
                <a:latin typeface="Comfortaa"/>
                <a:ea typeface="Comfortaa"/>
                <a:cs typeface="Comfortaa"/>
                <a:sym typeface="Comfortaa"/>
              </a:rPr>
              <a:t>Como Objetivo nos encargaremos de poder </a:t>
            </a:r>
            <a:r>
              <a:rPr lang="en-US" sz="1850">
                <a:solidFill>
                  <a:schemeClr val="dk1"/>
                </a:solidFill>
                <a:highlight>
                  <a:schemeClr val="lt1"/>
                </a:highlight>
                <a:latin typeface="Comfortaa"/>
                <a:ea typeface="Comfortaa"/>
                <a:cs typeface="Comfortaa"/>
                <a:sym typeface="Comfortaa"/>
              </a:rPr>
              <a:t>prever</a:t>
            </a:r>
            <a:r>
              <a:rPr lang="en-US" sz="1850">
                <a:solidFill>
                  <a:schemeClr val="dk1"/>
                </a:solidFill>
                <a:highlight>
                  <a:schemeClr val="lt1"/>
                </a:highlight>
                <a:latin typeface="Comfortaa"/>
                <a:ea typeface="Comfortaa"/>
                <a:cs typeface="Comfortaa"/>
                <a:sym typeface="Comfortaa"/>
              </a:rPr>
              <a:t> los precios de distintos inmuebles en alquiler tanto Para alquileres </a:t>
            </a:r>
            <a:r>
              <a:rPr lang="en-US" sz="1850">
                <a:solidFill>
                  <a:schemeClr val="dk1"/>
                </a:solidFill>
                <a:highlight>
                  <a:schemeClr val="lt1"/>
                </a:highlight>
                <a:latin typeface="Comfortaa"/>
                <a:ea typeface="Comfortaa"/>
                <a:cs typeface="Comfortaa"/>
                <a:sym typeface="Comfortaa"/>
              </a:rPr>
              <a:t>temporales</a:t>
            </a:r>
            <a:r>
              <a:rPr lang="en-US" sz="1850">
                <a:solidFill>
                  <a:schemeClr val="dk1"/>
                </a:solidFill>
                <a:highlight>
                  <a:schemeClr val="lt1"/>
                </a:highlight>
                <a:latin typeface="Comfortaa"/>
                <a:ea typeface="Comfortaa"/>
                <a:cs typeface="Comfortaa"/>
                <a:sym typeface="Comfortaa"/>
              </a:rPr>
              <a:t> o fijos mediante el </a:t>
            </a:r>
            <a:r>
              <a:rPr lang="en-US" sz="1850">
                <a:solidFill>
                  <a:schemeClr val="dk1"/>
                </a:solidFill>
                <a:highlight>
                  <a:schemeClr val="lt1"/>
                </a:highlight>
                <a:latin typeface="Comfortaa"/>
                <a:ea typeface="Comfortaa"/>
                <a:cs typeface="Comfortaa"/>
                <a:sym typeface="Comfortaa"/>
              </a:rPr>
              <a:t>uso</a:t>
            </a:r>
            <a:r>
              <a:rPr lang="en-US" sz="1850">
                <a:solidFill>
                  <a:schemeClr val="dk1"/>
                </a:solidFill>
                <a:highlight>
                  <a:schemeClr val="lt1"/>
                </a:highlight>
                <a:latin typeface="Comfortaa"/>
                <a:ea typeface="Comfortaa"/>
                <a:cs typeface="Comfortaa"/>
                <a:sym typeface="Comfortaa"/>
              </a:rPr>
              <a:t> de los datos y las disposiciones </a:t>
            </a:r>
            <a:r>
              <a:rPr lang="en-US" sz="1850">
                <a:solidFill>
                  <a:schemeClr val="dk1"/>
                </a:solidFill>
                <a:highlight>
                  <a:schemeClr val="lt1"/>
                </a:highlight>
                <a:latin typeface="Comfortaa"/>
                <a:ea typeface="Comfortaa"/>
                <a:cs typeface="Comfortaa"/>
                <a:sym typeface="Comfortaa"/>
              </a:rPr>
              <a:t>geográficas</a:t>
            </a:r>
            <a:endParaRPr sz="1850">
              <a:solidFill>
                <a:schemeClr val="dk1"/>
              </a:solidFill>
              <a:highlight>
                <a:schemeClr val="lt1"/>
              </a:highlight>
              <a:latin typeface="Comfortaa"/>
              <a:ea typeface="Comfortaa"/>
              <a:cs typeface="Comfortaa"/>
              <a:sym typeface="Comfortaa"/>
            </a:endParaRPr>
          </a:p>
          <a:p>
            <a:pPr indent="0" lvl="0" marL="457200" rtl="0" algn="l">
              <a:lnSpc>
                <a:spcPct val="135714"/>
              </a:lnSpc>
              <a:spcBef>
                <a:spcPts val="0"/>
              </a:spcBef>
              <a:spcAft>
                <a:spcPts val="0"/>
              </a:spcAft>
              <a:buNone/>
            </a:pPr>
            <a:r>
              <a:t/>
            </a:r>
            <a:endParaRPr sz="18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48" name="Google Shape;148;p27"/>
          <p:cNvSpPr txBox="1"/>
          <p:nvPr/>
        </p:nvSpPr>
        <p:spPr>
          <a:xfrm>
            <a:off x="3362550" y="2194300"/>
            <a:ext cx="7761900" cy="3454200"/>
          </a:xfrm>
          <a:prstGeom prst="rect">
            <a:avLst/>
          </a:prstGeom>
          <a:noFill/>
          <a:ln>
            <a:noFill/>
          </a:ln>
        </p:spPr>
        <p:txBody>
          <a:bodyPr anchorCtr="0" anchor="t" bIns="91425" lIns="91425" spcFirstLastPara="1" rIns="91425" wrap="square" tIns="91425">
            <a:spAutoFit/>
          </a:bodyPr>
          <a:lstStyle/>
          <a:p>
            <a:pPr indent="-346075" lvl="0" marL="457200" rtl="0" algn="l">
              <a:lnSpc>
                <a:spcPct val="150000"/>
              </a:lnSpc>
              <a:spcBef>
                <a:spcPts val="600"/>
              </a:spcBef>
              <a:spcAft>
                <a:spcPts val="0"/>
              </a:spcAft>
              <a:buClr>
                <a:schemeClr val="dk1"/>
              </a:buClr>
              <a:buSzPts val="1850"/>
              <a:buFont typeface="Comfortaa"/>
              <a:buChar char="●"/>
            </a:pPr>
            <a:r>
              <a:rPr i="1" lang="en-US" sz="1850">
                <a:solidFill>
                  <a:schemeClr val="dk1"/>
                </a:solidFill>
                <a:highlight>
                  <a:schemeClr val="lt1"/>
                </a:highlight>
                <a:latin typeface="Comfortaa"/>
                <a:ea typeface="Comfortaa"/>
                <a:cs typeface="Comfortaa"/>
                <a:sym typeface="Comfortaa"/>
              </a:rPr>
              <a:t>¿La ubicación de la propiedad tiene o no tiene impacto significativo en el precio de alquiler?</a:t>
            </a:r>
            <a:endParaRPr i="1" sz="1850">
              <a:solidFill>
                <a:schemeClr val="dk1"/>
              </a:solidFill>
              <a:highlight>
                <a:schemeClr val="lt1"/>
              </a:highlight>
              <a:latin typeface="Comfortaa"/>
              <a:ea typeface="Comfortaa"/>
              <a:cs typeface="Comfortaa"/>
              <a:sym typeface="Comfortaa"/>
            </a:endParaRPr>
          </a:p>
          <a:p>
            <a:pPr indent="-346075" lvl="0" marL="457200" rtl="0" algn="l">
              <a:lnSpc>
                <a:spcPct val="150000"/>
              </a:lnSpc>
              <a:spcBef>
                <a:spcPts val="0"/>
              </a:spcBef>
              <a:spcAft>
                <a:spcPts val="0"/>
              </a:spcAft>
              <a:buClr>
                <a:schemeClr val="dk1"/>
              </a:buClr>
              <a:buSzPts val="1850"/>
              <a:buFont typeface="Comfortaa"/>
              <a:buChar char="●"/>
            </a:pPr>
            <a:r>
              <a:rPr i="1" lang="en-US" sz="1850">
                <a:solidFill>
                  <a:schemeClr val="dk1"/>
                </a:solidFill>
                <a:highlight>
                  <a:schemeClr val="lt1"/>
                </a:highlight>
                <a:latin typeface="Comfortaa"/>
                <a:ea typeface="Comfortaa"/>
                <a:cs typeface="Comfortaa"/>
                <a:sym typeface="Comfortaa"/>
              </a:rPr>
              <a:t>¿Qué tipo de alquileres generan más beneficios?</a:t>
            </a:r>
            <a:endParaRPr i="1" sz="1850">
              <a:solidFill>
                <a:schemeClr val="dk1"/>
              </a:solidFill>
              <a:highlight>
                <a:schemeClr val="lt1"/>
              </a:highlight>
              <a:latin typeface="Comfortaa"/>
              <a:ea typeface="Comfortaa"/>
              <a:cs typeface="Comfortaa"/>
              <a:sym typeface="Comfortaa"/>
            </a:endParaRPr>
          </a:p>
          <a:p>
            <a:pPr indent="-346075" lvl="0" marL="457200" rtl="0" algn="l">
              <a:lnSpc>
                <a:spcPct val="150000"/>
              </a:lnSpc>
              <a:spcBef>
                <a:spcPts val="0"/>
              </a:spcBef>
              <a:spcAft>
                <a:spcPts val="0"/>
              </a:spcAft>
              <a:buClr>
                <a:schemeClr val="dk1"/>
              </a:buClr>
              <a:buSzPts val="1850"/>
              <a:buFont typeface="Comfortaa"/>
              <a:buChar char="●"/>
            </a:pPr>
            <a:r>
              <a:rPr i="1" lang="en-US" sz="1850">
                <a:solidFill>
                  <a:schemeClr val="dk1"/>
                </a:solidFill>
                <a:highlight>
                  <a:schemeClr val="lt1"/>
                </a:highlight>
                <a:latin typeface="Comfortaa"/>
                <a:ea typeface="Comfortaa"/>
                <a:cs typeface="Comfortaa"/>
                <a:sym typeface="Comfortaa"/>
              </a:rPr>
              <a:t>¿Podemos Predecir los precios óptimos de alquiler de nuestra propiedad?</a:t>
            </a:r>
            <a:endParaRPr i="1" sz="1850">
              <a:solidFill>
                <a:schemeClr val="dk1"/>
              </a:solidFill>
              <a:highlight>
                <a:schemeClr val="lt1"/>
              </a:highlight>
              <a:latin typeface="Comfortaa"/>
              <a:ea typeface="Comfortaa"/>
              <a:cs typeface="Comfortaa"/>
              <a:sym typeface="Comfortaa"/>
            </a:endParaRPr>
          </a:p>
          <a:p>
            <a:pPr indent="-346075" lvl="0" marL="457200" rtl="0" algn="l">
              <a:lnSpc>
                <a:spcPct val="150000"/>
              </a:lnSpc>
              <a:spcBef>
                <a:spcPts val="0"/>
              </a:spcBef>
              <a:spcAft>
                <a:spcPts val="0"/>
              </a:spcAft>
              <a:buClr>
                <a:schemeClr val="dk1"/>
              </a:buClr>
              <a:buSzPts val="1850"/>
              <a:buFont typeface="Comfortaa"/>
              <a:buChar char="●"/>
            </a:pPr>
            <a:r>
              <a:rPr i="1" lang="en-US" sz="1850">
                <a:solidFill>
                  <a:schemeClr val="dk1"/>
                </a:solidFill>
                <a:highlight>
                  <a:schemeClr val="lt1"/>
                </a:highlight>
                <a:latin typeface="Comfortaa"/>
                <a:ea typeface="Comfortaa"/>
                <a:cs typeface="Comfortaa"/>
                <a:sym typeface="Comfortaa"/>
              </a:rPr>
              <a:t>¿La política de cancelación seleccionada por el anfitrión afecta la tasa de cancelación de reservas</a:t>
            </a:r>
            <a:endParaRPr i="1" sz="1850">
              <a:solidFill>
                <a:schemeClr val="dk1"/>
              </a:solidFill>
              <a:highlight>
                <a:schemeClr val="lt1"/>
              </a:highlight>
              <a:latin typeface="Comfortaa"/>
              <a:ea typeface="Comfortaa"/>
              <a:cs typeface="Comfortaa"/>
              <a:sym typeface="Comfortaa"/>
            </a:endParaRPr>
          </a:p>
          <a:p>
            <a:pPr indent="0" lvl="0" marL="0" rtl="0" algn="l">
              <a:spcBef>
                <a:spcPts val="500"/>
              </a:spcBef>
              <a:spcAft>
                <a:spcPts val="0"/>
              </a:spcAft>
              <a:buNone/>
            </a:pPr>
            <a:r>
              <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0" y="0"/>
            <a:ext cx="11004300" cy="14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t/>
            </a:r>
            <a:endParaRPr sz="1500">
              <a:solidFill>
                <a:schemeClr val="dk1"/>
              </a:solidFill>
              <a:highlight>
                <a:schemeClr val="lt1"/>
              </a:highlight>
              <a:latin typeface="Roboto"/>
              <a:ea typeface="Roboto"/>
              <a:cs typeface="Roboto"/>
              <a:sym typeface="Roboto"/>
            </a:endParaRPr>
          </a:p>
          <a:p>
            <a:pPr indent="0" lvl="0" marL="0" rtl="0" algn="just">
              <a:lnSpc>
                <a:spcPct val="115000"/>
              </a:lnSpc>
              <a:spcBef>
                <a:spcPts val="700"/>
              </a:spcBef>
              <a:spcAft>
                <a:spcPts val="700"/>
              </a:spcAft>
              <a:buNone/>
            </a:pPr>
            <a:r>
              <a:rPr b="1" lang="en-US" sz="2000">
                <a:solidFill>
                  <a:schemeClr val="dk1"/>
                </a:solidFill>
                <a:highlight>
                  <a:schemeClr val="lt1"/>
                </a:highlight>
              </a:rPr>
              <a:t> </a:t>
            </a:r>
            <a:r>
              <a:rPr b="1" lang="en-US" sz="3100">
                <a:solidFill>
                  <a:schemeClr val="dk1"/>
                </a:solidFill>
                <a:highlight>
                  <a:schemeClr val="lt1"/>
                </a:highlight>
              </a:rPr>
              <a:t>¿Podemos Predecir los precios </a:t>
            </a:r>
            <a:r>
              <a:rPr b="1" lang="en-US" sz="3100">
                <a:solidFill>
                  <a:schemeClr val="dk1"/>
                </a:solidFill>
                <a:highlight>
                  <a:schemeClr val="lt1"/>
                </a:highlight>
              </a:rPr>
              <a:t>óptimos</a:t>
            </a:r>
            <a:r>
              <a:rPr b="1" lang="en-US" sz="3100">
                <a:solidFill>
                  <a:schemeClr val="dk1"/>
                </a:solidFill>
                <a:highlight>
                  <a:schemeClr val="lt1"/>
                </a:highlight>
              </a:rPr>
              <a:t> de alquiler de nuestra propiedad?</a:t>
            </a:r>
            <a:endParaRPr b="1" sz="3100"/>
          </a:p>
        </p:txBody>
      </p:sp>
      <p:pic>
        <p:nvPicPr>
          <p:cNvPr id="155" name="Google Shape;155;p28"/>
          <p:cNvPicPr preferRelativeResize="0"/>
          <p:nvPr/>
        </p:nvPicPr>
        <p:blipFill>
          <a:blip r:embed="rId3">
            <a:alphaModFix/>
          </a:blip>
          <a:stretch>
            <a:fillRect/>
          </a:stretch>
        </p:blipFill>
        <p:spPr>
          <a:xfrm>
            <a:off x="152400" y="1486800"/>
            <a:ext cx="6568051" cy="4363976"/>
          </a:xfrm>
          <a:prstGeom prst="rect">
            <a:avLst/>
          </a:prstGeom>
          <a:noFill/>
          <a:ln>
            <a:noFill/>
          </a:ln>
        </p:spPr>
      </p:pic>
      <p:sp>
        <p:nvSpPr>
          <p:cNvPr id="156" name="Google Shape;156;p28"/>
          <p:cNvSpPr txBox="1"/>
          <p:nvPr/>
        </p:nvSpPr>
        <p:spPr>
          <a:xfrm>
            <a:off x="7074175" y="1486800"/>
            <a:ext cx="3497700" cy="3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omfortaa"/>
                <a:ea typeface="Comfortaa"/>
                <a:cs typeface="Comfortaa"/>
                <a:sym typeface="Comfortaa"/>
              </a:rPr>
              <a:t>Analizamos los precios promedio en los 10 principales países tanto semanal, diario como mensual. Excluyendo Dinamarca, que presenta una diferencia significativa en los precios mensuales, sugiriendo la posibilidad de algún gravamen, observamos que en la mayoría de los casos los precios se manejan de manera similar.</a:t>
            </a:r>
            <a:endParaRPr sz="1600">
              <a:latin typeface="Comfortaa"/>
              <a:ea typeface="Comfortaa"/>
              <a:cs typeface="Comfortaa"/>
              <a:sym typeface="Comfortaa"/>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63" name="Google Shape;163;p29"/>
          <p:cNvSpPr txBox="1"/>
          <p:nvPr/>
        </p:nvSpPr>
        <p:spPr>
          <a:xfrm>
            <a:off x="4849000" y="176575"/>
            <a:ext cx="6067800" cy="1405200"/>
          </a:xfrm>
          <a:prstGeom prst="rect">
            <a:avLst/>
          </a:prstGeom>
          <a:noFill/>
          <a:ln>
            <a:noFill/>
          </a:ln>
        </p:spPr>
        <p:txBody>
          <a:bodyPr anchorCtr="0" anchor="ctr" bIns="0" lIns="0" spcFirstLastPara="1" rIns="0" wrap="square" tIns="0">
            <a:spAutoFit/>
          </a:bodyPr>
          <a:lstStyle/>
          <a:p>
            <a:pPr indent="0" lvl="0" marL="0" rtl="0" algn="l">
              <a:lnSpc>
                <a:spcPct val="135714"/>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US" sz="1800">
                <a:solidFill>
                  <a:srgbClr val="D4D4D4"/>
                </a:solidFill>
                <a:highlight>
                  <a:srgbClr val="1E1E1E"/>
                </a:highlight>
                <a:latin typeface="Comfortaa"/>
                <a:ea typeface="Comfortaa"/>
                <a:cs typeface="Comfortaa"/>
                <a:sym typeface="Comfortaa"/>
              </a:rPr>
              <a:t>La cantidad de habitaciones no resulta relevante para estimar el precio de una propiedad, , ya que no muestra un crecimiento uniforme.</a:t>
            </a:r>
            <a:endParaRPr sz="1800">
              <a:solidFill>
                <a:srgbClr val="D4D4D4"/>
              </a:solidFill>
              <a:highlight>
                <a:srgbClr val="1E1E1E"/>
              </a:highlight>
              <a:latin typeface="Comfortaa"/>
              <a:ea typeface="Comfortaa"/>
              <a:cs typeface="Comfortaa"/>
              <a:sym typeface="Comfortaa"/>
            </a:endParaRPr>
          </a:p>
        </p:txBody>
      </p:sp>
      <p:sp>
        <p:nvSpPr>
          <p:cNvPr id="164" name="Google Shape;164;p29"/>
          <p:cNvSpPr txBox="1"/>
          <p:nvPr/>
        </p:nvSpPr>
        <p:spPr>
          <a:xfrm>
            <a:off x="8052212" y="5335688"/>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52%</a:t>
            </a:r>
            <a:endParaRPr/>
          </a:p>
        </p:txBody>
      </p:sp>
      <p:sp>
        <p:nvSpPr>
          <p:cNvPr id="165" name="Google Shape;165;p29"/>
          <p:cNvSpPr txBox="1"/>
          <p:nvPr/>
        </p:nvSpPr>
        <p:spPr>
          <a:xfrm>
            <a:off x="-384642" y="4126326"/>
            <a:ext cx="2152800" cy="2154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a:p>
        </p:txBody>
      </p:sp>
      <p:pic>
        <p:nvPicPr>
          <p:cNvPr id="166" name="Google Shape;166;p29"/>
          <p:cNvPicPr preferRelativeResize="0"/>
          <p:nvPr/>
        </p:nvPicPr>
        <p:blipFill>
          <a:blip r:embed="rId3">
            <a:alphaModFix/>
          </a:blip>
          <a:stretch>
            <a:fillRect/>
          </a:stretch>
        </p:blipFill>
        <p:spPr>
          <a:xfrm>
            <a:off x="0" y="0"/>
            <a:ext cx="4849000" cy="3982475"/>
          </a:xfrm>
          <a:prstGeom prst="rect">
            <a:avLst/>
          </a:prstGeom>
          <a:noFill/>
          <a:ln>
            <a:noFill/>
          </a:ln>
        </p:spPr>
      </p:pic>
      <p:pic>
        <p:nvPicPr>
          <p:cNvPr id="167" name="Google Shape;167;p29"/>
          <p:cNvPicPr preferRelativeResize="0"/>
          <p:nvPr/>
        </p:nvPicPr>
        <p:blipFill>
          <a:blip r:embed="rId4">
            <a:alphaModFix/>
          </a:blip>
          <a:stretch>
            <a:fillRect/>
          </a:stretch>
        </p:blipFill>
        <p:spPr>
          <a:xfrm>
            <a:off x="5233574" y="2096050"/>
            <a:ext cx="6676850" cy="4761950"/>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74" name="Google Shape;174;p30"/>
          <p:cNvSpPr txBox="1"/>
          <p:nvPr/>
        </p:nvSpPr>
        <p:spPr>
          <a:xfrm>
            <a:off x="480873" y="506701"/>
            <a:ext cx="2718000" cy="13791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Relación</a:t>
            </a:r>
            <a:r>
              <a:rPr lang="en-US" sz="2800"/>
              <a:t> entre los precios marginales por día de </a:t>
            </a:r>
            <a:r>
              <a:rPr lang="en-US" sz="2800"/>
              <a:t>alquiler</a:t>
            </a:r>
            <a:endParaRPr/>
          </a:p>
        </p:txBody>
      </p:sp>
      <p:sp>
        <p:nvSpPr>
          <p:cNvPr id="175" name="Google Shape;175;p30"/>
          <p:cNvSpPr/>
          <p:nvPr/>
        </p:nvSpPr>
        <p:spPr>
          <a:xfrm>
            <a:off x="3326050" y="288325"/>
            <a:ext cx="8518200" cy="166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mfortaa"/>
                <a:ea typeface="Comfortaa"/>
                <a:cs typeface="Comfortaa"/>
                <a:sym typeface="Comfortaa"/>
              </a:rPr>
              <a:t>Intentamos </a:t>
            </a:r>
            <a:r>
              <a:rPr lang="en-US" sz="2000">
                <a:solidFill>
                  <a:schemeClr val="dk1"/>
                </a:solidFill>
                <a:latin typeface="Comfortaa"/>
                <a:ea typeface="Comfortaa"/>
                <a:cs typeface="Comfortaa"/>
                <a:sym typeface="Comfortaa"/>
              </a:rPr>
              <a:t>comprender</a:t>
            </a:r>
            <a:r>
              <a:rPr lang="en-US" sz="2000">
                <a:solidFill>
                  <a:schemeClr val="dk1"/>
                </a:solidFill>
                <a:latin typeface="Comfortaa"/>
                <a:ea typeface="Comfortaa"/>
                <a:cs typeface="Comfortaa"/>
                <a:sym typeface="Comfortaa"/>
              </a:rPr>
              <a:t> </a:t>
            </a:r>
            <a:r>
              <a:rPr lang="en-US" sz="2000">
                <a:solidFill>
                  <a:schemeClr val="dk1"/>
                </a:solidFill>
                <a:latin typeface="Comfortaa"/>
                <a:ea typeface="Comfortaa"/>
                <a:cs typeface="Comfortaa"/>
                <a:sym typeface="Comfortaa"/>
              </a:rPr>
              <a:t>qué</a:t>
            </a:r>
            <a:r>
              <a:rPr lang="en-US" sz="2000">
                <a:solidFill>
                  <a:schemeClr val="dk1"/>
                </a:solidFill>
                <a:latin typeface="Comfortaa"/>
                <a:ea typeface="Comfortaa"/>
                <a:cs typeface="Comfortaa"/>
                <a:sym typeface="Comfortaa"/>
              </a:rPr>
              <a:t> modalidad es la mas optima para este sistema de alquileres</a:t>
            </a:r>
            <a:r>
              <a:rPr lang="en-US" sz="1300">
                <a:solidFill>
                  <a:schemeClr val="dk1"/>
                </a:solidFill>
                <a:latin typeface="Comfortaa"/>
                <a:ea typeface="Comfortaa"/>
                <a:cs typeface="Comfortaa"/>
                <a:sym typeface="Comfortaa"/>
              </a:rPr>
              <a:t> </a:t>
            </a:r>
            <a:endParaRPr sz="1300">
              <a:solidFill>
                <a:schemeClr val="dk1"/>
              </a:solidFill>
              <a:latin typeface="Comfortaa"/>
              <a:ea typeface="Comfortaa"/>
              <a:cs typeface="Comfortaa"/>
              <a:sym typeface="Comfortaa"/>
            </a:endParaRPr>
          </a:p>
        </p:txBody>
      </p:sp>
      <p:pic>
        <p:nvPicPr>
          <p:cNvPr id="176" name="Google Shape;176;p30"/>
          <p:cNvPicPr preferRelativeResize="0"/>
          <p:nvPr/>
        </p:nvPicPr>
        <p:blipFill>
          <a:blip r:embed="rId3">
            <a:alphaModFix/>
          </a:blip>
          <a:stretch>
            <a:fillRect/>
          </a:stretch>
        </p:blipFill>
        <p:spPr>
          <a:xfrm>
            <a:off x="152400" y="1956025"/>
            <a:ext cx="11015599" cy="4749575"/>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