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8"/>
  </p:handoutMasterIdLst>
  <p:sldIdLst>
    <p:sldId id="295" r:id="rId3"/>
    <p:sldId id="288" r:id="rId5"/>
    <p:sldId id="303" r:id="rId6"/>
    <p:sldId id="327" r:id="rId7"/>
    <p:sldId id="304" r:id="rId8"/>
    <p:sldId id="300" r:id="rId9"/>
    <p:sldId id="329" r:id="rId10"/>
    <p:sldId id="305" r:id="rId11"/>
    <p:sldId id="330" r:id="rId12"/>
    <p:sldId id="331" r:id="rId13"/>
    <p:sldId id="306" r:id="rId14"/>
    <p:sldId id="332" r:id="rId15"/>
    <p:sldId id="333" r:id="rId16"/>
    <p:sldId id="29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142"/>
        <p:guide orient="horz" pos="4118"/>
        <p:guide orient="horz" pos="402"/>
        <p:guide orient="horz" pos="2312"/>
        <p:guide orient="horz" pos="834"/>
        <p:guide orient="horz" pos="3261"/>
        <p:guide orient="horz" pos="3623"/>
        <p:guide orient="horz" pos="1001"/>
        <p:guide orient="horz" pos="1978"/>
        <p:guide orient="horz" pos="3701"/>
        <p:guide pos="3840"/>
        <p:guide pos="211"/>
        <p:guide pos="7469"/>
        <p:guide pos="796"/>
        <p:guide pos="6816"/>
        <p:guide pos="3689"/>
        <p:guide pos="3989"/>
        <p:guide pos="2328"/>
        <p:guide pos="5316"/>
        <p:guide pos="2979"/>
        <p:guide pos="465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85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660206" y="3238009"/>
            <a:ext cx="7959026" cy="2084070"/>
          </a:xfrm>
          <a:prstGeom prst="rect">
            <a:avLst/>
          </a:prstGeom>
          <a:noFill/>
        </p:spPr>
        <p:txBody>
          <a:bodyPr wrap="square" rtlCol="0">
            <a:spAutoFit/>
          </a:bodyPr>
          <a:lstStyle/>
          <a:p>
            <a:pPr algn="ctr">
              <a:lnSpc>
                <a:spcPct val="90000"/>
              </a:lnSpc>
              <a:spcBef>
                <a:spcPct val="0"/>
              </a:spcBef>
            </a:pPr>
            <a:r>
              <a:rPr lang="en-US"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Niels Bohr Postulates and Limitations</a:t>
            </a:r>
            <a:endParaRPr lang="en-US"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a:p>
            <a:pPr algn="ctr">
              <a:lnSpc>
                <a:spcPct val="90000"/>
              </a:lnSpc>
              <a:spcBef>
                <a:spcPct val="0"/>
              </a:spcBef>
            </a:pPr>
            <a:endParaRPr lang="en-US"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829945" y="4453255"/>
            <a:ext cx="1668780" cy="368300"/>
          </a:xfrm>
          <a:prstGeom prst="rect">
            <a:avLst/>
          </a:prstGeom>
          <a:noFill/>
        </p:spPr>
        <p:txBody>
          <a:bodyPr wrap="square" rtlCol="0">
            <a:spAutoFit/>
          </a:bodyPr>
          <a:p>
            <a:r>
              <a:rPr lang="en-US" b="1">
                <a:latin typeface="Microsoft YaHei" panose="020B0503020204020204" pitchFamily="34" charset="-122"/>
                <a:ea typeface="Microsoft YaHei" panose="020B0503020204020204" pitchFamily="34" charset="-122"/>
              </a:rPr>
              <a:t>GROUP 9</a:t>
            </a:r>
            <a:endParaRPr lang="en-US" b="1">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65630" y="132080"/>
            <a:ext cx="8975090" cy="65938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Text Box 3"/>
          <p:cNvSpPr txBox="1"/>
          <p:nvPr/>
        </p:nvSpPr>
        <p:spPr>
          <a:xfrm>
            <a:off x="2514600" y="487045"/>
            <a:ext cx="7162165" cy="3692525"/>
          </a:xfrm>
          <a:prstGeom prst="rect">
            <a:avLst/>
          </a:prstGeom>
          <a:noFill/>
        </p:spPr>
        <p:txBody>
          <a:bodyPr wrap="square" rtlCol="0">
            <a:spAutoFit/>
          </a:bodyPr>
          <a:p>
            <a:pPr marL="285750" indent="-285750">
              <a:buFont typeface="Arial" panose="020B0604020202020204" pitchFamily="34" charset="0"/>
              <a:buChar char="•"/>
            </a:pPr>
            <a:r>
              <a:rPr lang="en-US" b="1">
                <a:latin typeface="Microsoft YaHei" panose="020B0503020204020204" pitchFamily="34" charset="-122"/>
                <a:ea typeface="Microsoft YaHei" panose="020B0503020204020204" pitchFamily="34" charset="-122"/>
              </a:rPr>
              <a:t>Neglects the wave-particle duality of electrons</a:t>
            </a:r>
            <a:r>
              <a:rPr lang="en-US">
                <a:latin typeface="Microsoft YaHei" panose="020B0503020204020204" pitchFamily="34" charset="-122"/>
                <a:ea typeface="Microsoft YaHei" panose="020B0503020204020204" pitchFamily="34" charset="-122"/>
              </a:rPr>
              <a:t>: The wave-like characteristics of electrons were ignored in Bohr's model, which considered them as distinct entities travelling in predetermined orbits. It did not take into account the electron's dual nature as a wave and a particle, which was later described by quantum mechanics.</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atin typeface="Microsoft YaHei" panose="020B0503020204020204" pitchFamily="34" charset="-122"/>
                <a:ea typeface="Microsoft YaHei" panose="020B0503020204020204" pitchFamily="34" charset="-122"/>
              </a:rPr>
              <a:t> </a:t>
            </a:r>
            <a:r>
              <a:rPr lang="en-US" b="1">
                <a:latin typeface="Microsoft YaHei" panose="020B0503020204020204" pitchFamily="34" charset="-122"/>
                <a:ea typeface="Microsoft YaHei" panose="020B0503020204020204" pitchFamily="34" charset="-122"/>
              </a:rPr>
              <a:t>Violation of the Heisenberg uncertainty principle</a:t>
            </a:r>
            <a:r>
              <a:rPr lang="en-US">
                <a:latin typeface="Microsoft YaHei" panose="020B0503020204020204" pitchFamily="34" charset="-122"/>
                <a:ea typeface="Microsoft YaHei" panose="020B0503020204020204" pitchFamily="34" charset="-122"/>
              </a:rPr>
              <a:t>: The Heisenberg uncertainty principle was broken by Bohr's model since it presupposed simultaneous accurate knowledge of both the position and momentum of electrons. The exact position and momentum of a particle cannot be known at the same time, according to quantum physics.</a:t>
            </a:r>
            <a:endParaRPr lang="en-US">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19550" y="1638300"/>
            <a:ext cx="4152900" cy="41529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19550" y="1514147"/>
            <a:ext cx="4152900" cy="4401205"/>
          </a:xfrm>
          <a:prstGeom prst="rect">
            <a:avLst/>
          </a:prstGeom>
          <a:solidFill>
            <a:srgbClr val="206A72"/>
          </a:solidFill>
        </p:spPr>
        <p:txBody>
          <a:bodyPr wrap="square" rtlCol="0">
            <a:spAutoFit/>
          </a:bodyPr>
          <a:lstStyle/>
          <a:p>
            <a:pPr algn="ctr"/>
            <a:r>
              <a:rPr lang="en-US" altLang="zh-CN" sz="28000" dirty="0" smtClean="0">
                <a:solidFill>
                  <a:schemeClr val="bg1"/>
                </a:solidFill>
                <a:effectLst>
                  <a:outerShdw blurRad="50800" algn="ctr" rotWithShape="0">
                    <a:prstClr val="black">
                      <a:alpha val="40000"/>
                    </a:prstClr>
                  </a:outerShdw>
                </a:effectLst>
                <a:latin typeface="Impact" panose="020B0806030902050204" pitchFamily="34" charset="0"/>
              </a:rPr>
              <a:t>04</a:t>
            </a:r>
            <a:endParaRPr lang="zh-CN" altLang="en-US" sz="28000"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2" name="文本框 1"/>
          <p:cNvSpPr txBox="1"/>
          <p:nvPr/>
        </p:nvSpPr>
        <p:spPr>
          <a:xfrm>
            <a:off x="-214072" y="215613"/>
            <a:ext cx="7054786" cy="755650"/>
          </a:xfrm>
          <a:prstGeom prst="rect">
            <a:avLst/>
          </a:prstGeom>
          <a:noFill/>
        </p:spPr>
        <p:txBody>
          <a:bodyPr wrap="square" rtlCol="0">
            <a:spAutoFit/>
          </a:bodyPr>
          <a:lstStyle/>
          <a:p>
            <a:pPr algn="ctr">
              <a:lnSpc>
                <a:spcPct val="90000"/>
              </a:lnSpc>
              <a:spcBef>
                <a:spcPct val="0"/>
              </a:spcBef>
            </a:pPr>
            <a:r>
              <a:rPr lang="en-US" altLang="zh-CN" sz="4800" b="1" dirty="0">
                <a:solidFill>
                  <a:srgbClr val="08181A"/>
                </a:solidFill>
                <a:latin typeface="Microsoft YaHei" panose="020B0503020204020204" pitchFamily="34" charset="-122"/>
                <a:ea typeface="Microsoft YaHei" panose="020B0503020204020204" pitchFamily="34" charset="-122"/>
                <a:cs typeface="+mj-cs"/>
              </a:rPr>
              <a:t>Conclusion</a:t>
            </a:r>
            <a:endParaRPr lang="en-US" altLang="zh-CN" sz="4800" b="1" dirty="0">
              <a:solidFill>
                <a:srgbClr val="08181A"/>
              </a:solidFill>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73250" y="132080"/>
            <a:ext cx="8975090" cy="65938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Text Box 3"/>
          <p:cNvSpPr txBox="1"/>
          <p:nvPr/>
        </p:nvSpPr>
        <p:spPr>
          <a:xfrm>
            <a:off x="2400300" y="1713865"/>
            <a:ext cx="7162165" cy="2584450"/>
          </a:xfrm>
          <a:prstGeom prst="rect">
            <a:avLst/>
          </a:prstGeom>
          <a:noFill/>
        </p:spPr>
        <p:txBody>
          <a:bodyPr wrap="square" rtlCol="0">
            <a:spAutoFit/>
          </a:bodyPr>
          <a:p>
            <a:pPr indent="0">
              <a:buFont typeface="Arial" panose="020B0604020202020204" pitchFamily="34" charset="0"/>
              <a:buNone/>
            </a:pPr>
            <a:r>
              <a:rPr lang="en-US">
                <a:latin typeface="Microsoft YaHei" panose="020B0503020204020204" pitchFamily="34" charset="-122"/>
                <a:ea typeface="Microsoft YaHei" panose="020B0503020204020204" pitchFamily="34" charset="-122"/>
              </a:rPr>
              <a:t>In conclusion, we have learned a lot about atomic structure thanks to Niels Bohr's atomic model. Its postualtes offered insightful understandings into the behavior of atoms and the quantization of energy.</a:t>
            </a:r>
            <a:endParaRPr lang="en-US">
              <a:latin typeface="Microsoft YaHei" panose="020B0503020204020204" pitchFamily="34" charset="-122"/>
              <a:ea typeface="Microsoft YaHei" panose="020B0503020204020204" pitchFamily="34" charset="-122"/>
            </a:endParaRPr>
          </a:p>
          <a:p>
            <a:pPr indent="0">
              <a:buFont typeface="Arial" panose="020B0604020202020204" pitchFamily="34" charset="0"/>
              <a:buNone/>
            </a:pPr>
            <a:endParaRPr lang="en-US">
              <a:latin typeface="Microsoft YaHei" panose="020B0503020204020204" pitchFamily="34" charset="-122"/>
              <a:ea typeface="Microsoft YaHei" panose="020B0503020204020204" pitchFamily="34" charset="-122"/>
            </a:endParaRPr>
          </a:p>
          <a:p>
            <a:pPr indent="0">
              <a:buFont typeface="Arial" panose="020B0604020202020204" pitchFamily="34" charset="0"/>
              <a:buNone/>
            </a:pPr>
            <a:r>
              <a:rPr lang="en-US">
                <a:latin typeface="Microsoft YaHei" panose="020B0503020204020204" pitchFamily="34" charset="-122"/>
                <a:ea typeface="Microsoft YaHei" panose="020B0503020204020204" pitchFamily="34" charset="-122"/>
              </a:rPr>
              <a:t>The model has drawbacks when used with complicated atoms, and it omitted crucial ideas like wave-particle duality and the uncertainty principle.Later, more complete models like the quantum mechanical model took the place of the earlier model.</a:t>
            </a:r>
            <a:endParaRPr lang="en-US">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4" name="Slide Number Placeholder 3"/>
          <p:cNvSpPr>
            <a:spLocks noGrp="1"/>
          </p:cNvSpPr>
          <p:nvPr>
            <p:ph type="sldNum" sz="quarter" idx="4294967295"/>
          </p:nvPr>
        </p:nvSpPr>
        <p:spPr>
          <a:xfrm>
            <a:off x="9448800" y="6356350"/>
            <a:ext cx="2743200" cy="365125"/>
          </a:xfrm>
        </p:spPr>
        <p:txBody>
          <a:bodyPr/>
          <a:p>
            <a:fld id="{B3561BA9-CDCF-4958-B8AB-66F3BF063E13}" type="slidenum">
              <a:rPr lang="en-US" smtClean="0"/>
            </a:fld>
            <a:endParaRPr lang="en-US"/>
          </a:p>
        </p:txBody>
      </p:sp>
      <p:sp>
        <p:nvSpPr>
          <p:cNvPr id="5" name="Text Box 4"/>
          <p:cNvSpPr txBox="1"/>
          <p:nvPr/>
        </p:nvSpPr>
        <p:spPr>
          <a:xfrm>
            <a:off x="2225040" y="179070"/>
            <a:ext cx="2423160" cy="1076325"/>
          </a:xfrm>
          <a:prstGeom prst="rect">
            <a:avLst/>
          </a:prstGeom>
          <a:noFill/>
        </p:spPr>
        <p:txBody>
          <a:bodyPr wrap="square" rtlCol="0">
            <a:spAutoFit/>
          </a:bodyPr>
          <a:p>
            <a:r>
              <a:rPr lang="en-US" sz="3200" b="1">
                <a:latin typeface="Microsoft YaHei" panose="020B0503020204020204" pitchFamily="34" charset="-122"/>
                <a:ea typeface="Microsoft YaHei" panose="020B0503020204020204" pitchFamily="34" charset="-122"/>
              </a:rPr>
              <a:t>GROUP MEMBERS</a:t>
            </a:r>
            <a:endParaRPr lang="en-US" sz="3200" b="1">
              <a:latin typeface="Microsoft YaHei" panose="020B0503020204020204" pitchFamily="34" charset="-122"/>
              <a:ea typeface="Microsoft YaHei" panose="020B0503020204020204" pitchFamily="34" charset="-122"/>
            </a:endParaRPr>
          </a:p>
        </p:txBody>
      </p:sp>
      <p:sp>
        <p:nvSpPr>
          <p:cNvPr id="6" name="Text Box 5"/>
          <p:cNvSpPr txBox="1"/>
          <p:nvPr/>
        </p:nvSpPr>
        <p:spPr>
          <a:xfrm>
            <a:off x="1379220" y="1398270"/>
            <a:ext cx="4091940" cy="2030095"/>
          </a:xfrm>
          <a:prstGeom prst="rect">
            <a:avLst/>
          </a:prstGeom>
          <a:noFill/>
        </p:spPr>
        <p:txBody>
          <a:bodyPr wrap="square" rtlCol="0">
            <a:spAutoFit/>
          </a:bodyPr>
          <a:p>
            <a:r>
              <a:rPr lang="en-US">
                <a:latin typeface="Microsoft YaHei" panose="020B0503020204020204" pitchFamily="34" charset="-122"/>
                <a:ea typeface="Microsoft YaHei" panose="020B0503020204020204" pitchFamily="34" charset="-122"/>
              </a:rPr>
              <a:t>Asekhauno Joshua</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Chike James Okala</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Washima-Mohammed IcivirTer</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Uwajeh Dumebi</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Nwachukwu Izuchukwu</a:t>
            </a:r>
            <a:endParaRPr lang="en-US">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Akagbogu Ekenedirichukwu</a:t>
            </a:r>
            <a:endParaRPr lang="en-US">
              <a:latin typeface="Microsoft YaHei" panose="020B0503020204020204" pitchFamily="34" charset="-122"/>
              <a:ea typeface="Microsoft YaHei" panose="020B0503020204020204" pitchFamily="34" charset="-122"/>
            </a:endParaRPr>
          </a:p>
          <a:p>
            <a:endParaRPr lang="en-US">
              <a:latin typeface="Microsoft YaHei" panose="020B0503020204020204" pitchFamily="34" charset="-122"/>
              <a:ea typeface="Microsoft YaHei"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 y="1992428"/>
            <a:ext cx="12192000"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354230" y="2631162"/>
            <a:ext cx="7959026" cy="1309370"/>
          </a:xfrm>
          <a:prstGeom prst="rect">
            <a:avLst/>
          </a:prstGeom>
          <a:noFill/>
        </p:spPr>
        <p:txBody>
          <a:bodyPr wrap="square" rtlCol="0" anchor="ctr">
            <a:spAutoFit/>
          </a:bodyPr>
          <a:lstStyle/>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1675" y="2122503"/>
            <a:ext cx="2619726" cy="3848208"/>
            <a:chOff x="774699" y="2075472"/>
            <a:chExt cx="2619726" cy="3848208"/>
          </a:xfrm>
          <a:solidFill>
            <a:srgbClr val="206A72"/>
          </a:solidFill>
        </p:grpSpPr>
        <p:sp>
          <p:nvSpPr>
            <p:cNvPr id="66" name="矩形 65"/>
            <p:cNvSpPr/>
            <p:nvPr/>
          </p:nvSpPr>
          <p:spPr>
            <a:xfrm>
              <a:off x="774699" y="2075472"/>
              <a:ext cx="2619726" cy="31654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8" name="矩形 87"/>
            <p:cNvSpPr/>
            <p:nvPr/>
          </p:nvSpPr>
          <p:spPr>
            <a:xfrm>
              <a:off x="774699" y="4086224"/>
              <a:ext cx="2619726" cy="8746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文本框 69"/>
            <p:cNvSpPr txBox="1"/>
            <p:nvPr/>
          </p:nvSpPr>
          <p:spPr>
            <a:xfrm>
              <a:off x="1316562" y="2094522"/>
              <a:ext cx="1535998" cy="1862048"/>
            </a:xfrm>
            <a:prstGeom prst="rect">
              <a:avLst/>
            </a:prstGeom>
            <a:grpFill/>
          </p:spPr>
          <p:txBody>
            <a:bodyPr wrap="none" rtlCol="0">
              <a:spAutoFit/>
            </a:bodyPr>
            <a:lstStyle/>
            <a:p>
              <a:pPr algn="ctr"/>
              <a:r>
                <a:rPr lang="en-US" altLang="zh-CN" sz="11500" dirty="0">
                  <a:solidFill>
                    <a:schemeClr val="bg1"/>
                  </a:solidFill>
                  <a:latin typeface="Impact" panose="020B0806030902050204" pitchFamily="34" charset="0"/>
                  <a:ea typeface="Gulim" panose="020B0600000101010101" pitchFamily="34" charset="-127"/>
                </a:rPr>
                <a:t>01</a:t>
              </a:r>
              <a:endParaRPr lang="zh-CN" altLang="en-US" sz="11500" dirty="0">
                <a:solidFill>
                  <a:schemeClr val="bg1"/>
                </a:solidFill>
                <a:latin typeface="Impact" panose="020B0806030902050204" pitchFamily="34" charset="0"/>
                <a:ea typeface="Gulim" panose="020B0600000101010101" pitchFamily="34" charset="-127"/>
              </a:endParaRPr>
            </a:p>
          </p:txBody>
        </p:sp>
        <p:sp>
          <p:nvSpPr>
            <p:cNvPr id="71" name="文本框 70"/>
            <p:cNvSpPr txBox="1"/>
            <p:nvPr/>
          </p:nvSpPr>
          <p:spPr>
            <a:xfrm>
              <a:off x="808387" y="4283475"/>
              <a:ext cx="2552349" cy="1640205"/>
            </a:xfrm>
            <a:prstGeom prst="rect">
              <a:avLst/>
            </a:prstGeom>
            <a:grpFill/>
          </p:spPr>
          <p:txBody>
            <a:bodyPr wrap="square" rtlCol="0">
              <a:spAutoFit/>
            </a:bodyPr>
            <a:lstStyle/>
            <a:p>
              <a:pPr algn="ctr">
                <a:lnSpc>
                  <a:spcPct val="90000"/>
                </a:lnSpc>
                <a:spcBef>
                  <a:spcPct val="0"/>
                </a:spcBef>
              </a:pPr>
              <a:r>
                <a:rPr lang="en-US" altLang="zh-CN" sz="2800" b="1" dirty="0">
                  <a:solidFill>
                    <a:srgbClr val="DEF4F6"/>
                  </a:solidFill>
                  <a:latin typeface="Microsoft YaHei" panose="020B0503020204020204" pitchFamily="34" charset="-122"/>
                  <a:ea typeface="Microsoft YaHei" panose="020B0503020204020204" pitchFamily="34" charset="-122"/>
                  <a:cs typeface="+mj-cs"/>
                </a:rPr>
                <a:t>Brief Intoduction</a:t>
              </a:r>
              <a:endParaRPr lang="en-US" altLang="zh-CN" sz="2800" b="1" dirty="0">
                <a:solidFill>
                  <a:srgbClr val="DEF4F6"/>
                </a:solidFill>
                <a:latin typeface="Microsoft YaHei" panose="020B0503020204020204" pitchFamily="34" charset="-122"/>
                <a:ea typeface="Microsoft YaHei" panose="020B0503020204020204" pitchFamily="34" charset="-122"/>
                <a:cs typeface="+mj-cs"/>
              </a:endParaRPr>
            </a:p>
            <a:p>
              <a:pPr algn="ctr">
                <a:lnSpc>
                  <a:spcPct val="90000"/>
                </a:lnSpc>
                <a:spcBef>
                  <a:spcPct val="0"/>
                </a:spcBef>
              </a:pPr>
              <a:r>
                <a:rPr lang="en-US" altLang="zh-CN" sz="2800" b="1" dirty="0">
                  <a:solidFill>
                    <a:srgbClr val="DEF4F6"/>
                  </a:solidFill>
                  <a:latin typeface="Microsoft YaHei" panose="020B0503020204020204" pitchFamily="34" charset="-122"/>
                  <a:ea typeface="Microsoft YaHei" panose="020B0503020204020204" pitchFamily="34" charset="-122"/>
                  <a:cs typeface="+mj-cs"/>
                </a:rPr>
                <a:t>to Atomic Model</a:t>
              </a:r>
              <a:endParaRPr lang="en-US" altLang="zh-CN" sz="2800" b="1" dirty="0">
                <a:solidFill>
                  <a:srgbClr val="DEF4F6"/>
                </a:solidFill>
                <a:latin typeface="Microsoft YaHei" panose="020B0503020204020204" pitchFamily="34" charset="-122"/>
                <a:ea typeface="Microsoft YaHei" panose="020B0503020204020204" pitchFamily="34" charset="-122"/>
                <a:cs typeface="+mj-cs"/>
              </a:endParaRPr>
            </a:p>
          </p:txBody>
        </p:sp>
      </p:grpSp>
      <p:grpSp>
        <p:nvGrpSpPr>
          <p:cNvPr id="89" name="组合 88"/>
          <p:cNvGrpSpPr/>
          <p:nvPr/>
        </p:nvGrpSpPr>
        <p:grpSpPr>
          <a:xfrm>
            <a:off x="3424650" y="2122503"/>
            <a:ext cx="2619726" cy="3460858"/>
            <a:chOff x="774699" y="2075472"/>
            <a:chExt cx="2619726" cy="3460858"/>
          </a:xfrm>
          <a:solidFill>
            <a:srgbClr val="206A72"/>
          </a:solidFill>
        </p:grpSpPr>
        <p:sp>
          <p:nvSpPr>
            <p:cNvPr id="90" name="矩形 89"/>
            <p:cNvSpPr/>
            <p:nvPr/>
          </p:nvSpPr>
          <p:spPr>
            <a:xfrm>
              <a:off x="774699" y="2075472"/>
              <a:ext cx="2619726" cy="31654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矩形 90"/>
            <p:cNvSpPr/>
            <p:nvPr/>
          </p:nvSpPr>
          <p:spPr>
            <a:xfrm>
              <a:off x="774699" y="4086224"/>
              <a:ext cx="2619726" cy="8746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文本框 91"/>
            <p:cNvSpPr txBox="1"/>
            <p:nvPr/>
          </p:nvSpPr>
          <p:spPr>
            <a:xfrm>
              <a:off x="1226794" y="2094522"/>
              <a:ext cx="1715534" cy="1862048"/>
            </a:xfrm>
            <a:prstGeom prst="rect">
              <a:avLst/>
            </a:prstGeom>
            <a:grpFill/>
          </p:spPr>
          <p:txBody>
            <a:bodyPr wrap="none" rtlCol="0">
              <a:spAutoFit/>
            </a:bodyPr>
            <a:lstStyle/>
            <a:p>
              <a:pPr algn="ctr"/>
              <a:r>
                <a:rPr lang="en-US" altLang="zh-CN" sz="11500" dirty="0" smtClean="0">
                  <a:solidFill>
                    <a:schemeClr val="bg1"/>
                  </a:solidFill>
                  <a:latin typeface="Impact" panose="020B0806030902050204" pitchFamily="34" charset="0"/>
                  <a:ea typeface="Gulim" panose="020B0600000101010101" pitchFamily="34" charset="-127"/>
                </a:rPr>
                <a:t>02</a:t>
              </a:r>
              <a:endParaRPr lang="zh-CN" altLang="en-US" sz="11500" dirty="0">
                <a:solidFill>
                  <a:schemeClr val="bg1"/>
                </a:solidFill>
                <a:latin typeface="Impact" panose="020B0806030902050204" pitchFamily="34" charset="0"/>
                <a:ea typeface="Gulim" panose="020B0600000101010101" pitchFamily="34" charset="-127"/>
              </a:endParaRPr>
            </a:p>
          </p:txBody>
        </p:sp>
        <p:sp>
          <p:nvSpPr>
            <p:cNvPr id="93" name="文本框 92"/>
            <p:cNvSpPr txBox="1"/>
            <p:nvPr/>
          </p:nvSpPr>
          <p:spPr>
            <a:xfrm>
              <a:off x="808387" y="4283475"/>
              <a:ext cx="2552349" cy="1252855"/>
            </a:xfrm>
            <a:prstGeom prst="rect">
              <a:avLst/>
            </a:prstGeom>
            <a:grpFill/>
          </p:spPr>
          <p:txBody>
            <a:bodyPr wrap="square" rtlCol="0">
              <a:spAutoFit/>
            </a:bodyPr>
            <a:lstStyle/>
            <a:p>
              <a:pPr algn="ctr">
                <a:lnSpc>
                  <a:spcPct val="90000"/>
                </a:lnSpc>
                <a:spcBef>
                  <a:spcPct val="0"/>
                </a:spcBef>
              </a:pPr>
              <a:r>
                <a:rPr lang="en-US" altLang="zh-CN" sz="2800" b="1" dirty="0">
                  <a:solidFill>
                    <a:srgbClr val="DEF4F6"/>
                  </a:solidFill>
                  <a:latin typeface="Microsoft YaHei" panose="020B0503020204020204" pitchFamily="34" charset="-122"/>
                  <a:ea typeface="Microsoft YaHei" panose="020B0503020204020204" pitchFamily="34" charset="-122"/>
                  <a:cs typeface="+mj-cs"/>
                </a:rPr>
                <a:t>Postulates of the Atomic Model</a:t>
              </a:r>
              <a:endParaRPr lang="en-US" altLang="zh-CN" sz="2800" b="1" dirty="0">
                <a:solidFill>
                  <a:srgbClr val="DEF4F6"/>
                </a:solidFill>
                <a:latin typeface="Microsoft YaHei" panose="020B0503020204020204" pitchFamily="34" charset="-122"/>
                <a:ea typeface="Microsoft YaHei" panose="020B0503020204020204" pitchFamily="34" charset="-122"/>
                <a:cs typeface="+mj-cs"/>
              </a:endParaRPr>
            </a:p>
          </p:txBody>
        </p:sp>
      </p:grpSp>
      <p:grpSp>
        <p:nvGrpSpPr>
          <p:cNvPr id="94" name="组合 93"/>
          <p:cNvGrpSpPr/>
          <p:nvPr/>
        </p:nvGrpSpPr>
        <p:grpSpPr>
          <a:xfrm>
            <a:off x="6147625" y="2122503"/>
            <a:ext cx="2619726" cy="3848208"/>
            <a:chOff x="774699" y="2075472"/>
            <a:chExt cx="2619726" cy="3848208"/>
          </a:xfrm>
          <a:solidFill>
            <a:srgbClr val="206A72"/>
          </a:solidFill>
        </p:grpSpPr>
        <p:sp>
          <p:nvSpPr>
            <p:cNvPr id="95" name="矩形 94"/>
            <p:cNvSpPr/>
            <p:nvPr/>
          </p:nvSpPr>
          <p:spPr>
            <a:xfrm>
              <a:off x="774699" y="2075472"/>
              <a:ext cx="2619726" cy="31654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矩形 95"/>
            <p:cNvSpPr/>
            <p:nvPr/>
          </p:nvSpPr>
          <p:spPr>
            <a:xfrm>
              <a:off x="774699" y="4086224"/>
              <a:ext cx="2619726" cy="8746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文本框 96"/>
            <p:cNvSpPr txBox="1"/>
            <p:nvPr/>
          </p:nvSpPr>
          <p:spPr>
            <a:xfrm>
              <a:off x="1205955" y="2094522"/>
              <a:ext cx="1757212" cy="1862048"/>
            </a:xfrm>
            <a:prstGeom prst="rect">
              <a:avLst/>
            </a:prstGeom>
            <a:grpFill/>
          </p:spPr>
          <p:txBody>
            <a:bodyPr wrap="none" rtlCol="0">
              <a:spAutoFit/>
            </a:bodyPr>
            <a:lstStyle/>
            <a:p>
              <a:pPr algn="ctr"/>
              <a:r>
                <a:rPr lang="en-US" altLang="zh-CN" sz="11500" dirty="0" smtClean="0">
                  <a:solidFill>
                    <a:schemeClr val="bg1"/>
                  </a:solidFill>
                  <a:latin typeface="Impact" panose="020B0806030902050204" pitchFamily="34" charset="0"/>
                  <a:ea typeface="Gulim" panose="020B0600000101010101" pitchFamily="34" charset="-127"/>
                </a:rPr>
                <a:t>03</a:t>
              </a:r>
              <a:endParaRPr lang="zh-CN" altLang="en-US" sz="11500" dirty="0">
                <a:solidFill>
                  <a:schemeClr val="bg1"/>
                </a:solidFill>
                <a:latin typeface="Impact" panose="020B0806030902050204" pitchFamily="34" charset="0"/>
                <a:ea typeface="Gulim" panose="020B0600000101010101" pitchFamily="34" charset="-127"/>
              </a:endParaRPr>
            </a:p>
          </p:txBody>
        </p:sp>
        <p:sp>
          <p:nvSpPr>
            <p:cNvPr id="98" name="文本框 97"/>
            <p:cNvSpPr txBox="1"/>
            <p:nvPr/>
          </p:nvSpPr>
          <p:spPr>
            <a:xfrm>
              <a:off x="808387" y="4283475"/>
              <a:ext cx="2552349" cy="1640205"/>
            </a:xfrm>
            <a:prstGeom prst="rect">
              <a:avLst/>
            </a:prstGeom>
            <a:grpFill/>
          </p:spPr>
          <p:txBody>
            <a:bodyPr wrap="square" rtlCol="0">
              <a:spAutoFit/>
            </a:bodyPr>
            <a:lstStyle/>
            <a:p>
              <a:pPr algn="ctr">
                <a:lnSpc>
                  <a:spcPct val="90000"/>
                </a:lnSpc>
                <a:spcBef>
                  <a:spcPct val="0"/>
                </a:spcBef>
              </a:pPr>
              <a:r>
                <a:rPr lang="en-US" altLang="zh-CN" sz="2800" b="1" dirty="0">
                  <a:solidFill>
                    <a:srgbClr val="DEF4F6"/>
                  </a:solidFill>
                  <a:latin typeface="Microsoft YaHei" panose="020B0503020204020204" pitchFamily="34" charset="-122"/>
                  <a:ea typeface="Microsoft YaHei" panose="020B0503020204020204" pitchFamily="34" charset="-122"/>
                  <a:cs typeface="+mj-cs"/>
                </a:rPr>
                <a:t>Limitations of the Atomic Model</a:t>
              </a:r>
              <a:endParaRPr lang="en-US" altLang="zh-CN" sz="2800" b="1" dirty="0">
                <a:solidFill>
                  <a:srgbClr val="DEF4F6"/>
                </a:solidFill>
                <a:latin typeface="Microsoft YaHei" panose="020B0503020204020204" pitchFamily="34" charset="-122"/>
                <a:ea typeface="Microsoft YaHei" panose="020B0503020204020204" pitchFamily="34" charset="-122"/>
                <a:cs typeface="+mj-cs"/>
              </a:endParaRPr>
            </a:p>
          </p:txBody>
        </p:sp>
      </p:grpSp>
      <p:grpSp>
        <p:nvGrpSpPr>
          <p:cNvPr id="99" name="组合 98"/>
          <p:cNvGrpSpPr/>
          <p:nvPr/>
        </p:nvGrpSpPr>
        <p:grpSpPr>
          <a:xfrm>
            <a:off x="8870600" y="2122503"/>
            <a:ext cx="2619726" cy="3165445"/>
            <a:chOff x="774699" y="2075472"/>
            <a:chExt cx="2619726" cy="3165445"/>
          </a:xfrm>
          <a:solidFill>
            <a:srgbClr val="206A72"/>
          </a:solidFill>
        </p:grpSpPr>
        <p:sp>
          <p:nvSpPr>
            <p:cNvPr id="100" name="矩形 99"/>
            <p:cNvSpPr/>
            <p:nvPr/>
          </p:nvSpPr>
          <p:spPr>
            <a:xfrm>
              <a:off x="774699" y="2075472"/>
              <a:ext cx="2619726" cy="31654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1" name="矩形 100"/>
            <p:cNvSpPr/>
            <p:nvPr/>
          </p:nvSpPr>
          <p:spPr>
            <a:xfrm>
              <a:off x="774699" y="4086224"/>
              <a:ext cx="2619726" cy="8746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文本框 101"/>
            <p:cNvSpPr txBox="1"/>
            <p:nvPr/>
          </p:nvSpPr>
          <p:spPr>
            <a:xfrm>
              <a:off x="1228397" y="2094522"/>
              <a:ext cx="1712328" cy="1862048"/>
            </a:xfrm>
            <a:prstGeom prst="rect">
              <a:avLst/>
            </a:prstGeom>
            <a:grpFill/>
          </p:spPr>
          <p:txBody>
            <a:bodyPr wrap="none" rtlCol="0">
              <a:spAutoFit/>
            </a:bodyPr>
            <a:lstStyle/>
            <a:p>
              <a:pPr algn="ctr"/>
              <a:r>
                <a:rPr lang="en-US" altLang="zh-CN" sz="11500" dirty="0" smtClean="0">
                  <a:solidFill>
                    <a:schemeClr val="bg1"/>
                  </a:solidFill>
                  <a:latin typeface="Impact" panose="020B0806030902050204" pitchFamily="34" charset="0"/>
                  <a:ea typeface="Gulim" panose="020B0600000101010101" pitchFamily="34" charset="-127"/>
                </a:rPr>
                <a:t>04</a:t>
              </a:r>
              <a:endParaRPr lang="zh-CN" altLang="en-US" sz="11500" dirty="0">
                <a:solidFill>
                  <a:schemeClr val="bg1"/>
                </a:solidFill>
                <a:latin typeface="Impact" panose="020B0806030902050204" pitchFamily="34" charset="0"/>
                <a:ea typeface="Gulim" panose="020B0600000101010101" pitchFamily="34" charset="-127"/>
              </a:endParaRPr>
            </a:p>
          </p:txBody>
        </p:sp>
        <p:sp>
          <p:nvSpPr>
            <p:cNvPr id="103" name="文本框 102"/>
            <p:cNvSpPr txBox="1"/>
            <p:nvPr/>
          </p:nvSpPr>
          <p:spPr>
            <a:xfrm>
              <a:off x="808387" y="4283475"/>
              <a:ext cx="2552349" cy="478155"/>
            </a:xfrm>
            <a:prstGeom prst="rect">
              <a:avLst/>
            </a:prstGeom>
            <a:grpFill/>
          </p:spPr>
          <p:txBody>
            <a:bodyPr wrap="square" rtlCol="0">
              <a:spAutoFit/>
            </a:bodyPr>
            <a:lstStyle/>
            <a:p>
              <a:pPr algn="ctr">
                <a:lnSpc>
                  <a:spcPct val="90000"/>
                </a:lnSpc>
                <a:spcBef>
                  <a:spcPct val="0"/>
                </a:spcBef>
              </a:pPr>
              <a:r>
                <a:rPr lang="en-US" altLang="zh-CN" sz="2800" b="1" dirty="0">
                  <a:solidFill>
                    <a:srgbClr val="DEF4F6"/>
                  </a:solidFill>
                  <a:latin typeface="Microsoft YaHei" panose="020B0503020204020204" pitchFamily="34" charset="-122"/>
                  <a:ea typeface="Microsoft YaHei" panose="020B0503020204020204" pitchFamily="34" charset="-122"/>
                  <a:cs typeface="+mj-cs"/>
                </a:rPr>
                <a:t>Conclusion</a:t>
              </a:r>
              <a:endParaRPr lang="en-US" altLang="zh-CN" sz="2800" b="1" dirty="0">
                <a:solidFill>
                  <a:srgbClr val="DEF4F6"/>
                </a:solidFill>
                <a:latin typeface="Microsoft YaHei" panose="020B0503020204020204" pitchFamily="34" charset="-122"/>
                <a:ea typeface="Microsoft YaHei" panose="020B0503020204020204" pitchFamily="34" charset="-122"/>
                <a:cs typeface="+mj-cs"/>
              </a:endParaRPr>
            </a:p>
          </p:txBody>
        </p:sp>
      </p:grpSp>
      <p:sp>
        <p:nvSpPr>
          <p:cNvPr id="28" name="文本框 27"/>
          <p:cNvSpPr txBox="1"/>
          <p:nvPr/>
        </p:nvSpPr>
        <p:spPr>
          <a:xfrm>
            <a:off x="507365" y="366395"/>
            <a:ext cx="2916555" cy="645160"/>
          </a:xfrm>
          <a:prstGeom prst="rect">
            <a:avLst/>
          </a:prstGeom>
          <a:noFill/>
        </p:spPr>
        <p:txBody>
          <a:bodyPr wrap="square" rtlCol="0">
            <a:spAutoFit/>
          </a:bodyPr>
          <a:lstStyle/>
          <a:p>
            <a:r>
              <a:rPr lang="zh-CN" altLang="en-US" sz="3600" b="1" dirty="0" smtClean="0">
                <a:solidFill>
                  <a:schemeClr val="tx1">
                    <a:lumMod val="75000"/>
                    <a:lumOff val="25000"/>
                  </a:schemeClr>
                </a:solidFill>
                <a:ea typeface="Microsoft YaHei" panose="020B0503020204020204" pitchFamily="34" charset="-122"/>
              </a:rPr>
              <a:t>CONTENTS</a:t>
            </a:r>
            <a:endParaRPr lang="zh-CN" altLang="en-US" sz="3600" b="1" dirty="0" smtClean="0">
              <a:solidFill>
                <a:schemeClr val="tx1">
                  <a:lumMod val="75000"/>
                  <a:lumOff val="25000"/>
                </a:schemeClr>
              </a:solidFill>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right)">
                                      <p:cBhvr>
                                        <p:cTn id="7" dur="250"/>
                                        <p:tgtEl>
                                          <p:spTgt spid="28">
                                            <p:txEl>
                                              <p:pRg st="0" end="0"/>
                                            </p:txEl>
                                          </p:spTgt>
                                        </p:tgtEl>
                                      </p:cBhvr>
                                    </p:animEffect>
                                  </p:childTnLst>
                                </p:cTn>
                              </p:par>
                            </p:childTnLst>
                          </p:cTn>
                        </p:par>
                        <p:par>
                          <p:cTn id="8" fill="hold">
                            <p:stCondLst>
                              <p:cond delay="500"/>
                            </p:stCondLst>
                            <p:childTnLst>
                              <p:par>
                                <p:cTn id="9" presetID="37"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450" decel="100000" fill="hold"/>
                                        <p:tgtEl>
                                          <p:spTgt spid="17"/>
                                        </p:tgtEl>
                                        <p:attrNameLst>
                                          <p:attrName>ppt_y</p:attrName>
                                        </p:attrNameLst>
                                      </p:cBhvr>
                                      <p:tavLst>
                                        <p:tav tm="0">
                                          <p:val>
                                            <p:strVal val="#ppt_y+1"/>
                                          </p:val>
                                        </p:tav>
                                        <p:tav tm="100000">
                                          <p:val>
                                            <p:strVal val="#ppt_y-.03"/>
                                          </p:val>
                                        </p:tav>
                                      </p:tavLst>
                                    </p:anim>
                                    <p:anim calcmode="lin" valueType="num">
                                      <p:cBhvr>
                                        <p:cTn id="14"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25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anim calcmode="lin" valueType="num">
                                      <p:cBhvr>
                                        <p:cTn id="18" dur="500" fill="hold"/>
                                        <p:tgtEl>
                                          <p:spTgt spid="89"/>
                                        </p:tgtEl>
                                        <p:attrNameLst>
                                          <p:attrName>ppt_x</p:attrName>
                                        </p:attrNameLst>
                                      </p:cBhvr>
                                      <p:tavLst>
                                        <p:tav tm="0">
                                          <p:val>
                                            <p:strVal val="#ppt_x"/>
                                          </p:val>
                                        </p:tav>
                                        <p:tav tm="100000">
                                          <p:val>
                                            <p:strVal val="#ppt_x"/>
                                          </p:val>
                                        </p:tav>
                                      </p:tavLst>
                                    </p:anim>
                                    <p:anim calcmode="lin" valueType="num">
                                      <p:cBhvr>
                                        <p:cTn id="19" dur="450" decel="100000" fill="hold"/>
                                        <p:tgtEl>
                                          <p:spTgt spid="89"/>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89"/>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50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500"/>
                                        <p:tgtEl>
                                          <p:spTgt spid="94"/>
                                        </p:tgtEl>
                                      </p:cBhvr>
                                    </p:animEffect>
                                    <p:anim calcmode="lin" valueType="num">
                                      <p:cBhvr>
                                        <p:cTn id="24" dur="500" fill="hold"/>
                                        <p:tgtEl>
                                          <p:spTgt spid="94"/>
                                        </p:tgtEl>
                                        <p:attrNameLst>
                                          <p:attrName>ppt_x</p:attrName>
                                        </p:attrNameLst>
                                      </p:cBhvr>
                                      <p:tavLst>
                                        <p:tav tm="0">
                                          <p:val>
                                            <p:strVal val="#ppt_x"/>
                                          </p:val>
                                        </p:tav>
                                        <p:tav tm="100000">
                                          <p:val>
                                            <p:strVal val="#ppt_x"/>
                                          </p:val>
                                        </p:tav>
                                      </p:tavLst>
                                    </p:anim>
                                    <p:anim calcmode="lin" valueType="num">
                                      <p:cBhvr>
                                        <p:cTn id="25" dur="450" decel="100000" fill="hold"/>
                                        <p:tgtEl>
                                          <p:spTgt spid="94"/>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94"/>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750"/>
                                  </p:stCondLst>
                                  <p:childTnLst>
                                    <p:set>
                                      <p:cBhvr>
                                        <p:cTn id="28" dur="1" fill="hold">
                                          <p:stCondLst>
                                            <p:cond delay="0"/>
                                          </p:stCondLst>
                                        </p:cTn>
                                        <p:tgtEl>
                                          <p:spTgt spid="99"/>
                                        </p:tgtEl>
                                        <p:attrNameLst>
                                          <p:attrName>style.visibility</p:attrName>
                                        </p:attrNameLst>
                                      </p:cBhvr>
                                      <p:to>
                                        <p:strVal val="visible"/>
                                      </p:to>
                                    </p:set>
                                    <p:animEffect transition="in" filter="fade">
                                      <p:cBhvr>
                                        <p:cTn id="29" dur="500"/>
                                        <p:tgtEl>
                                          <p:spTgt spid="99"/>
                                        </p:tgtEl>
                                      </p:cBhvr>
                                    </p:animEffect>
                                    <p:anim calcmode="lin" valueType="num">
                                      <p:cBhvr>
                                        <p:cTn id="30" dur="500" fill="hold"/>
                                        <p:tgtEl>
                                          <p:spTgt spid="99"/>
                                        </p:tgtEl>
                                        <p:attrNameLst>
                                          <p:attrName>ppt_x</p:attrName>
                                        </p:attrNameLst>
                                      </p:cBhvr>
                                      <p:tavLst>
                                        <p:tav tm="0">
                                          <p:val>
                                            <p:strVal val="#ppt_x"/>
                                          </p:val>
                                        </p:tav>
                                        <p:tav tm="100000">
                                          <p:val>
                                            <p:strVal val="#ppt_x"/>
                                          </p:val>
                                        </p:tav>
                                      </p:tavLst>
                                    </p:anim>
                                    <p:anim calcmode="lin" valueType="num">
                                      <p:cBhvr>
                                        <p:cTn id="31" dur="450" decel="100000" fill="hold"/>
                                        <p:tgtEl>
                                          <p:spTgt spid="99"/>
                                        </p:tgtEl>
                                        <p:attrNameLst>
                                          <p:attrName>ppt_y</p:attrName>
                                        </p:attrNameLst>
                                      </p:cBhvr>
                                      <p:tavLst>
                                        <p:tav tm="0">
                                          <p:val>
                                            <p:strVal val="#ppt_y+1"/>
                                          </p:val>
                                        </p:tav>
                                        <p:tav tm="100000">
                                          <p:val>
                                            <p:strVal val="#ppt_y-.03"/>
                                          </p:val>
                                        </p:tav>
                                      </p:tavLst>
                                    </p:anim>
                                    <p:anim calcmode="lin" valueType="num">
                                      <p:cBhvr>
                                        <p:cTn id="32" dur="50" accel="100000" fill="hold">
                                          <p:stCondLst>
                                            <p:cond delay="45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19550" y="1638300"/>
            <a:ext cx="4152900" cy="41529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19550" y="1514147"/>
            <a:ext cx="4152900" cy="4401205"/>
          </a:xfrm>
          <a:prstGeom prst="rect">
            <a:avLst/>
          </a:prstGeom>
          <a:solidFill>
            <a:srgbClr val="206A72"/>
          </a:solidFill>
        </p:spPr>
        <p:txBody>
          <a:bodyPr wrap="square" rtlCol="0">
            <a:spAutoFit/>
          </a:bodyPr>
          <a:lstStyle/>
          <a:p>
            <a:pPr algn="ctr"/>
            <a:r>
              <a:rPr lang="en-US" altLang="zh-CN" sz="28000" dirty="0" smtClean="0">
                <a:solidFill>
                  <a:schemeClr val="bg1"/>
                </a:solidFill>
                <a:effectLst>
                  <a:outerShdw blurRad="50800" algn="ctr" rotWithShape="0">
                    <a:prstClr val="black">
                      <a:alpha val="40000"/>
                    </a:prstClr>
                  </a:outerShdw>
                </a:effectLst>
                <a:latin typeface="Impact" panose="020B0806030902050204" pitchFamily="34" charset="0"/>
              </a:rPr>
              <a:t>01</a:t>
            </a:r>
            <a:endParaRPr lang="zh-CN" altLang="en-US" sz="28000"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2" name="文本框 1"/>
          <p:cNvSpPr txBox="1"/>
          <p:nvPr/>
        </p:nvSpPr>
        <p:spPr>
          <a:xfrm>
            <a:off x="0" y="94205"/>
            <a:ext cx="7054786" cy="1419860"/>
          </a:xfrm>
          <a:prstGeom prst="rect">
            <a:avLst/>
          </a:prstGeom>
          <a:noFill/>
        </p:spPr>
        <p:txBody>
          <a:bodyPr wrap="square" rtlCol="0">
            <a:spAutoFit/>
          </a:bodyPr>
          <a:lstStyle/>
          <a:p>
            <a:pPr algn="ctr">
              <a:lnSpc>
                <a:spcPct val="90000"/>
              </a:lnSpc>
              <a:spcBef>
                <a:spcPct val="0"/>
              </a:spcBef>
            </a:pPr>
            <a:r>
              <a:rPr lang="en-US" altLang="zh-CN" sz="4800" b="1" dirty="0">
                <a:solidFill>
                  <a:srgbClr val="08181A"/>
                </a:solidFill>
                <a:latin typeface="Microsoft YaHei" panose="020B0503020204020204" pitchFamily="34" charset="-122"/>
                <a:ea typeface="Microsoft YaHei" panose="020B0503020204020204" pitchFamily="34" charset="-122"/>
                <a:cs typeface="+mj-cs"/>
              </a:rPr>
              <a:t>Brief Introduction to Atomic Model</a:t>
            </a:r>
            <a:endParaRPr lang="en-US" altLang="zh-CN" sz="4800" b="1" dirty="0">
              <a:solidFill>
                <a:srgbClr val="08181A"/>
              </a:solidFill>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972185" y="2040255"/>
            <a:ext cx="10247630" cy="309308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4" name="Slide Number Placeholder 3"/>
          <p:cNvSpPr>
            <a:spLocks noGrp="1"/>
          </p:cNvSpPr>
          <p:nvPr>
            <p:ph type="sldNum" sz="quarter" idx="4294967295"/>
          </p:nvPr>
        </p:nvSpPr>
        <p:spPr>
          <a:xfrm>
            <a:off x="9448800" y="6356350"/>
            <a:ext cx="2743200" cy="365125"/>
          </a:xfrm>
        </p:spPr>
        <p:txBody>
          <a:bodyPr/>
          <a:p>
            <a:fld id="{B3561BA9-CDCF-4958-B8AB-66F3BF063E13}" type="slidenum">
              <a:rPr lang="en-US" smtClean="0"/>
            </a:fld>
            <a:endParaRPr lang="en-US"/>
          </a:p>
        </p:txBody>
      </p:sp>
      <p:sp>
        <p:nvSpPr>
          <p:cNvPr id="5" name="Text Box 4"/>
          <p:cNvSpPr txBox="1"/>
          <p:nvPr/>
        </p:nvSpPr>
        <p:spPr>
          <a:xfrm>
            <a:off x="1068070" y="2275840"/>
            <a:ext cx="9476740" cy="2584450"/>
          </a:xfrm>
          <a:prstGeom prst="rect">
            <a:avLst/>
          </a:prstGeom>
          <a:noFill/>
          <a:ln>
            <a:solidFill>
              <a:schemeClr val="accent2"/>
            </a:solidFill>
          </a:ln>
        </p:spPr>
        <p:txBody>
          <a:bodyPr wrap="square" rtlCol="0">
            <a:spAutoFit/>
          </a:bodyPr>
          <a:p>
            <a:pPr marL="285750" indent="-285750">
              <a:buFont typeface="Arial" panose="020B0604020202020204" pitchFamily="34" charset="0"/>
              <a:buChar char="•"/>
            </a:pPr>
            <a:r>
              <a:rPr lang="en-US">
                <a:latin typeface="Microsoft YaHei" panose="020B0503020204020204" pitchFamily="34" charset="-122"/>
                <a:ea typeface="Microsoft YaHei" panose="020B0503020204020204" pitchFamily="34" charset="-122"/>
              </a:rPr>
              <a:t>The atomic model is a framework to understand the structure and behavior of atoms.</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atin typeface="Microsoft YaHei" panose="020B0503020204020204" pitchFamily="34" charset="-122"/>
                <a:ea typeface="Microsoft YaHei" panose="020B0503020204020204" pitchFamily="34" charset="-122"/>
              </a:rPr>
              <a:t> It describes the arrangement of subatomic particles within an atom and their interactions. Over time, several atomic models have been proposed, each building upon the previous model's successes and addressing its limitations.</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atin typeface="Microsoft YaHei" panose="020B0503020204020204" pitchFamily="34" charset="-122"/>
                <a:ea typeface="Microsoft YaHei" panose="020B0503020204020204" pitchFamily="34" charset="-122"/>
              </a:rPr>
              <a:t>One influential model was Niels Bohr's atomic model, which introduced the concept of quantized energy levels and orbits.</a:t>
            </a:r>
            <a:endParaRPr lang="en-US">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19550" y="1638300"/>
            <a:ext cx="4152900" cy="41529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19550" y="1514147"/>
            <a:ext cx="4152900" cy="4401205"/>
          </a:xfrm>
          <a:prstGeom prst="rect">
            <a:avLst/>
          </a:prstGeom>
          <a:solidFill>
            <a:srgbClr val="1D6269"/>
          </a:solidFill>
        </p:spPr>
        <p:txBody>
          <a:bodyPr wrap="square" rtlCol="0">
            <a:spAutoFit/>
          </a:bodyPr>
          <a:lstStyle/>
          <a:p>
            <a:pPr algn="ctr"/>
            <a:r>
              <a:rPr lang="en-US" altLang="zh-CN" sz="28000" dirty="0" smtClean="0">
                <a:solidFill>
                  <a:schemeClr val="bg1"/>
                </a:solidFill>
                <a:effectLst>
                  <a:outerShdw blurRad="50800" algn="ctr" rotWithShape="0">
                    <a:prstClr val="black">
                      <a:alpha val="40000"/>
                    </a:prstClr>
                  </a:outerShdw>
                </a:effectLst>
                <a:latin typeface="Impact" panose="020B0806030902050204" pitchFamily="34" charset="0"/>
              </a:rPr>
              <a:t>02</a:t>
            </a:r>
            <a:endParaRPr lang="zh-CN" altLang="en-US" sz="28000"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2" name="文本框 1"/>
          <p:cNvSpPr txBox="1"/>
          <p:nvPr/>
        </p:nvSpPr>
        <p:spPr>
          <a:xfrm>
            <a:off x="0" y="94148"/>
            <a:ext cx="7054786" cy="1419860"/>
          </a:xfrm>
          <a:prstGeom prst="rect">
            <a:avLst/>
          </a:prstGeom>
          <a:noFill/>
        </p:spPr>
        <p:txBody>
          <a:bodyPr wrap="square" rtlCol="0">
            <a:spAutoFit/>
          </a:bodyPr>
          <a:lstStyle/>
          <a:p>
            <a:pPr algn="ctr">
              <a:lnSpc>
                <a:spcPct val="90000"/>
              </a:lnSpc>
              <a:spcBef>
                <a:spcPct val="0"/>
              </a:spcBef>
            </a:pPr>
            <a:r>
              <a:rPr lang="en-US" altLang="zh-CN" sz="4800" b="1" dirty="0">
                <a:solidFill>
                  <a:srgbClr val="08181A"/>
                </a:solidFill>
                <a:latin typeface="Microsoft YaHei" panose="020B0503020204020204" pitchFamily="34" charset="-122"/>
                <a:ea typeface="Microsoft YaHei" panose="020B0503020204020204" pitchFamily="34" charset="-122"/>
                <a:cs typeface="+mj-cs"/>
              </a:rPr>
              <a:t>Postulates of the Atomic Theory</a:t>
            </a:r>
            <a:endParaRPr lang="en-US" altLang="zh-CN" sz="4800" b="1" dirty="0">
              <a:solidFill>
                <a:srgbClr val="08181A"/>
              </a:solidFill>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571625" y="1964129"/>
            <a:ext cx="10011317"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1582942" y="1952625"/>
            <a:ext cx="0" cy="2130425"/>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78769" y="4064000"/>
            <a:ext cx="1000417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594392" y="4052888"/>
            <a:ext cx="0" cy="21645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585913" y="6200775"/>
            <a:ext cx="1000179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13317" y="983054"/>
            <a:ext cx="1962150" cy="1962150"/>
          </a:xfrm>
          <a:prstGeom prst="ellipse">
            <a:avLst/>
          </a:prstGeom>
          <a:solidFill>
            <a:srgbClr val="1D6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显示 28"/>
          <p:cNvSpPr/>
          <p:nvPr/>
        </p:nvSpPr>
        <p:spPr>
          <a:xfrm rot="5400000">
            <a:off x="3654893" y="1486861"/>
            <a:ext cx="1560268" cy="2911876"/>
          </a:xfrm>
          <a:prstGeom prst="flowChartDisplay">
            <a:avLst/>
          </a:prstGeom>
          <a:solidFill>
            <a:srgbClr val="206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显示 30"/>
          <p:cNvSpPr/>
          <p:nvPr/>
        </p:nvSpPr>
        <p:spPr>
          <a:xfrm rot="5400000">
            <a:off x="8543596" y="1486862"/>
            <a:ext cx="1560268" cy="2911876"/>
          </a:xfrm>
          <a:prstGeom prst="flowChartDisplay">
            <a:avLst/>
          </a:prstGeom>
          <a:solidFill>
            <a:srgbClr val="206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显示 34"/>
          <p:cNvSpPr/>
          <p:nvPr/>
        </p:nvSpPr>
        <p:spPr>
          <a:xfrm rot="5400000">
            <a:off x="8543596" y="3609105"/>
            <a:ext cx="1560268" cy="2911876"/>
          </a:xfrm>
          <a:prstGeom prst="flowChartDisplay">
            <a:avLst/>
          </a:prstGeom>
          <a:solidFill>
            <a:srgbClr val="206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显示 36"/>
          <p:cNvSpPr/>
          <p:nvPr/>
        </p:nvSpPr>
        <p:spPr>
          <a:xfrm rot="5400000">
            <a:off x="3654892" y="3609106"/>
            <a:ext cx="1560267" cy="2911876"/>
          </a:xfrm>
          <a:prstGeom prst="flowChartDisplay">
            <a:avLst/>
          </a:prstGeom>
          <a:solidFill>
            <a:srgbClr val="206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85775" y="1673860"/>
            <a:ext cx="2217420" cy="506730"/>
          </a:xfrm>
          <a:prstGeom prst="rect">
            <a:avLst/>
          </a:prstGeom>
          <a:noFill/>
        </p:spPr>
        <p:txBody>
          <a:bodyPr wrap="square" rtlCol="0">
            <a:spAutoFit/>
          </a:bodyPr>
          <a:lstStyle/>
          <a:p>
            <a:pPr algn="ctr">
              <a:lnSpc>
                <a:spcPct val="90000"/>
              </a:lnSpc>
              <a:spcBef>
                <a:spcPts val="1000"/>
              </a:spcBef>
            </a:pPr>
            <a:r>
              <a:rPr lang="en-US" altLang="zh-CN" sz="3000" b="1" dirty="0">
                <a:solidFill>
                  <a:schemeClr val="bg1"/>
                </a:solidFill>
                <a:latin typeface="Microsoft YaHei" panose="020B0503020204020204" pitchFamily="34" charset="-122"/>
                <a:ea typeface="Microsoft YaHei" panose="020B0503020204020204" pitchFamily="34" charset="-122"/>
              </a:rPr>
              <a:t>Postulates</a:t>
            </a:r>
            <a:endParaRPr lang="en-US" altLang="zh-CN" sz="3000" b="1" dirty="0">
              <a:solidFill>
                <a:schemeClr val="bg1"/>
              </a:solidFill>
              <a:latin typeface="Microsoft YaHei" panose="020B0503020204020204" pitchFamily="34" charset="-122"/>
              <a:ea typeface="Microsoft YaHei" panose="020B0503020204020204" pitchFamily="34" charset="-122"/>
            </a:endParaRPr>
          </a:p>
        </p:txBody>
      </p:sp>
      <p:grpSp>
        <p:nvGrpSpPr>
          <p:cNvPr id="5" name="组合 4"/>
          <p:cNvGrpSpPr/>
          <p:nvPr/>
        </p:nvGrpSpPr>
        <p:grpSpPr>
          <a:xfrm>
            <a:off x="4220360" y="1784982"/>
            <a:ext cx="429330" cy="307777"/>
            <a:chOff x="4220360" y="1784982"/>
            <a:chExt cx="429330" cy="307777"/>
          </a:xfrm>
          <a:solidFill>
            <a:srgbClr val="206A72"/>
          </a:solidFill>
        </p:grpSpPr>
        <p:sp>
          <p:nvSpPr>
            <p:cNvPr id="25" name="椭圆 24"/>
            <p:cNvSpPr/>
            <p:nvPr/>
          </p:nvSpPr>
          <p:spPr>
            <a:xfrm>
              <a:off x="4295216" y="1800799"/>
              <a:ext cx="279623" cy="27962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220360" y="1784982"/>
              <a:ext cx="429330" cy="307777"/>
            </a:xfrm>
            <a:prstGeom prst="rect">
              <a:avLst/>
            </a:prstGeom>
            <a:grpFill/>
          </p:spPr>
          <p:txBody>
            <a:bodyPr wrap="square" rtlCol="0">
              <a:spAutoFit/>
            </a:bodyPr>
            <a:lstStyle/>
            <a:p>
              <a:pPr algn="ctr">
                <a:spcBef>
                  <a:spcPts val="1000"/>
                </a:spcBef>
              </a:pPr>
              <a:r>
                <a:rPr lang="en-US" altLang="zh-CN" sz="1400" b="1" dirty="0" smtClean="0">
                  <a:solidFill>
                    <a:srgbClr val="E5F5F7"/>
                  </a:solidFill>
                  <a:latin typeface="Microsoft YaHei" panose="020B0503020204020204" pitchFamily="34" charset="-122"/>
                  <a:ea typeface="Microsoft YaHei" panose="020B0503020204020204" pitchFamily="34" charset="-122"/>
                </a:rPr>
                <a:t>A</a:t>
              </a:r>
              <a:endParaRPr lang="zh-CN" altLang="en-US" sz="1400" b="1" dirty="0">
                <a:solidFill>
                  <a:srgbClr val="E5F5F7"/>
                </a:solidFill>
                <a:latin typeface="Microsoft YaHei" panose="020B0503020204020204" pitchFamily="34" charset="-122"/>
                <a:ea typeface="Microsoft YaHei" panose="020B0503020204020204" pitchFamily="34" charset="-122"/>
              </a:endParaRPr>
            </a:p>
          </p:txBody>
        </p:sp>
      </p:grpSp>
      <p:grpSp>
        <p:nvGrpSpPr>
          <p:cNvPr id="6" name="组合 5"/>
          <p:cNvGrpSpPr/>
          <p:nvPr/>
        </p:nvGrpSpPr>
        <p:grpSpPr>
          <a:xfrm>
            <a:off x="9109065" y="1784982"/>
            <a:ext cx="429330" cy="307777"/>
            <a:chOff x="9109065" y="1784982"/>
            <a:chExt cx="429330" cy="307777"/>
          </a:xfrm>
          <a:solidFill>
            <a:srgbClr val="206A72"/>
          </a:solidFill>
        </p:grpSpPr>
        <p:sp>
          <p:nvSpPr>
            <p:cNvPr id="30" name="椭圆 29"/>
            <p:cNvSpPr/>
            <p:nvPr/>
          </p:nvSpPr>
          <p:spPr>
            <a:xfrm>
              <a:off x="9183919" y="1800800"/>
              <a:ext cx="279623" cy="27962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9109065" y="1784982"/>
              <a:ext cx="429330" cy="307777"/>
            </a:xfrm>
            <a:prstGeom prst="rect">
              <a:avLst/>
            </a:prstGeom>
            <a:grpFill/>
          </p:spPr>
          <p:txBody>
            <a:bodyPr wrap="square" rtlCol="0">
              <a:spAutoFit/>
            </a:bodyPr>
            <a:lstStyle/>
            <a:p>
              <a:pPr algn="ctr">
                <a:spcBef>
                  <a:spcPts val="1000"/>
                </a:spcBef>
              </a:pPr>
              <a:r>
                <a:rPr lang="en-US" altLang="zh-CN" sz="1400" b="1" dirty="0" smtClean="0">
                  <a:solidFill>
                    <a:srgbClr val="E5F5F7"/>
                  </a:solidFill>
                  <a:latin typeface="Microsoft YaHei" panose="020B0503020204020204" pitchFamily="34" charset="-122"/>
                  <a:ea typeface="Microsoft YaHei" panose="020B0503020204020204" pitchFamily="34" charset="-122"/>
                </a:rPr>
                <a:t>B</a:t>
              </a:r>
              <a:endParaRPr lang="zh-CN" altLang="en-US" sz="1400" b="1" dirty="0">
                <a:solidFill>
                  <a:srgbClr val="E5F5F7"/>
                </a:solidFill>
                <a:latin typeface="Microsoft YaHei" panose="020B0503020204020204" pitchFamily="34" charset="-122"/>
                <a:ea typeface="Microsoft YaHei" panose="020B0503020204020204" pitchFamily="34" charset="-122"/>
              </a:endParaRPr>
            </a:p>
          </p:txBody>
        </p:sp>
      </p:grpSp>
      <p:grpSp>
        <p:nvGrpSpPr>
          <p:cNvPr id="9" name="组合 8"/>
          <p:cNvGrpSpPr/>
          <p:nvPr/>
        </p:nvGrpSpPr>
        <p:grpSpPr>
          <a:xfrm>
            <a:off x="9109065" y="3910110"/>
            <a:ext cx="429330" cy="307777"/>
            <a:chOff x="9109065" y="3910110"/>
            <a:chExt cx="429330" cy="307777"/>
          </a:xfrm>
          <a:solidFill>
            <a:srgbClr val="206A72"/>
          </a:solidFill>
        </p:grpSpPr>
        <p:sp>
          <p:nvSpPr>
            <p:cNvPr id="34" name="椭圆 33"/>
            <p:cNvSpPr/>
            <p:nvPr/>
          </p:nvSpPr>
          <p:spPr>
            <a:xfrm>
              <a:off x="9183919" y="3924188"/>
              <a:ext cx="279623" cy="27962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9109065" y="3910110"/>
              <a:ext cx="429330" cy="307777"/>
            </a:xfrm>
            <a:prstGeom prst="rect">
              <a:avLst/>
            </a:prstGeom>
            <a:grpFill/>
          </p:spPr>
          <p:txBody>
            <a:bodyPr wrap="square" rtlCol="0">
              <a:spAutoFit/>
            </a:bodyPr>
            <a:lstStyle/>
            <a:p>
              <a:pPr algn="ctr">
                <a:spcBef>
                  <a:spcPts val="1000"/>
                </a:spcBef>
              </a:pPr>
              <a:r>
                <a:rPr lang="en-US" altLang="zh-CN" sz="1400" b="1" dirty="0" smtClean="0">
                  <a:solidFill>
                    <a:srgbClr val="E5F5F7"/>
                  </a:solidFill>
                  <a:latin typeface="Microsoft YaHei" panose="020B0503020204020204" pitchFamily="34" charset="-122"/>
                  <a:ea typeface="Microsoft YaHei" panose="020B0503020204020204" pitchFamily="34" charset="-122"/>
                </a:rPr>
                <a:t>C</a:t>
              </a:r>
              <a:endParaRPr lang="zh-CN" altLang="en-US" sz="1400" b="1" dirty="0">
                <a:solidFill>
                  <a:srgbClr val="E5F5F7"/>
                </a:solidFill>
                <a:latin typeface="Microsoft YaHei" panose="020B0503020204020204" pitchFamily="34" charset="-122"/>
                <a:ea typeface="Microsoft YaHei" panose="020B0503020204020204" pitchFamily="34" charset="-122"/>
              </a:endParaRPr>
            </a:p>
          </p:txBody>
        </p:sp>
      </p:grpSp>
      <p:grpSp>
        <p:nvGrpSpPr>
          <p:cNvPr id="7" name="组合 6"/>
          <p:cNvGrpSpPr/>
          <p:nvPr/>
        </p:nvGrpSpPr>
        <p:grpSpPr>
          <a:xfrm>
            <a:off x="4220360" y="3910110"/>
            <a:ext cx="429330" cy="307777"/>
            <a:chOff x="4220360" y="3910110"/>
            <a:chExt cx="429330" cy="307777"/>
          </a:xfrm>
          <a:solidFill>
            <a:srgbClr val="206A72"/>
          </a:solidFill>
        </p:grpSpPr>
        <p:sp>
          <p:nvSpPr>
            <p:cNvPr id="36" name="椭圆 35"/>
            <p:cNvSpPr/>
            <p:nvPr/>
          </p:nvSpPr>
          <p:spPr>
            <a:xfrm>
              <a:off x="4295215" y="3924189"/>
              <a:ext cx="279623" cy="27962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4220360" y="3910110"/>
              <a:ext cx="429330" cy="307777"/>
            </a:xfrm>
            <a:prstGeom prst="rect">
              <a:avLst/>
            </a:prstGeom>
            <a:grpFill/>
          </p:spPr>
          <p:txBody>
            <a:bodyPr wrap="square" rtlCol="0">
              <a:spAutoFit/>
            </a:bodyPr>
            <a:lstStyle/>
            <a:p>
              <a:pPr algn="ctr">
                <a:spcBef>
                  <a:spcPts val="1000"/>
                </a:spcBef>
              </a:pPr>
              <a:r>
                <a:rPr lang="en-US" altLang="zh-CN" sz="1400" b="1" dirty="0" smtClean="0">
                  <a:solidFill>
                    <a:srgbClr val="E5F5F7"/>
                  </a:solidFill>
                  <a:latin typeface="Microsoft YaHei" panose="020B0503020204020204" pitchFamily="34" charset="-122"/>
                  <a:ea typeface="Microsoft YaHei" panose="020B0503020204020204" pitchFamily="34" charset="-122"/>
                </a:rPr>
                <a:t>D</a:t>
              </a:r>
              <a:endParaRPr lang="zh-CN" altLang="en-US" sz="1400" b="1" dirty="0">
                <a:solidFill>
                  <a:srgbClr val="E5F5F7"/>
                </a:solidFill>
                <a:latin typeface="Microsoft YaHei" panose="020B0503020204020204" pitchFamily="34" charset="-122"/>
                <a:ea typeface="Microsoft YaHei" panose="020B0503020204020204" pitchFamily="34" charset="-122"/>
              </a:endParaRPr>
            </a:p>
          </p:txBody>
        </p:sp>
      </p:grpSp>
      <p:grpSp>
        <p:nvGrpSpPr>
          <p:cNvPr id="14" name="组合 13"/>
          <p:cNvGrpSpPr/>
          <p:nvPr/>
        </p:nvGrpSpPr>
        <p:grpSpPr>
          <a:xfrm>
            <a:off x="3109081" y="2360647"/>
            <a:ext cx="2651760" cy="1092200"/>
            <a:chOff x="3213856" y="2397770"/>
            <a:chExt cx="2651760" cy="1092200"/>
          </a:xfrm>
          <a:solidFill>
            <a:srgbClr val="206A72"/>
          </a:solidFill>
        </p:grpSpPr>
        <p:sp>
          <p:nvSpPr>
            <p:cNvPr id="33" name="文本框 32"/>
            <p:cNvSpPr txBox="1"/>
            <p:nvPr/>
          </p:nvSpPr>
          <p:spPr>
            <a:xfrm>
              <a:off x="3343396" y="2397770"/>
              <a:ext cx="2392807" cy="339725"/>
            </a:xfrm>
            <a:prstGeom prst="rect">
              <a:avLst/>
            </a:prstGeom>
            <a:grpFill/>
          </p:spPr>
          <p:txBody>
            <a:bodyPr wrap="square" rtlCol="0">
              <a:spAutoFit/>
            </a:bodyPr>
            <a:lstStyle/>
            <a:p>
              <a:pPr algn="ctr">
                <a:lnSpc>
                  <a:spcPct val="90000"/>
                </a:lnSpc>
                <a:spcBef>
                  <a:spcPts val="1000"/>
                </a:spcBef>
              </a:pPr>
              <a:endParaRPr lang="en-US" altLang="zh-CN" b="1" dirty="0">
                <a:solidFill>
                  <a:srgbClr val="F0FAFA"/>
                </a:solidFill>
                <a:latin typeface="Microsoft YaHei" panose="020B0503020204020204" pitchFamily="34" charset="-122"/>
                <a:ea typeface="Microsoft YaHei" panose="020B0503020204020204" pitchFamily="34" charset="-122"/>
              </a:endParaRPr>
            </a:p>
          </p:txBody>
        </p:sp>
        <p:sp>
          <p:nvSpPr>
            <p:cNvPr id="43" name="文本框 42"/>
            <p:cNvSpPr txBox="1"/>
            <p:nvPr/>
          </p:nvSpPr>
          <p:spPr>
            <a:xfrm>
              <a:off x="3213856" y="2679710"/>
              <a:ext cx="2651760" cy="810260"/>
            </a:xfrm>
            <a:prstGeom prst="rect">
              <a:avLst/>
            </a:prstGeom>
            <a:grpFill/>
          </p:spPr>
          <p:txBody>
            <a:bodyPr wrap="square" rtlCol="0">
              <a:spAutoFit/>
            </a:bodyPr>
            <a:lstStyle/>
            <a:p>
              <a:pPr>
                <a:lnSpc>
                  <a:spcPct val="130000"/>
                </a:lnSpc>
              </a:pPr>
              <a:r>
                <a:rPr lang="zh-CN" altLang="en-US" dirty="0">
                  <a:solidFill>
                    <a:srgbClr val="F0FAFA"/>
                  </a:solidFill>
                  <a:latin typeface="Microsoft YaHei" panose="020B0503020204020204" pitchFamily="34" charset="-122"/>
                  <a:ea typeface="Microsoft YaHei" panose="020B0503020204020204" pitchFamily="34" charset="-122"/>
                </a:rPr>
                <a:t>Electrons move in fixed, quantized orbits.</a:t>
              </a:r>
              <a:endParaRPr lang="zh-CN" altLang="en-US" dirty="0">
                <a:solidFill>
                  <a:srgbClr val="F0FAFA"/>
                </a:solidFill>
                <a:latin typeface="Microsoft YaHei" panose="020B0503020204020204" pitchFamily="34" charset="-122"/>
                <a:ea typeface="Microsoft YaHei" panose="020B0503020204020204" pitchFamily="34" charset="-122"/>
              </a:endParaRPr>
            </a:p>
          </p:txBody>
        </p:sp>
      </p:grpSp>
      <p:grpSp>
        <p:nvGrpSpPr>
          <p:cNvPr id="44" name="组合 43"/>
          <p:cNvGrpSpPr/>
          <p:nvPr/>
        </p:nvGrpSpPr>
        <p:grpSpPr>
          <a:xfrm>
            <a:off x="8026361" y="2360647"/>
            <a:ext cx="2639695" cy="1449705"/>
            <a:chOff x="3242431" y="2397770"/>
            <a:chExt cx="2639695" cy="1449705"/>
          </a:xfrm>
          <a:solidFill>
            <a:srgbClr val="206A72"/>
          </a:solidFill>
        </p:grpSpPr>
        <p:sp>
          <p:nvSpPr>
            <p:cNvPr id="45" name="文本框 44"/>
            <p:cNvSpPr txBox="1"/>
            <p:nvPr/>
          </p:nvSpPr>
          <p:spPr>
            <a:xfrm>
              <a:off x="3343396" y="2397770"/>
              <a:ext cx="2392807" cy="339725"/>
            </a:xfrm>
            <a:prstGeom prst="rect">
              <a:avLst/>
            </a:prstGeom>
            <a:grpFill/>
          </p:spPr>
          <p:txBody>
            <a:bodyPr wrap="square" rtlCol="0">
              <a:spAutoFit/>
            </a:bodyPr>
            <a:lstStyle/>
            <a:p>
              <a:pPr algn="ctr">
                <a:lnSpc>
                  <a:spcPct val="90000"/>
                </a:lnSpc>
                <a:spcBef>
                  <a:spcPts val="1000"/>
                </a:spcBef>
              </a:pPr>
              <a:endParaRPr lang="en-US" altLang="zh-CN" b="1" dirty="0">
                <a:solidFill>
                  <a:srgbClr val="F0FAFA"/>
                </a:solidFill>
                <a:latin typeface="Microsoft YaHei" panose="020B0503020204020204" pitchFamily="34" charset="-122"/>
                <a:ea typeface="Microsoft YaHei" panose="020B0503020204020204" pitchFamily="34" charset="-122"/>
              </a:endParaRPr>
            </a:p>
          </p:txBody>
        </p:sp>
        <p:sp>
          <p:nvSpPr>
            <p:cNvPr id="46" name="文本框 45"/>
            <p:cNvSpPr txBox="1"/>
            <p:nvPr/>
          </p:nvSpPr>
          <p:spPr>
            <a:xfrm>
              <a:off x="3242431" y="2677170"/>
              <a:ext cx="2639695" cy="1170305"/>
            </a:xfrm>
            <a:prstGeom prst="rect">
              <a:avLst/>
            </a:prstGeom>
            <a:grpFill/>
          </p:spPr>
          <p:txBody>
            <a:bodyPr wrap="square" rtlCol="0">
              <a:spAutoFit/>
            </a:bodyPr>
            <a:lstStyle/>
            <a:p>
              <a:pPr>
                <a:lnSpc>
                  <a:spcPct val="130000"/>
                </a:lnSpc>
              </a:pPr>
              <a:r>
                <a:rPr lang="zh-CN" altLang="en-US" dirty="0">
                  <a:solidFill>
                    <a:srgbClr val="F0FAFA"/>
                  </a:solidFill>
                  <a:latin typeface="Microsoft YaHei" panose="020B0503020204020204" pitchFamily="34" charset="-122"/>
                  <a:ea typeface="Microsoft YaHei" panose="020B0503020204020204" pitchFamily="34" charset="-122"/>
                </a:rPr>
                <a:t>Electrons can transition between energy levels</a:t>
              </a:r>
              <a:endParaRPr lang="zh-CN" altLang="en-US" dirty="0">
                <a:solidFill>
                  <a:srgbClr val="F0FAFA"/>
                </a:solidFill>
                <a:latin typeface="Microsoft YaHei" panose="020B0503020204020204" pitchFamily="34" charset="-122"/>
                <a:ea typeface="Microsoft YaHei" panose="020B0503020204020204" pitchFamily="34" charset="-122"/>
              </a:endParaRPr>
            </a:p>
          </p:txBody>
        </p:sp>
      </p:grpSp>
      <p:grpSp>
        <p:nvGrpSpPr>
          <p:cNvPr id="47" name="组合 46"/>
          <p:cNvGrpSpPr/>
          <p:nvPr/>
        </p:nvGrpSpPr>
        <p:grpSpPr>
          <a:xfrm>
            <a:off x="8026996" y="4482397"/>
            <a:ext cx="2639060" cy="1100455"/>
            <a:chOff x="3243066" y="2397770"/>
            <a:chExt cx="2639060" cy="1100455"/>
          </a:xfrm>
          <a:solidFill>
            <a:srgbClr val="206A72"/>
          </a:solidFill>
        </p:grpSpPr>
        <p:sp>
          <p:nvSpPr>
            <p:cNvPr id="48" name="文本框 47"/>
            <p:cNvSpPr txBox="1"/>
            <p:nvPr/>
          </p:nvSpPr>
          <p:spPr>
            <a:xfrm>
              <a:off x="3343396" y="2397770"/>
              <a:ext cx="2392807" cy="339725"/>
            </a:xfrm>
            <a:prstGeom prst="rect">
              <a:avLst/>
            </a:prstGeom>
            <a:grpFill/>
          </p:spPr>
          <p:txBody>
            <a:bodyPr wrap="square" rtlCol="0">
              <a:spAutoFit/>
            </a:bodyPr>
            <a:lstStyle/>
            <a:p>
              <a:pPr algn="ctr">
                <a:lnSpc>
                  <a:spcPct val="90000"/>
                </a:lnSpc>
                <a:spcBef>
                  <a:spcPts val="1000"/>
                </a:spcBef>
              </a:pPr>
              <a:endParaRPr lang="en-US" altLang="zh-CN" b="1" dirty="0">
                <a:solidFill>
                  <a:srgbClr val="F0FAFA"/>
                </a:solidFill>
                <a:latin typeface="Microsoft YaHei" panose="020B0503020204020204" pitchFamily="34" charset="-122"/>
                <a:ea typeface="Microsoft YaHei" panose="020B0503020204020204" pitchFamily="34" charset="-122"/>
              </a:endParaRPr>
            </a:p>
          </p:txBody>
        </p:sp>
        <p:sp>
          <p:nvSpPr>
            <p:cNvPr id="49" name="文本框 48"/>
            <p:cNvSpPr txBox="1"/>
            <p:nvPr/>
          </p:nvSpPr>
          <p:spPr>
            <a:xfrm>
              <a:off x="3243066" y="2687965"/>
              <a:ext cx="2639060" cy="810260"/>
            </a:xfrm>
            <a:prstGeom prst="rect">
              <a:avLst/>
            </a:prstGeom>
            <a:grpFill/>
          </p:spPr>
          <p:txBody>
            <a:bodyPr wrap="square" rtlCol="0">
              <a:spAutoFit/>
            </a:bodyPr>
            <a:lstStyle/>
            <a:p>
              <a:pPr>
                <a:lnSpc>
                  <a:spcPct val="130000"/>
                </a:lnSpc>
              </a:pPr>
              <a:r>
                <a:rPr lang="zh-CN" altLang="en-US" dirty="0">
                  <a:solidFill>
                    <a:srgbClr val="F0FAFA"/>
                  </a:solidFill>
                  <a:latin typeface="Microsoft YaHei" panose="020B0503020204020204" pitchFamily="34" charset="-122"/>
                  <a:ea typeface="Microsoft YaHei" panose="020B0503020204020204" pitchFamily="34" charset="-122"/>
                </a:rPr>
                <a:t>The stability of certain orbits is postulated</a:t>
              </a:r>
              <a:endParaRPr lang="zh-CN" altLang="en-US" dirty="0">
                <a:solidFill>
                  <a:srgbClr val="F0FAFA"/>
                </a:solidFill>
                <a:latin typeface="Microsoft YaHei" panose="020B0503020204020204" pitchFamily="34" charset="-122"/>
                <a:ea typeface="Microsoft YaHei" panose="020B0503020204020204" pitchFamily="34" charset="-122"/>
              </a:endParaRPr>
            </a:p>
          </p:txBody>
        </p:sp>
      </p:grpSp>
      <p:grpSp>
        <p:nvGrpSpPr>
          <p:cNvPr id="50" name="组合 49"/>
          <p:cNvGrpSpPr/>
          <p:nvPr/>
        </p:nvGrpSpPr>
        <p:grpSpPr>
          <a:xfrm>
            <a:off x="3109717" y="4482399"/>
            <a:ext cx="2651125" cy="1100455"/>
            <a:chOff x="3214491" y="2397770"/>
            <a:chExt cx="2651125" cy="1100455"/>
          </a:xfrm>
          <a:solidFill>
            <a:srgbClr val="206A72"/>
          </a:solidFill>
        </p:grpSpPr>
        <p:sp>
          <p:nvSpPr>
            <p:cNvPr id="51" name="文本框 50"/>
            <p:cNvSpPr txBox="1"/>
            <p:nvPr/>
          </p:nvSpPr>
          <p:spPr>
            <a:xfrm>
              <a:off x="3343396" y="2397770"/>
              <a:ext cx="2392807" cy="339725"/>
            </a:xfrm>
            <a:prstGeom prst="rect">
              <a:avLst/>
            </a:prstGeom>
            <a:grpFill/>
          </p:spPr>
          <p:txBody>
            <a:bodyPr wrap="square" rtlCol="0">
              <a:spAutoFit/>
            </a:bodyPr>
            <a:lstStyle/>
            <a:p>
              <a:pPr algn="ctr">
                <a:lnSpc>
                  <a:spcPct val="90000"/>
                </a:lnSpc>
                <a:spcBef>
                  <a:spcPts val="1000"/>
                </a:spcBef>
              </a:pPr>
              <a:endParaRPr lang="en-US" altLang="zh-CN" b="1" dirty="0">
                <a:solidFill>
                  <a:srgbClr val="F0FAFA"/>
                </a:solidFill>
                <a:latin typeface="Microsoft YaHei" panose="020B0503020204020204" pitchFamily="34" charset="-122"/>
                <a:ea typeface="Microsoft YaHei" panose="020B0503020204020204" pitchFamily="34" charset="-122"/>
              </a:endParaRPr>
            </a:p>
          </p:txBody>
        </p:sp>
        <p:sp>
          <p:nvSpPr>
            <p:cNvPr id="52" name="文本框 51"/>
            <p:cNvSpPr txBox="1"/>
            <p:nvPr/>
          </p:nvSpPr>
          <p:spPr>
            <a:xfrm>
              <a:off x="3214491" y="2687965"/>
              <a:ext cx="2651125" cy="810260"/>
            </a:xfrm>
            <a:prstGeom prst="rect">
              <a:avLst/>
            </a:prstGeom>
            <a:grpFill/>
          </p:spPr>
          <p:txBody>
            <a:bodyPr wrap="square" rtlCol="0">
              <a:spAutoFit/>
            </a:bodyPr>
            <a:lstStyle/>
            <a:p>
              <a:pPr>
                <a:lnSpc>
                  <a:spcPct val="130000"/>
                </a:lnSpc>
              </a:pPr>
              <a:r>
                <a:rPr lang="zh-CN" altLang="en-US" dirty="0">
                  <a:solidFill>
                    <a:srgbClr val="F0FAFA"/>
                  </a:solidFill>
                  <a:latin typeface="Microsoft YaHei" panose="020B0503020204020204" pitchFamily="34" charset="-122"/>
                  <a:ea typeface="Microsoft YaHei" panose="020B0503020204020204" pitchFamily="34" charset="-122"/>
                </a:rPr>
                <a:t>Energy is conserved in electron transitions.</a:t>
              </a:r>
              <a:endParaRPr lang="zh-CN" altLang="en-US" dirty="0">
                <a:solidFill>
                  <a:srgbClr val="F0FAFA"/>
                </a:solidFill>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750"/>
                                        <p:tgtEl>
                                          <p:spTgt spid="8"/>
                                        </p:tgtEl>
                                      </p:cBhvr>
                                    </p:animEffect>
                                  </p:childTnLst>
                                </p:cTn>
                              </p:par>
                            </p:childTnLst>
                          </p:cTn>
                        </p:par>
                        <p:par>
                          <p:cTn id="8" fill="hold">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250" fill="hold"/>
                                        <p:tgtEl>
                                          <p:spTgt spid="38"/>
                                        </p:tgtEl>
                                        <p:attrNameLst>
                                          <p:attrName>ppt_w</p:attrName>
                                        </p:attrNameLst>
                                      </p:cBhvr>
                                      <p:tavLst>
                                        <p:tav tm="0">
                                          <p:val>
                                            <p:fltVal val="0"/>
                                          </p:val>
                                        </p:tav>
                                        <p:tav tm="100000">
                                          <p:val>
                                            <p:strVal val="#ppt_w"/>
                                          </p:val>
                                        </p:tav>
                                      </p:tavLst>
                                    </p:anim>
                                    <p:anim calcmode="lin" valueType="num">
                                      <p:cBhvr>
                                        <p:cTn id="12" dur="250" fill="hold"/>
                                        <p:tgtEl>
                                          <p:spTgt spid="38"/>
                                        </p:tgtEl>
                                        <p:attrNameLst>
                                          <p:attrName>ppt_h</p:attrName>
                                        </p:attrNameLst>
                                      </p:cBhvr>
                                      <p:tavLst>
                                        <p:tav tm="0">
                                          <p:val>
                                            <p:fltVal val="0"/>
                                          </p:val>
                                        </p:tav>
                                        <p:tav tm="100000">
                                          <p:val>
                                            <p:strVal val="#ppt_h"/>
                                          </p:val>
                                        </p:tav>
                                      </p:tavLst>
                                    </p:anim>
                                    <p:anim calcmode="lin" valueType="num">
                                      <p:cBhvr>
                                        <p:cTn id="13" dur="250" fill="hold"/>
                                        <p:tgtEl>
                                          <p:spTgt spid="38"/>
                                        </p:tgtEl>
                                        <p:attrNameLst>
                                          <p:attrName>style.rotation</p:attrName>
                                        </p:attrNameLst>
                                      </p:cBhvr>
                                      <p:tavLst>
                                        <p:tav tm="0">
                                          <p:val>
                                            <p:fltVal val="360"/>
                                          </p:val>
                                        </p:tav>
                                        <p:tav tm="100000">
                                          <p:val>
                                            <p:fltVal val="0"/>
                                          </p:val>
                                        </p:tav>
                                      </p:tavLst>
                                    </p:anim>
                                    <p:animEffect transition="in" filter="fade">
                                      <p:cBhvr>
                                        <p:cTn id="14" dur="250"/>
                                        <p:tgtEl>
                                          <p:spTgt spid="38"/>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right)">
                                      <p:cBhvr>
                                        <p:cTn id="26" dur="500"/>
                                        <p:tgtEl>
                                          <p:spTgt spid="20"/>
                                        </p:tgtEl>
                                      </p:cBhvr>
                                    </p:animEffect>
                                  </p:childTnLst>
                                </p:cTn>
                              </p:par>
                            </p:childTnLst>
                          </p:cTn>
                        </p:par>
                        <p:par>
                          <p:cTn id="27" fill="hold">
                            <p:stCondLst>
                              <p:cond delay="3000"/>
                            </p:stCondLst>
                            <p:childTnLst>
                              <p:par>
                                <p:cTn id="28" presetID="22" presetClass="entr" presetSubtype="1"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par>
                          <p:cTn id="35" fill="hold">
                            <p:stCondLst>
                              <p:cond delay="4000"/>
                            </p:stCondLst>
                            <p:childTnLst>
                              <p:par>
                                <p:cTn id="36" presetID="1"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par>
                          <p:cTn id="38" fill="hold">
                            <p:stCondLst>
                              <p:cond delay="4000"/>
                            </p:stCondLst>
                            <p:childTnLst>
                              <p:par>
                                <p:cTn id="39" presetID="26" presetClass="emph" presetSubtype="0" fill="hold" nodeType="afterEffect">
                                  <p:stCondLst>
                                    <p:cond delay="0"/>
                                  </p:stCondLst>
                                  <p:childTnLst>
                                    <p:animEffect transition="out" filter="fade">
                                      <p:cBhvr>
                                        <p:cTn id="40" dur="500" tmFilter="0, 0; .2, .5; .8, .5; 1, 0"/>
                                        <p:tgtEl>
                                          <p:spTgt spid="5"/>
                                        </p:tgtEl>
                                      </p:cBhvr>
                                    </p:animEffect>
                                    <p:animScale>
                                      <p:cBhvr>
                                        <p:cTn id="41" dur="250" autoRev="1" fill="hold"/>
                                        <p:tgtEl>
                                          <p:spTgt spid="5"/>
                                        </p:tgtEl>
                                      </p:cBhvr>
                                      <p:by x="105000" y="105000"/>
                                    </p:animScale>
                                  </p:childTnLst>
                                </p:cTn>
                              </p:par>
                            </p:childTnLst>
                          </p:cTn>
                        </p:par>
                        <p:par>
                          <p:cTn id="42" fill="hold">
                            <p:stCondLst>
                              <p:cond delay="4500"/>
                            </p:stCondLst>
                            <p:childTnLst>
                              <p:par>
                                <p:cTn id="43" presetID="42"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par>
                          <p:cTn id="55" fill="hold">
                            <p:stCondLst>
                              <p:cond delay="6000"/>
                            </p:stCondLst>
                            <p:childTnLst>
                              <p:par>
                                <p:cTn id="56" presetID="26" presetClass="emph" presetSubtype="0" fill="hold" nodeType="afterEffect">
                                  <p:stCondLst>
                                    <p:cond delay="0"/>
                                  </p:stCondLst>
                                  <p:childTnLst>
                                    <p:animEffect transition="out" filter="fade">
                                      <p:cBhvr>
                                        <p:cTn id="57" dur="500" tmFilter="0, 0; .2, .5; .8, .5; 1, 0"/>
                                        <p:tgtEl>
                                          <p:spTgt spid="6"/>
                                        </p:tgtEl>
                                      </p:cBhvr>
                                    </p:animEffect>
                                    <p:animScale>
                                      <p:cBhvr>
                                        <p:cTn id="58" dur="250" autoRev="1" fill="hold"/>
                                        <p:tgtEl>
                                          <p:spTgt spid="6"/>
                                        </p:tgtEl>
                                      </p:cBhvr>
                                      <p:by x="105000" y="105000"/>
                                    </p:animScale>
                                  </p:childTnLst>
                                </p:cTn>
                              </p:par>
                            </p:childTnLst>
                          </p:cTn>
                        </p:par>
                        <p:par>
                          <p:cTn id="59" fill="hold">
                            <p:stCondLst>
                              <p:cond delay="6500"/>
                            </p:stCondLst>
                            <p:childTnLst>
                              <p:par>
                                <p:cTn id="60" presetID="42"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par>
                          <p:cTn id="65" fill="hold">
                            <p:stCondLst>
                              <p:cond delay="7500"/>
                            </p:stCondLst>
                            <p:childTnLst>
                              <p:par>
                                <p:cTn id="66" presetID="22" presetClass="entr" presetSubtype="1" fill="hold"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up)">
                                      <p:cBhvr>
                                        <p:cTn id="68" dur="500"/>
                                        <p:tgtEl>
                                          <p:spTgt spid="44"/>
                                        </p:tgtEl>
                                      </p:cBhvr>
                                    </p:animEffect>
                                  </p:childTnLst>
                                </p:cTn>
                              </p:par>
                            </p:childTnLst>
                          </p:cTn>
                        </p:par>
                        <p:par>
                          <p:cTn id="69" fill="hold">
                            <p:stCondLst>
                              <p:cond delay="8000"/>
                            </p:stCondLst>
                            <p:childTnLst>
                              <p:par>
                                <p:cTn id="70" presetID="1" presetClass="entr" presetSubtype="0"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childTnLst>
                                </p:cTn>
                              </p:par>
                            </p:childTnLst>
                          </p:cTn>
                        </p:par>
                        <p:par>
                          <p:cTn id="72" fill="hold">
                            <p:stCondLst>
                              <p:cond delay="8000"/>
                            </p:stCondLst>
                            <p:childTnLst>
                              <p:par>
                                <p:cTn id="73" presetID="26" presetClass="emph" presetSubtype="0" fill="hold" nodeType="afterEffect">
                                  <p:stCondLst>
                                    <p:cond delay="0"/>
                                  </p:stCondLst>
                                  <p:childTnLst>
                                    <p:animEffect transition="out" filter="fade">
                                      <p:cBhvr>
                                        <p:cTn id="74" dur="500" tmFilter="0, 0; .2, .5; .8, .5; 1, 0"/>
                                        <p:tgtEl>
                                          <p:spTgt spid="7"/>
                                        </p:tgtEl>
                                      </p:cBhvr>
                                    </p:animEffect>
                                    <p:animScale>
                                      <p:cBhvr>
                                        <p:cTn id="75" dur="250" autoRev="1" fill="hold"/>
                                        <p:tgtEl>
                                          <p:spTgt spid="7"/>
                                        </p:tgtEl>
                                      </p:cBhvr>
                                      <p:by x="105000" y="105000"/>
                                    </p:animScale>
                                  </p:childTnLst>
                                </p:cTn>
                              </p:par>
                            </p:childTnLst>
                          </p:cTn>
                        </p:par>
                        <p:par>
                          <p:cTn id="76" fill="hold">
                            <p:stCondLst>
                              <p:cond delay="8500"/>
                            </p:stCondLst>
                            <p:childTnLst>
                              <p:par>
                                <p:cTn id="77" presetID="42"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childTnLst>
                          </p:cTn>
                        </p:par>
                        <p:par>
                          <p:cTn id="82" fill="hold">
                            <p:stCondLst>
                              <p:cond delay="9500"/>
                            </p:stCondLst>
                            <p:childTnLst>
                              <p:par>
                                <p:cTn id="83" presetID="22" presetClass="entr" presetSubtype="1" fill="hold" nodeType="after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up)">
                                      <p:cBhvr>
                                        <p:cTn id="85" dur="500"/>
                                        <p:tgtEl>
                                          <p:spTgt spid="50"/>
                                        </p:tgtEl>
                                      </p:cBhvr>
                                    </p:animEffect>
                                  </p:childTnLst>
                                </p:cTn>
                              </p:par>
                            </p:childTnLst>
                          </p:cTn>
                        </p:par>
                        <p:par>
                          <p:cTn id="86" fill="hold">
                            <p:stCondLst>
                              <p:cond delay="10000"/>
                            </p:stCondLst>
                            <p:childTnLst>
                              <p:par>
                                <p:cTn id="87" presetID="1" presetClass="entr" presetSubtype="0"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childTnLst>
                                </p:cTn>
                              </p:par>
                            </p:childTnLst>
                          </p:cTn>
                        </p:par>
                        <p:par>
                          <p:cTn id="89" fill="hold">
                            <p:stCondLst>
                              <p:cond delay="10000"/>
                            </p:stCondLst>
                            <p:childTnLst>
                              <p:par>
                                <p:cTn id="90" presetID="26" presetClass="emph" presetSubtype="0" fill="hold" nodeType="afterEffect">
                                  <p:stCondLst>
                                    <p:cond delay="0"/>
                                  </p:stCondLst>
                                  <p:childTnLst>
                                    <p:animEffect transition="out" filter="fade">
                                      <p:cBhvr>
                                        <p:cTn id="91" dur="500" tmFilter="0, 0; .2, .5; .8, .5; 1, 0"/>
                                        <p:tgtEl>
                                          <p:spTgt spid="9"/>
                                        </p:tgtEl>
                                      </p:cBhvr>
                                    </p:animEffect>
                                    <p:animScale>
                                      <p:cBhvr>
                                        <p:cTn id="92" dur="250" autoRev="1" fill="hold"/>
                                        <p:tgtEl>
                                          <p:spTgt spid="9"/>
                                        </p:tgtEl>
                                      </p:cBhvr>
                                      <p:by x="105000" y="105000"/>
                                    </p:animScale>
                                  </p:childTnLst>
                                </p:cTn>
                              </p:par>
                            </p:childTnLst>
                          </p:cTn>
                        </p:par>
                        <p:par>
                          <p:cTn id="93" fill="hold">
                            <p:stCondLst>
                              <p:cond delay="10500"/>
                            </p:stCondLst>
                            <p:childTnLst>
                              <p:par>
                                <p:cTn id="94" presetID="42" presetClass="entr" presetSubtype="0" fill="hold" grpId="0" nodeType="after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1000"/>
                                        <p:tgtEl>
                                          <p:spTgt spid="35"/>
                                        </p:tgtEl>
                                      </p:cBhvr>
                                    </p:animEffect>
                                    <p:anim calcmode="lin" valueType="num">
                                      <p:cBhvr>
                                        <p:cTn id="97" dur="1000" fill="hold"/>
                                        <p:tgtEl>
                                          <p:spTgt spid="35"/>
                                        </p:tgtEl>
                                        <p:attrNameLst>
                                          <p:attrName>ppt_x</p:attrName>
                                        </p:attrNameLst>
                                      </p:cBhvr>
                                      <p:tavLst>
                                        <p:tav tm="0">
                                          <p:val>
                                            <p:strVal val="#ppt_x"/>
                                          </p:val>
                                        </p:tav>
                                        <p:tav tm="100000">
                                          <p:val>
                                            <p:strVal val="#ppt_x"/>
                                          </p:val>
                                        </p:tav>
                                      </p:tavLst>
                                    </p:anim>
                                    <p:anim calcmode="lin" valueType="num">
                                      <p:cBhvr>
                                        <p:cTn id="98" dur="1000" fill="hold"/>
                                        <p:tgtEl>
                                          <p:spTgt spid="35"/>
                                        </p:tgtEl>
                                        <p:attrNameLst>
                                          <p:attrName>ppt_y</p:attrName>
                                        </p:attrNameLst>
                                      </p:cBhvr>
                                      <p:tavLst>
                                        <p:tav tm="0">
                                          <p:val>
                                            <p:strVal val="#ppt_y+.1"/>
                                          </p:val>
                                        </p:tav>
                                        <p:tav tm="100000">
                                          <p:val>
                                            <p:strVal val="#ppt_y"/>
                                          </p:val>
                                        </p:tav>
                                      </p:tavLst>
                                    </p:anim>
                                  </p:childTnLst>
                                </p:cTn>
                              </p:par>
                            </p:childTnLst>
                          </p:cTn>
                        </p:par>
                        <p:par>
                          <p:cTn id="99" fill="hold">
                            <p:stCondLst>
                              <p:cond delay="11500"/>
                            </p:stCondLst>
                            <p:childTnLst>
                              <p:par>
                                <p:cTn id="100" presetID="22" presetClass="entr" presetSubtype="1" fill="hold"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up)">
                                      <p:cBhvr>
                                        <p:cTn id="10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9" grpId="0" animBg="1"/>
      <p:bldP spid="31" grpId="0" animBg="1"/>
      <p:bldP spid="35" grpId="0" animBg="1"/>
      <p:bldP spid="37"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65630" y="132080"/>
            <a:ext cx="8975090" cy="65938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Text Box 3"/>
          <p:cNvSpPr txBox="1"/>
          <p:nvPr/>
        </p:nvSpPr>
        <p:spPr>
          <a:xfrm>
            <a:off x="2514600" y="487045"/>
            <a:ext cx="7162165" cy="6185535"/>
          </a:xfrm>
          <a:prstGeom prst="rect">
            <a:avLst/>
          </a:prstGeom>
          <a:noFill/>
        </p:spPr>
        <p:txBody>
          <a:bodyPr wrap="square" rtlCol="0">
            <a:spAutoFit/>
          </a:bodyPr>
          <a:p>
            <a:pPr marL="285750" indent="-285750">
              <a:buFont typeface="Arial" panose="020B0604020202020204" pitchFamily="34" charset="0"/>
              <a:buChar char="•"/>
            </a:pPr>
            <a:r>
              <a:rPr lang="en-US" b="1">
                <a:latin typeface="Microsoft YaHei" panose="020B0503020204020204" pitchFamily="34" charset="-122"/>
                <a:ea typeface="Microsoft YaHei" panose="020B0503020204020204" pitchFamily="34" charset="-122"/>
              </a:rPr>
              <a:t>Electrons move in fixed, quantized orbits</a:t>
            </a:r>
            <a:r>
              <a:rPr lang="en-US">
                <a:latin typeface="Microsoft YaHei" panose="020B0503020204020204" pitchFamily="34" charset="-122"/>
                <a:ea typeface="Microsoft YaHei" panose="020B0503020204020204" pitchFamily="34" charset="-122"/>
              </a:rPr>
              <a:t>: In accordance with Bohr's theory, electrons orbit the nucleus in distinct quantized energy levels or shells. The electrons do not emit or absorb energy while they are in these stable orbits, and each shell corresponds to a certain energy level.</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b="1">
                <a:latin typeface="Microsoft YaHei" panose="020B0503020204020204" pitchFamily="34" charset="-122"/>
                <a:ea typeface="Microsoft YaHei" panose="020B0503020204020204" pitchFamily="34" charset="-122"/>
              </a:rPr>
              <a:t>Electrons can transition between energy levels</a:t>
            </a:r>
            <a:r>
              <a:rPr lang="en-US">
                <a:latin typeface="Microsoft YaHei" panose="020B0503020204020204" pitchFamily="34" charset="-122"/>
                <a:ea typeface="Microsoft YaHei" panose="020B0503020204020204" pitchFamily="34" charset="-122"/>
              </a:rPr>
              <a:t>: In order to transition from one energy level to another, electrons must either absorb or emit energy in quantized or discrete packets. An electron goes to a higher energy level when it absorbs energy and to a lower energy level when it emits energy.</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b="1">
                <a:latin typeface="Microsoft YaHei" panose="020B0503020204020204" pitchFamily="34" charset="-122"/>
                <a:ea typeface="Microsoft YaHei" panose="020B0503020204020204" pitchFamily="34" charset="-122"/>
              </a:rPr>
              <a:t>Energy is conserved in electron transitions</a:t>
            </a:r>
            <a:r>
              <a:rPr lang="en-US">
                <a:latin typeface="Microsoft YaHei" panose="020B0503020204020204" pitchFamily="34" charset="-122"/>
                <a:ea typeface="Microsoft YaHei" panose="020B0503020204020204" pitchFamily="34" charset="-122"/>
              </a:rPr>
              <a:t>: The notion of energy conservation was upheld by Bohr's model. The energy of the absorbed or emitted quantum of energy is equal to the energy difference between two energy levels.</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b="1">
                <a:latin typeface="Microsoft YaHei" panose="020B0503020204020204" pitchFamily="34" charset="-122"/>
                <a:ea typeface="Microsoft YaHei" panose="020B0503020204020204" pitchFamily="34" charset="-122"/>
              </a:rPr>
              <a:t>The stability of certain orbits is postulated</a:t>
            </a:r>
            <a:r>
              <a:rPr lang="en-US">
                <a:latin typeface="Microsoft YaHei" panose="020B0503020204020204" pitchFamily="34" charset="-122"/>
                <a:ea typeface="Microsoft YaHei" panose="020B0503020204020204" pitchFamily="34" charset="-122"/>
              </a:rPr>
              <a:t>:According to Bohr, in order to maintain their energy, electrons could only inhabit a limited number of stable orbits. These stable orbits lined up with the atom's permitted energy levels.</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19550" y="1638300"/>
            <a:ext cx="4152900" cy="4152900"/>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019550" y="1514147"/>
            <a:ext cx="4152900" cy="4401205"/>
          </a:xfrm>
          <a:prstGeom prst="rect">
            <a:avLst/>
          </a:prstGeom>
          <a:solidFill>
            <a:srgbClr val="206A72"/>
          </a:solidFill>
        </p:spPr>
        <p:txBody>
          <a:bodyPr wrap="square" rtlCol="0">
            <a:spAutoFit/>
          </a:bodyPr>
          <a:lstStyle/>
          <a:p>
            <a:pPr algn="ctr"/>
            <a:r>
              <a:rPr lang="en-US" altLang="zh-CN" sz="28000" dirty="0" smtClean="0">
                <a:solidFill>
                  <a:schemeClr val="bg1"/>
                </a:solidFill>
                <a:effectLst>
                  <a:outerShdw blurRad="50800" algn="ctr" rotWithShape="0">
                    <a:prstClr val="black">
                      <a:alpha val="40000"/>
                    </a:prstClr>
                  </a:outerShdw>
                </a:effectLst>
                <a:latin typeface="Impact" panose="020B0806030902050204" pitchFamily="34" charset="0"/>
              </a:rPr>
              <a:t>03</a:t>
            </a:r>
            <a:endParaRPr lang="zh-CN" altLang="en-US" sz="28000" dirty="0">
              <a:solidFill>
                <a:schemeClr val="bg1"/>
              </a:solidFill>
              <a:effectLst>
                <a:outerShdw blurRad="50800" algn="ctr" rotWithShape="0">
                  <a:prstClr val="black">
                    <a:alpha val="40000"/>
                  </a:prstClr>
                </a:outerShdw>
              </a:effectLst>
              <a:latin typeface="Impact" panose="020B0806030902050204" pitchFamily="34" charset="0"/>
            </a:endParaRPr>
          </a:p>
        </p:txBody>
      </p:sp>
      <p:sp>
        <p:nvSpPr>
          <p:cNvPr id="2" name="文本框 1"/>
          <p:cNvSpPr txBox="1"/>
          <p:nvPr/>
        </p:nvSpPr>
        <p:spPr>
          <a:xfrm>
            <a:off x="282244" y="94056"/>
            <a:ext cx="7054786" cy="1419860"/>
          </a:xfrm>
          <a:prstGeom prst="rect">
            <a:avLst/>
          </a:prstGeom>
          <a:noFill/>
        </p:spPr>
        <p:txBody>
          <a:bodyPr wrap="square" rtlCol="0">
            <a:spAutoFit/>
          </a:bodyPr>
          <a:lstStyle/>
          <a:p>
            <a:pPr algn="ctr">
              <a:lnSpc>
                <a:spcPct val="90000"/>
              </a:lnSpc>
              <a:spcBef>
                <a:spcPct val="0"/>
              </a:spcBef>
            </a:pPr>
            <a:r>
              <a:rPr lang="en-US" altLang="zh-CN" sz="4800" b="1" dirty="0">
                <a:solidFill>
                  <a:srgbClr val="08181A"/>
                </a:solidFill>
                <a:latin typeface="Microsoft YaHei" panose="020B0503020204020204" pitchFamily="34" charset="-122"/>
                <a:ea typeface="Microsoft YaHei" panose="020B0503020204020204" pitchFamily="34" charset="-122"/>
                <a:cs typeface="+mj-cs"/>
              </a:rPr>
              <a:t>Limitations of the Atomic Model</a:t>
            </a:r>
            <a:endParaRPr lang="en-US" altLang="zh-CN" sz="4800" b="1" dirty="0">
              <a:solidFill>
                <a:srgbClr val="08181A"/>
              </a:solidFill>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450" decel="100000" fill="hold"/>
                                        <p:tgtEl>
                                          <p:spTgt spid="8"/>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65630" y="132080"/>
            <a:ext cx="8975090" cy="65938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Text Box 3"/>
          <p:cNvSpPr txBox="1"/>
          <p:nvPr/>
        </p:nvSpPr>
        <p:spPr>
          <a:xfrm>
            <a:off x="2514600" y="487045"/>
            <a:ext cx="7162165" cy="5631180"/>
          </a:xfrm>
          <a:prstGeom prst="rect">
            <a:avLst/>
          </a:prstGeom>
          <a:noFill/>
        </p:spPr>
        <p:txBody>
          <a:bodyPr wrap="square" rtlCol="0">
            <a:spAutoFit/>
          </a:bodyPr>
          <a:p>
            <a:pPr marL="285750" indent="-285750">
              <a:buFont typeface="Arial" panose="020B0604020202020204" pitchFamily="34" charset="0"/>
              <a:buChar char="•"/>
            </a:pPr>
            <a:r>
              <a:rPr lang="en-US" b="1">
                <a:latin typeface="Microsoft YaHei" panose="020B0503020204020204" pitchFamily="34" charset="-122"/>
                <a:ea typeface="Microsoft YaHei" panose="020B0503020204020204" pitchFamily="34" charset="-122"/>
              </a:rPr>
              <a:t>Restricted to hydrogen-like atoms</a:t>
            </a:r>
            <a:r>
              <a:rPr lang="en-US">
                <a:latin typeface="Microsoft YaHei" panose="020B0503020204020204" pitchFamily="34" charset="-122"/>
                <a:ea typeface="Microsoft YaHei" panose="020B0503020204020204" pitchFamily="34" charset="-122"/>
              </a:rPr>
              <a:t>: Bohr's concept was effective for hydrogen but had drawbacks when used for atoms with multiple electrons. The model was unable to describe the spectra of multiple-electron atoms and was unable to correctly predict the minute features of atomic structure.</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b="1">
                <a:latin typeface="Microsoft YaHei" panose="020B0503020204020204" pitchFamily="34" charset="-122"/>
                <a:ea typeface="Microsoft YaHei" panose="020B0503020204020204" pitchFamily="34" charset="-122"/>
              </a:rPr>
              <a:t>The concept of fixed orbits was oversimplified</a:t>
            </a:r>
            <a:r>
              <a:rPr lang="en-US">
                <a:latin typeface="Microsoft YaHei" panose="020B0503020204020204" pitchFamily="34" charset="-122"/>
                <a:ea typeface="Microsoft YaHei" panose="020B0503020204020204" pitchFamily="34" charset="-122"/>
              </a:rPr>
              <a:t>: The concept of electrons orbiting the nucleus in distinct, definite orbits was incompatible with the fundamental laws of classical physics. In accordance with conventional physics, the orbiting electron would radiate and expend energy before spiraling into the nucleus.</a:t>
            </a: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b="1">
                <a:latin typeface="Microsoft YaHei" panose="020B0503020204020204" pitchFamily="34" charset="-122"/>
                <a:ea typeface="Microsoft YaHei" panose="020B0503020204020204" pitchFamily="34" charset="-122"/>
              </a:rPr>
              <a:t>The model couldn't explain electron behavior in excited states</a:t>
            </a:r>
            <a:r>
              <a:rPr lang="en-US">
                <a:latin typeface="Microsoft YaHei" panose="020B0503020204020204" pitchFamily="34" charset="-122"/>
                <a:ea typeface="Microsoft YaHei" panose="020B0503020204020204" pitchFamily="34" charset="-122"/>
              </a:rPr>
              <a:t>:  Bohr's model could only partially explain the behavior of electrons in excited states or during intricate interactions with other atoms, despite offering insights into the stability of electron orbits and the emission/absorption of energy.</a:t>
            </a:r>
            <a:endParaRPr lang="en-US">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4087</Words>
  <Application>WPS Presentation</Application>
  <PresentationFormat>自定义</PresentationFormat>
  <Paragraphs>103</Paragraphs>
  <Slides>14</Slides>
  <Notes>26</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14</vt:i4>
      </vt:variant>
    </vt:vector>
  </HeadingPairs>
  <TitlesOfParts>
    <vt:vector size="38" baseType="lpstr">
      <vt:lpstr>Arial</vt:lpstr>
      <vt:lpstr>SimSun</vt:lpstr>
      <vt:lpstr>Wingdings</vt:lpstr>
      <vt:lpstr>Courier New</vt:lpstr>
      <vt:lpstr>Microsoft YaHei</vt:lpstr>
      <vt:lpstr>Impact</vt:lpstr>
      <vt:lpstr>Gulim</vt:lpstr>
      <vt:lpstr>Malgun Gothic</vt:lpstr>
      <vt:lpstr>Palatino Linotype</vt:lpstr>
      <vt:lpstr>Arial Unicode MS</vt:lpstr>
      <vt:lpstr>Century Gothic</vt:lpstr>
      <vt:lpstr>Calibri</vt:lpstr>
      <vt:lpstr>DFPYanKaiW5-B5</vt:lpstr>
      <vt:lpstr>MingLiU-ExtB</vt:lpstr>
      <vt:lpstr>DFLiSong-Lt</vt:lpstr>
      <vt:lpstr>Batang</vt:lpstr>
      <vt:lpstr>Constantia</vt:lpstr>
      <vt:lpstr>BankGothic Md BT</vt:lpstr>
      <vt:lpstr>Yu Gothic UI Semibold</vt:lpstr>
      <vt:lpstr>Algerian</vt:lpstr>
      <vt:lpstr>楷体</vt:lpstr>
      <vt:lpstr>Adobe Myungjo Std M</vt:lpstr>
      <vt:lpstr>MS UI Gothic</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Hp</cp:lastModifiedBy>
  <cp:revision>318</cp:revision>
  <dcterms:created xsi:type="dcterms:W3CDTF">2014-12-01T05:17:00Z</dcterms:created>
  <dcterms:modified xsi:type="dcterms:W3CDTF">2023-06-04T22:15:20Z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A0CF8D882B594823829D6E49EF1A58BF</vt:lpwstr>
  </property>
</Properties>
</file>