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41"/>
  </p:notesMasterIdLst>
  <p:sldIdLst>
    <p:sldId id="420" r:id="rId3"/>
    <p:sldId id="449" r:id="rId4"/>
    <p:sldId id="441" r:id="rId5"/>
    <p:sldId id="442" r:id="rId6"/>
    <p:sldId id="443" r:id="rId7"/>
    <p:sldId id="434" r:id="rId8"/>
    <p:sldId id="456" r:id="rId9"/>
    <p:sldId id="436" r:id="rId10"/>
    <p:sldId id="455" r:id="rId11"/>
    <p:sldId id="459" r:id="rId12"/>
    <p:sldId id="460" r:id="rId13"/>
    <p:sldId id="462" r:id="rId14"/>
    <p:sldId id="463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6" r:id="rId26"/>
    <p:sldId id="478" r:id="rId27"/>
    <p:sldId id="479" r:id="rId28"/>
    <p:sldId id="480" r:id="rId29"/>
    <p:sldId id="368" r:id="rId30"/>
    <p:sldId id="444" r:id="rId31"/>
    <p:sldId id="445" r:id="rId32"/>
    <p:sldId id="446" r:id="rId33"/>
    <p:sldId id="448" r:id="rId34"/>
    <p:sldId id="447" r:id="rId35"/>
    <p:sldId id="450" r:id="rId36"/>
    <p:sldId id="451" r:id="rId37"/>
    <p:sldId id="452" r:id="rId38"/>
    <p:sldId id="454" r:id="rId39"/>
    <p:sldId id="398" r:id="rId40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65D"/>
    <a:srgbClr val="FFCC00"/>
    <a:srgbClr val="FEFCDE"/>
    <a:srgbClr val="304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3827" autoAdjust="0"/>
  </p:normalViewPr>
  <p:slideViewPr>
    <p:cSldViewPr snapToGrid="0">
      <p:cViewPr varScale="1">
        <p:scale>
          <a:sx n="67" d="100"/>
          <a:sy n="67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54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4EFE1-FB87-4120-B862-EEDA500B0582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7E083-E6BA-44D8-9E20-DE52ED8605F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95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E083-E6BA-44D8-9E20-DE52ED8605FD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5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E083-E6BA-44D8-9E20-DE52ED8605F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8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E083-E6BA-44D8-9E20-DE52ED8605F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55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2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2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0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95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98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33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FC6C-FC16-440D-BBB0-5696EEDE777C}" type="datetimeFigureOut">
              <a:rPr lang="es-BO" smtClean="0"/>
              <a:pPr/>
              <a:t>03/05/2016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E5DB-60E8-400A-BCCE-AE6E5091CE3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7032-5EBE-467F-9ECA-747FECE735E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03/05/2016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5BF-DD28-4E1E-93C7-3C1D46DC184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6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7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3.wmf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1.w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47.emf"/><Relationship Id="rId10" Type="http://schemas.openxmlformats.org/officeDocument/2006/relationships/image" Target="../media/image50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8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0.wmf"/><Relationship Id="rId2" Type="http://schemas.openxmlformats.org/officeDocument/2006/relationships/tags" Target="../tags/tag1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54.wmf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3.bin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image" Target="../media/image59.wmf"/><Relationship Id="rId10" Type="http://schemas.openxmlformats.org/officeDocument/2006/relationships/image" Target="../media/image56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tags" Target="../tags/tag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684931" y="2074197"/>
            <a:ext cx="6001869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2800" dirty="0" smtClean="0">
                <a:solidFill>
                  <a:srgbClr val="FFCC00"/>
                </a:solidFill>
                <a:effectLst>
                  <a:glow>
                    <a:prstClr val="black">
                      <a:lumMod val="95000"/>
                      <a:lumOff val="5000"/>
                    </a:prstClr>
                  </a:glow>
                </a:effectLst>
                <a:latin typeface="Arial Black" pitchFamily="34" charset="0"/>
              </a:rPr>
              <a:t>Designing robust force control of Hydraulic Actuators despite system and environmental uncertainties</a:t>
            </a:r>
            <a:endParaRPr lang="en-US" sz="2800" dirty="0">
              <a:solidFill>
                <a:srgbClr val="FFCC00"/>
              </a:solidFill>
              <a:effectLst>
                <a:glow>
                  <a:prstClr val="black">
                    <a:lumMod val="95000"/>
                    <a:lumOff val="5000"/>
                  </a:prstClr>
                </a:glow>
              </a:effectLst>
              <a:latin typeface="Arial Black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562525" y="6366329"/>
            <a:ext cx="2330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Genova, </a:t>
            </a:r>
            <a:r>
              <a:rPr lang="pt-BR" sz="1200" dirty="0" err="1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Italy</a:t>
            </a:r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pt-BR" sz="1200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– </a:t>
            </a:r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May 2016 </a:t>
            </a:r>
            <a:endParaRPr lang="pt-BR" sz="1200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722924" y="5533737"/>
            <a:ext cx="21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Job</a:t>
            </a:r>
            <a:r>
              <a:rPr lang="pt-BR" sz="160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Ledezma</a:t>
            </a:r>
            <a:endParaRPr lang="pt-BR" sz="1600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91505" y="351051"/>
            <a:ext cx="3064410" cy="3536840"/>
            <a:chOff x="283555" y="223720"/>
            <a:chExt cx="3064410" cy="3536840"/>
          </a:xfrm>
        </p:grpSpPr>
        <p:grpSp>
          <p:nvGrpSpPr>
            <p:cNvPr id="32" name="Grupo 31"/>
            <p:cNvGrpSpPr/>
            <p:nvPr/>
          </p:nvGrpSpPr>
          <p:grpSpPr>
            <a:xfrm>
              <a:off x="473517" y="2431278"/>
              <a:ext cx="1541967" cy="1329282"/>
              <a:chOff x="5783596" y="455884"/>
              <a:chExt cx="2055956" cy="1772376"/>
            </a:xfrm>
          </p:grpSpPr>
          <p:sp>
            <p:nvSpPr>
              <p:cNvPr id="25" name="Hexágono 24"/>
              <p:cNvSpPr/>
              <p:nvPr/>
            </p:nvSpPr>
            <p:spPr>
              <a:xfrm>
                <a:off x="5783596" y="455884"/>
                <a:ext cx="2055956" cy="1772376"/>
              </a:xfrm>
              <a:prstGeom prst="hexagon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5615" y="1097280"/>
                <a:ext cx="1494622" cy="590474"/>
              </a:xfrm>
              <a:prstGeom prst="rect">
                <a:avLst/>
              </a:prstGeom>
            </p:spPr>
          </p:pic>
        </p:grpSp>
        <p:grpSp>
          <p:nvGrpSpPr>
            <p:cNvPr id="35" name="Grupo 34"/>
            <p:cNvGrpSpPr/>
            <p:nvPr/>
          </p:nvGrpSpPr>
          <p:grpSpPr>
            <a:xfrm>
              <a:off x="473517" y="960484"/>
              <a:ext cx="1541967" cy="1329282"/>
              <a:chOff x="2975313" y="499922"/>
              <a:chExt cx="2055956" cy="1772376"/>
            </a:xfrm>
          </p:grpSpPr>
          <p:sp>
            <p:nvSpPr>
              <p:cNvPr id="23" name="Hexágono 22"/>
              <p:cNvSpPr/>
              <p:nvPr/>
            </p:nvSpPr>
            <p:spPr>
              <a:xfrm>
                <a:off x="2975313" y="499922"/>
                <a:ext cx="2055956" cy="1772376"/>
              </a:xfrm>
              <a:prstGeom prst="hexagon">
                <a:avLst/>
              </a:prstGeom>
              <a:solidFill>
                <a:srgbClr val="24265D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9701" y="692251"/>
                <a:ext cx="1007180" cy="138771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8" name="Hexágono 37"/>
            <p:cNvSpPr/>
            <p:nvPr/>
          </p:nvSpPr>
          <p:spPr>
            <a:xfrm>
              <a:off x="1805998" y="223720"/>
              <a:ext cx="1541967" cy="1329282"/>
            </a:xfrm>
            <a:prstGeom prst="hexagon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prstClr val="white"/>
                </a:solidFill>
              </a:endParaRPr>
            </a:p>
          </p:txBody>
        </p:sp>
        <p:sp>
          <p:nvSpPr>
            <p:cNvPr id="50" name="Hexágono 49"/>
            <p:cNvSpPr/>
            <p:nvPr/>
          </p:nvSpPr>
          <p:spPr>
            <a:xfrm>
              <a:off x="283555" y="2231999"/>
              <a:ext cx="379924" cy="327521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prstClr val="white"/>
                </a:solidFill>
              </a:endParaRPr>
            </a:p>
          </p:txBody>
        </p:sp>
        <p:sp>
          <p:nvSpPr>
            <p:cNvPr id="54" name="Hexágono 53"/>
            <p:cNvSpPr/>
            <p:nvPr/>
          </p:nvSpPr>
          <p:spPr>
            <a:xfrm>
              <a:off x="1405895" y="442740"/>
              <a:ext cx="379924" cy="327521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prstClr val="white"/>
                </a:solidFill>
              </a:endParaRPr>
            </a:p>
          </p:txBody>
        </p:sp>
        <p:pic>
          <p:nvPicPr>
            <p:cNvPr id="176130" name="Picture 2" descr="http://www.iit.it/images/20-test-images/iit-advr-logo-v3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78"/>
            <a:stretch/>
          </p:blipFill>
          <p:spPr bwMode="auto">
            <a:xfrm>
              <a:off x="2176429" y="617584"/>
              <a:ext cx="854831" cy="602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ángulo 21"/>
          <p:cNvSpPr/>
          <p:nvPr/>
        </p:nvSpPr>
        <p:spPr>
          <a:xfrm>
            <a:off x="5316309" y="5532376"/>
            <a:ext cx="1406615" cy="33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err="1" smtClean="0">
                <a:solidFill>
                  <a:schemeClr val="accent4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Presenter</a:t>
            </a:r>
            <a:r>
              <a:rPr lang="pt-BR" sz="1600" dirty="0" smtClean="0">
                <a:solidFill>
                  <a:schemeClr val="accent4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</a:t>
            </a:r>
            <a:endParaRPr lang="pt-BR" sz="1600" dirty="0">
              <a:solidFill>
                <a:schemeClr val="accent4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722924" y="4281796"/>
            <a:ext cx="2159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Navid</a:t>
            </a:r>
            <a:r>
              <a:rPr lang="pt-BR" sz="160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Niksefat</a:t>
            </a:r>
            <a:endParaRPr lang="pt-BR" sz="160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just"/>
            <a:r>
              <a:rPr lang="pt-BR" sz="1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Nariman</a:t>
            </a:r>
            <a:r>
              <a:rPr lang="pt-BR" sz="160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Sepehri</a:t>
            </a:r>
            <a:endParaRPr lang="pt-BR" sz="1600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144547" y="4326507"/>
            <a:ext cx="578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err="1" smtClean="0">
                <a:solidFill>
                  <a:schemeClr val="accent4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By</a:t>
            </a:r>
            <a:r>
              <a:rPr lang="pt-BR" sz="1600" dirty="0" smtClean="0">
                <a:solidFill>
                  <a:schemeClr val="accent4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</a:t>
            </a:r>
            <a:endParaRPr lang="pt-BR" sz="1600" dirty="0">
              <a:solidFill>
                <a:schemeClr val="accent4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 Imagen" descr="template 001 - 005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844" y="2247900"/>
            <a:ext cx="6697940" cy="3831771"/>
          </a:xfrm>
          <a:prstGeom prst="rect">
            <a:avLst/>
          </a:prstGeom>
        </p:spPr>
      </p:pic>
      <p:pic>
        <p:nvPicPr>
          <p:cNvPr id="3" name="0 Imagen" descr="template 001 - 005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329" y="2157186"/>
            <a:ext cx="6618513" cy="390434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883557" y="1609272"/>
            <a:ext cx="31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TIME </a:t>
            </a:r>
            <a:r>
              <a:rPr lang="es-ES" b="1" dirty="0" err="1" smtClean="0"/>
              <a:t>DOMAIN</a:t>
            </a:r>
            <a:r>
              <a:rPr lang="es-ES" b="1" dirty="0" smtClean="0"/>
              <a:t> </a:t>
            </a:r>
            <a:r>
              <a:rPr lang="es-ES" b="1" dirty="0" err="1" smtClean="0"/>
              <a:t>SPECIFICATIONS</a:t>
            </a:r>
            <a:endParaRPr lang="pt-B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883557" y="1609272"/>
            <a:ext cx="38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FREQUENCY</a:t>
            </a:r>
            <a:r>
              <a:rPr lang="es-ES" b="1" dirty="0" smtClean="0"/>
              <a:t> </a:t>
            </a:r>
            <a:r>
              <a:rPr lang="es-ES" b="1" dirty="0" err="1" smtClean="0"/>
              <a:t>DOMAIN</a:t>
            </a:r>
            <a:r>
              <a:rPr lang="es-ES" b="1" dirty="0" smtClean="0"/>
              <a:t> </a:t>
            </a:r>
            <a:r>
              <a:rPr lang="es-ES" b="1" dirty="0" err="1" smtClean="0"/>
              <a:t>SPECIFICATIONS</a:t>
            </a:r>
            <a:endParaRPr lang="pt-BR" b="1" dirty="0"/>
          </a:p>
        </p:txBody>
      </p:sp>
      <p:grpSp>
        <p:nvGrpSpPr>
          <p:cNvPr id="38" name="Grupo 37"/>
          <p:cNvGrpSpPr/>
          <p:nvPr/>
        </p:nvGrpSpPr>
        <p:grpSpPr>
          <a:xfrm>
            <a:off x="314303" y="875370"/>
            <a:ext cx="5465445" cy="810924"/>
            <a:chOff x="3268770" y="1076545"/>
            <a:chExt cx="5465445" cy="810924"/>
          </a:xfrm>
        </p:grpSpPr>
        <p:sp>
          <p:nvSpPr>
            <p:cNvPr id="39" name="20 Pentágono"/>
            <p:cNvSpPr/>
            <p:nvPr/>
          </p:nvSpPr>
          <p:spPr>
            <a:xfrm>
              <a:off x="3807108" y="109675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0" name="23 Cheurón"/>
            <p:cNvSpPr/>
            <p:nvPr/>
          </p:nvSpPr>
          <p:spPr>
            <a:xfrm rot="5400000">
              <a:off x="3141209" y="120410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1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1" name="48 Rectángulo"/>
            <p:cNvSpPr/>
            <p:nvPr/>
          </p:nvSpPr>
          <p:spPr>
            <a:xfrm>
              <a:off x="3887895" y="1178091"/>
              <a:ext cx="4572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Time domain and frequency domain requirements</a:t>
              </a:r>
              <a:endParaRPr lang="en-US" sz="1600" dirty="0" smtClean="0"/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8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 redondeado"/>
          <p:cNvSpPr/>
          <p:nvPr/>
        </p:nvSpPr>
        <p:spPr>
          <a:xfrm>
            <a:off x="1074060" y="3309281"/>
            <a:ext cx="7740000" cy="270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4 Rectángulo redondeado"/>
          <p:cNvSpPr/>
          <p:nvPr/>
        </p:nvSpPr>
        <p:spPr>
          <a:xfrm>
            <a:off x="1074060" y="1596577"/>
            <a:ext cx="774000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3 Rectángulo"/>
          <p:cNvSpPr/>
          <p:nvPr/>
        </p:nvSpPr>
        <p:spPr>
          <a:xfrm>
            <a:off x="1197430" y="4488424"/>
            <a:ext cx="272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 err="1" smtClean="0"/>
              <a:t>Control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effort</a:t>
            </a:r>
            <a:r>
              <a:rPr lang="pt-BR" sz="2000" dirty="0" smtClean="0"/>
              <a:t>  </a:t>
            </a:r>
            <a:r>
              <a:rPr lang="pt-BR" sz="2000" dirty="0" smtClean="0">
                <a:sym typeface="Wingdings" pitchFamily="2" charset="2"/>
              </a:rPr>
              <a:t></a:t>
            </a:r>
            <a:r>
              <a:rPr lang="pt-BR" sz="2000" dirty="0" smtClean="0"/>
              <a:t> 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 </a:t>
            </a:r>
            <a:endParaRPr lang="pt-BR" sz="2000" dirty="0"/>
          </a:p>
        </p:txBody>
      </p:sp>
      <p:sp>
        <p:nvSpPr>
          <p:cNvPr id="5" name="4 Rectángulo"/>
          <p:cNvSpPr/>
          <p:nvPr/>
        </p:nvSpPr>
        <p:spPr>
          <a:xfrm>
            <a:off x="1197430" y="1765054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err="1" smtClean="0"/>
              <a:t>Robust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stability</a:t>
            </a:r>
            <a:r>
              <a:rPr lang="pt-BR" sz="2000" i="1" dirty="0" smtClean="0"/>
              <a:t> </a:t>
            </a:r>
            <a:r>
              <a:rPr lang="pt-BR" sz="2000" dirty="0" smtClean="0">
                <a:sym typeface="Wingdings" pitchFamily="2" charset="2"/>
              </a:rPr>
              <a:t></a:t>
            </a:r>
            <a:r>
              <a:rPr lang="pt-BR" sz="2000" dirty="0" smtClean="0"/>
              <a:t> 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68856" y="5114916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err="1" smtClean="0"/>
              <a:t>Tracking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reference</a:t>
            </a:r>
            <a:r>
              <a:rPr lang="pt-BR" sz="2000" i="1" dirty="0" smtClean="0"/>
              <a:t> </a:t>
            </a:r>
          </a:p>
          <a:p>
            <a:r>
              <a:rPr lang="pt-BR" sz="2000" dirty="0" smtClean="0">
                <a:sym typeface="Wingdings" pitchFamily="2" charset="2"/>
              </a:rPr>
              <a:t>                 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5 inf 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 e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5 sup 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9" name="8 Rectángulo"/>
          <p:cNvSpPr/>
          <p:nvPr/>
        </p:nvSpPr>
        <p:spPr>
          <a:xfrm>
            <a:off x="1197430" y="3618860"/>
            <a:ext cx="342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 err="1" smtClean="0"/>
              <a:t>Disturbance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rejection</a:t>
            </a:r>
            <a:r>
              <a:rPr lang="pt-BR" sz="2000" i="1" dirty="0" smtClean="0"/>
              <a:t> </a:t>
            </a:r>
            <a:r>
              <a:rPr lang="pt-BR" sz="2000" dirty="0" smtClean="0">
                <a:sym typeface="Wingdings" pitchFamily="2" charset="2"/>
              </a:rPr>
              <a:t></a:t>
            </a:r>
            <a:r>
              <a:rPr lang="pt-BR" sz="2000" dirty="0" smtClean="0"/>
              <a:t> 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 </a:t>
            </a:r>
            <a:endParaRPr lang="pt-BR" sz="2000" dirty="0"/>
          </a:p>
        </p:txBody>
      </p:sp>
      <p:sp>
        <p:nvSpPr>
          <p:cNvPr id="10" name="9 Rectángulo"/>
          <p:cNvSpPr/>
          <p:nvPr/>
        </p:nvSpPr>
        <p:spPr>
          <a:xfrm>
            <a:off x="1197430" y="2567314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err="1" smtClean="0"/>
              <a:t>Sensitivity</a:t>
            </a:r>
            <a:r>
              <a:rPr lang="pt-BR" sz="2000" dirty="0" smtClean="0"/>
              <a:t>   </a:t>
            </a:r>
            <a:r>
              <a:rPr lang="pt-BR" sz="2000" dirty="0" smtClean="0">
                <a:sym typeface="Wingdings" pitchFamily="2" charset="2"/>
              </a:rPr>
              <a:t></a:t>
            </a:r>
            <a:r>
              <a:rPr lang="pt-BR" sz="2000" dirty="0" smtClean="0"/>
              <a:t>  </a:t>
            </a:r>
            <a:r>
              <a:rPr lang="pt-BR" sz="2000" i="1" dirty="0" smtClean="0">
                <a:latin typeface="Symbol" pitchFamily="18" charset="2"/>
              </a:rPr>
              <a:t>d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(</a:t>
            </a:r>
            <a:r>
              <a:rPr lang="pt-BR" sz="2000" i="1" dirty="0" smtClean="0">
                <a:latin typeface="Symbol" pitchFamily="18" charset="2"/>
              </a:rPr>
              <a:t>w</a:t>
            </a:r>
            <a:r>
              <a:rPr lang="pt-BR" sz="2000" dirty="0" smtClean="0"/>
              <a:t>)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5084750" y="1676624"/>
          <a:ext cx="2273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409400" imgH="419040" progId="Equation.DSMT4">
                  <p:embed/>
                </p:oleObj>
              </mc:Choice>
              <mc:Fallback>
                <p:oleObj name="Equation" r:id="rId4" imgW="1409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50" y="1676624"/>
                        <a:ext cx="22733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084750" y="2396009"/>
          <a:ext cx="27336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1663560" imgH="431640" progId="Equation.DSMT4">
                  <p:embed/>
                </p:oleObj>
              </mc:Choice>
              <mc:Fallback>
                <p:oleObj name="Equation" r:id="rId6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50" y="2396009"/>
                        <a:ext cx="273367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084750" y="3444096"/>
          <a:ext cx="2790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1638000" imgH="431640" progId="Equation.DSMT4">
                  <p:embed/>
                </p:oleObj>
              </mc:Choice>
              <mc:Fallback>
                <p:oleObj name="Equation" r:id="rId8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50" y="3444096"/>
                        <a:ext cx="27908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084750" y="4338032"/>
          <a:ext cx="36718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0" imgW="2120760" imgH="419040" progId="Equation.DSMT4">
                  <p:embed/>
                </p:oleObj>
              </mc:Choice>
              <mc:Fallback>
                <p:oleObj name="Equation" r:id="rId10" imgW="212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50" y="4338032"/>
                        <a:ext cx="367188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084750" y="5154613"/>
          <a:ext cx="26368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2" imgW="1574640" imgH="419040" progId="Equation.DSMT4">
                  <p:embed/>
                </p:oleObj>
              </mc:Choice>
              <mc:Fallback>
                <p:oleObj name="Equation" r:id="rId12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50" y="5154613"/>
                        <a:ext cx="263683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upo 42"/>
          <p:cNvGrpSpPr/>
          <p:nvPr/>
        </p:nvGrpSpPr>
        <p:grpSpPr>
          <a:xfrm>
            <a:off x="314303" y="875370"/>
            <a:ext cx="5465445" cy="810924"/>
            <a:chOff x="3268770" y="1076545"/>
            <a:chExt cx="5465445" cy="810924"/>
          </a:xfrm>
        </p:grpSpPr>
        <p:sp>
          <p:nvSpPr>
            <p:cNvPr id="44" name="20 Pentágono"/>
            <p:cNvSpPr/>
            <p:nvPr/>
          </p:nvSpPr>
          <p:spPr>
            <a:xfrm>
              <a:off x="3807108" y="109675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7" name="23 Cheurón"/>
            <p:cNvSpPr/>
            <p:nvPr/>
          </p:nvSpPr>
          <p:spPr>
            <a:xfrm rot="5400000">
              <a:off x="3141209" y="120410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1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59" name="48 Rectángulo"/>
            <p:cNvSpPr/>
            <p:nvPr/>
          </p:nvSpPr>
          <p:spPr>
            <a:xfrm>
              <a:off x="3887895" y="1178091"/>
              <a:ext cx="4572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Time domain and frequency domain requirements</a:t>
              </a:r>
              <a:endParaRPr lang="en-US" sz="1600" dirty="0" smtClean="0"/>
            </a:p>
          </p:txBody>
        </p:sp>
      </p:grpSp>
      <p:sp>
        <p:nvSpPr>
          <p:cNvPr id="64" name="Rectángulo 6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867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65896E-6 L -1.66667E-6 0.1512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78035E-7 L -5.55556E-7 0.1512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047 L -0.00191 0.1238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5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-0.00346 L -0.01875 0.1160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-0.28449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3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21387E-6 L 4.44444E-6 -0.28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4" grpId="0"/>
      <p:bldP spid="4" grpId="1"/>
      <p:bldP spid="5" grpId="0"/>
      <p:bldP spid="8" grpId="0"/>
      <p:bldP spid="9" grpId="0"/>
      <p:bldP spid="9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Victor Hugo  Ledezma\Desktop\job\Dropbox\Dissertaçao\Figuras\template10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8918" y="2050595"/>
            <a:ext cx="5304720" cy="3863878"/>
          </a:xfrm>
          <a:prstGeom prst="rect">
            <a:avLst/>
          </a:prstGeom>
          <a:noFill/>
        </p:spPr>
      </p:pic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16618" y="2847295"/>
          <a:ext cx="26114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18" y="2847295"/>
                        <a:ext cx="2611438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522514" y="2206171"/>
            <a:ext cx="181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Planta Modelo:</a:t>
            </a:r>
            <a:endParaRPr lang="pt-BR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756228" y="3222171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627084" y="3222171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031999" y="2772228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16 Grupo"/>
          <p:cNvGrpSpPr/>
          <p:nvPr/>
        </p:nvGrpSpPr>
        <p:grpSpPr>
          <a:xfrm>
            <a:off x="593289" y="4521589"/>
            <a:ext cx="2425681" cy="1330774"/>
            <a:chOff x="578775" y="3984560"/>
            <a:chExt cx="2425681" cy="1330774"/>
          </a:xfrm>
        </p:grpSpPr>
        <p:sp>
          <p:nvSpPr>
            <p:cNvPr id="14" name="13 Rectángulo"/>
            <p:cNvSpPr/>
            <p:nvPr/>
          </p:nvSpPr>
          <p:spPr>
            <a:xfrm>
              <a:off x="578775" y="3984560"/>
              <a:ext cx="24256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200" i="1" dirty="0" smtClean="0">
                  <a:latin typeface="Times New Roman"/>
                  <a:ea typeface="Times New Roman"/>
                </a:rPr>
                <a:t>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0 </a:t>
              </a:r>
              <a:r>
                <a:rPr lang="pt-BR" sz="2200" dirty="0" smtClean="0">
                  <a:latin typeface="Times New Roman"/>
                  <a:ea typeface="Times New Roman"/>
                  <a:sym typeface="Symbol"/>
                </a:rPr>
                <a:t> </a:t>
              </a:r>
              <a:r>
                <a:rPr lang="pt-BR" sz="2200" dirty="0" smtClean="0">
                  <a:latin typeface="Times New Roman"/>
                  <a:ea typeface="Times New Roman"/>
                </a:rPr>
                <a:t>[</a:t>
              </a:r>
              <a:r>
                <a:rPr lang="pt-BR" sz="2200" i="1" dirty="0" smtClean="0">
                  <a:latin typeface="Times New Roman"/>
                  <a:ea typeface="Times New Roman"/>
                </a:rPr>
                <a:t>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0 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min</a:t>
              </a:r>
              <a:r>
                <a:rPr lang="pt-BR" sz="2200" i="1" dirty="0" smtClean="0">
                  <a:latin typeface="Times New Roman"/>
                  <a:ea typeface="Times New Roman"/>
                </a:rPr>
                <a:t>, 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0 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max</a:t>
              </a:r>
              <a:r>
                <a:rPr lang="pt-BR" sz="2200" dirty="0" smtClean="0">
                  <a:latin typeface="Times New Roman"/>
                  <a:ea typeface="Times New Roman"/>
                </a:rPr>
                <a:t>]</a:t>
              </a:r>
              <a:endParaRPr lang="es-BO" sz="2200" dirty="0" smtClean="0">
                <a:latin typeface="Times New Roman"/>
                <a:ea typeface="Times New Roman"/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78775" y="4449017"/>
              <a:ext cx="24256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200" i="1" dirty="0" smtClean="0">
                  <a:latin typeface="Times New Roman"/>
                  <a:ea typeface="Times New Roman"/>
                </a:rPr>
                <a:t>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1 </a:t>
              </a:r>
              <a:r>
                <a:rPr lang="pt-BR" sz="2200" dirty="0" smtClean="0">
                  <a:latin typeface="Times New Roman"/>
                  <a:ea typeface="Times New Roman"/>
                  <a:sym typeface="Symbol"/>
                </a:rPr>
                <a:t> </a:t>
              </a:r>
              <a:r>
                <a:rPr lang="pt-BR" sz="2200" dirty="0" smtClean="0">
                  <a:latin typeface="Times New Roman"/>
                  <a:ea typeface="Times New Roman"/>
                </a:rPr>
                <a:t>[</a:t>
              </a:r>
              <a:r>
                <a:rPr lang="pt-BR" sz="2200" i="1" dirty="0" smtClean="0">
                  <a:latin typeface="Times New Roman"/>
                  <a:ea typeface="Times New Roman"/>
                </a:rPr>
                <a:t>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1 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min</a:t>
              </a:r>
              <a:r>
                <a:rPr lang="pt-BR" sz="2200" i="1" dirty="0" smtClean="0">
                  <a:latin typeface="Times New Roman"/>
                  <a:ea typeface="Times New Roman"/>
                </a:rPr>
                <a:t>, a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1 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max</a:t>
              </a:r>
              <a:r>
                <a:rPr lang="pt-BR" sz="2200" dirty="0" smtClean="0">
                  <a:latin typeface="Times New Roman"/>
                  <a:ea typeface="Times New Roman"/>
                </a:rPr>
                <a:t>]</a:t>
              </a:r>
              <a:endParaRPr lang="es-BO" sz="2200" dirty="0" smtClean="0">
                <a:latin typeface="Times New Roman"/>
                <a:ea typeface="Times New Roman"/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78775" y="4884447"/>
              <a:ext cx="24256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200" i="1" dirty="0" smtClean="0">
                  <a:latin typeface="Times New Roman"/>
                  <a:ea typeface="Times New Roman"/>
                </a:rPr>
                <a:t>K</a:t>
              </a:r>
              <a:r>
                <a:rPr lang="pt-BR" sz="2200" i="1" baseline="-25000" dirty="0" smtClean="0">
                  <a:latin typeface="Times New Roman"/>
                  <a:ea typeface="Times New Roman"/>
                </a:rPr>
                <a:t> </a:t>
              </a:r>
              <a:r>
                <a:rPr lang="pt-BR" sz="2200" dirty="0" smtClean="0">
                  <a:latin typeface="Times New Roman"/>
                  <a:ea typeface="Times New Roman"/>
                  <a:sym typeface="Symbol"/>
                </a:rPr>
                <a:t> </a:t>
              </a:r>
              <a:r>
                <a:rPr lang="pt-BR" sz="2200" dirty="0" smtClean="0">
                  <a:latin typeface="Times New Roman"/>
                  <a:ea typeface="Times New Roman"/>
                </a:rPr>
                <a:t>[</a:t>
              </a:r>
              <a:r>
                <a:rPr lang="pt-BR" sz="2200" i="1" dirty="0" err="1" smtClean="0">
                  <a:latin typeface="Times New Roman"/>
                  <a:ea typeface="Times New Roman"/>
                </a:rPr>
                <a:t>K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min</a:t>
              </a:r>
              <a:r>
                <a:rPr lang="pt-BR" sz="2200" i="1" dirty="0" smtClean="0">
                  <a:latin typeface="Times New Roman"/>
                  <a:ea typeface="Times New Roman"/>
                </a:rPr>
                <a:t>, </a:t>
              </a:r>
              <a:r>
                <a:rPr lang="pt-BR" sz="2200" i="1" dirty="0" err="1" smtClean="0">
                  <a:latin typeface="Times New Roman"/>
                  <a:ea typeface="Times New Roman"/>
                </a:rPr>
                <a:t>K</a:t>
              </a:r>
              <a:r>
                <a:rPr lang="pt-BR" sz="2200" i="1" baseline="-25000" dirty="0" err="1" smtClean="0">
                  <a:latin typeface="Times New Roman"/>
                  <a:ea typeface="Times New Roman"/>
                </a:rPr>
                <a:t>max</a:t>
              </a:r>
              <a:r>
                <a:rPr lang="pt-BR" sz="2200" dirty="0" smtClean="0">
                  <a:latin typeface="Times New Roman"/>
                  <a:ea typeface="Times New Roman"/>
                </a:rPr>
                <a:t>]</a:t>
              </a:r>
              <a:endParaRPr lang="es-BO" sz="2200" dirty="0" smtClean="0">
                <a:latin typeface="Times New Roman"/>
                <a:ea typeface="Times New Roman"/>
              </a:endParaRPr>
            </a:p>
          </p:txBody>
        </p:sp>
      </p:grpSp>
      <p:sp>
        <p:nvSpPr>
          <p:cNvPr id="18" name="17 Rectángulo"/>
          <p:cNvSpPr/>
          <p:nvPr/>
        </p:nvSpPr>
        <p:spPr>
          <a:xfrm>
            <a:off x="615060" y="4020846"/>
            <a:ext cx="1054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ea typeface="Times New Roman"/>
              </a:rPr>
              <a:t>tal que:</a:t>
            </a:r>
            <a:endParaRPr lang="es-BO" sz="2000" dirty="0" smtClean="0">
              <a:ea typeface="Times New Roman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4823" y="878236"/>
            <a:ext cx="5465445" cy="810924"/>
            <a:chOff x="3268770" y="1667095"/>
            <a:chExt cx="5465445" cy="810924"/>
          </a:xfrm>
        </p:grpSpPr>
        <p:sp>
          <p:nvSpPr>
            <p:cNvPr id="50" name="49 Pentágono"/>
            <p:cNvSpPr/>
            <p:nvPr/>
          </p:nvSpPr>
          <p:spPr>
            <a:xfrm>
              <a:off x="3807108" y="16873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1" name="24 Cheurón"/>
            <p:cNvSpPr/>
            <p:nvPr/>
          </p:nvSpPr>
          <p:spPr>
            <a:xfrm rot="5400000">
              <a:off x="3141209" y="179465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2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52" name="41 Rectángulo"/>
            <p:cNvSpPr/>
            <p:nvPr/>
          </p:nvSpPr>
          <p:spPr>
            <a:xfrm>
              <a:off x="3869635" y="1765001"/>
              <a:ext cx="379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Templates</a:t>
              </a:r>
              <a:endParaRPr lang="pt-BR" sz="1600" dirty="0"/>
            </a:p>
          </p:txBody>
        </p:sp>
      </p:grpSp>
      <p:sp>
        <p:nvSpPr>
          <p:cNvPr id="53" name="Rectángulo 52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57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1" grpId="1"/>
      <p:bldP spid="12" grpId="0"/>
      <p:bldP spid="12" grpId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 Imagen" descr="template 001 - 005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8798" y="1976900"/>
            <a:ext cx="6545029" cy="3764981"/>
          </a:xfrm>
          <a:prstGeom prst="rect">
            <a:avLst/>
          </a:prstGeom>
        </p:spPr>
      </p:pic>
      <p:pic>
        <p:nvPicPr>
          <p:cNvPr id="7" name="0 Imagen" descr="template 001 - 005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887" y="1981200"/>
            <a:ext cx="6545942" cy="3797300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314823" y="878236"/>
            <a:ext cx="5465445" cy="810924"/>
            <a:chOff x="3268770" y="1667095"/>
            <a:chExt cx="5465445" cy="810924"/>
          </a:xfrm>
        </p:grpSpPr>
        <p:sp>
          <p:nvSpPr>
            <p:cNvPr id="45" name="49 Pentágono"/>
            <p:cNvSpPr/>
            <p:nvPr/>
          </p:nvSpPr>
          <p:spPr>
            <a:xfrm>
              <a:off x="3807108" y="16873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6" name="24 Cheurón"/>
            <p:cNvSpPr/>
            <p:nvPr/>
          </p:nvSpPr>
          <p:spPr>
            <a:xfrm rot="5400000">
              <a:off x="3141209" y="179465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2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7" name="41 Rectángulo"/>
            <p:cNvSpPr/>
            <p:nvPr/>
          </p:nvSpPr>
          <p:spPr>
            <a:xfrm>
              <a:off x="3869635" y="1765001"/>
              <a:ext cx="379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Templates</a:t>
              </a:r>
              <a:endParaRPr lang="pt-BR" sz="1600" dirty="0"/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62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C:\Users\Victor Hugo  Ledezma\Desktop\job\Dropbox\Dissertaçao\Presentaçao\PPoint\imagenes\Ex_cont_estab_diag_nichol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183" y="2264362"/>
            <a:ext cx="6154278" cy="3841976"/>
          </a:xfrm>
          <a:prstGeom prst="rect">
            <a:avLst/>
          </a:prstGeom>
          <a:noFill/>
        </p:spPr>
      </p:pic>
      <p:pic>
        <p:nvPicPr>
          <p:cNvPr id="11" name="Picture 5" descr="C:\Users\Victor Hugo  Ledezma\Desktop\job\Dropbox\Dissertaçao\Presentaçao\PPoint\imagenes\Ex_cont_estab_contour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9772" y="2957418"/>
            <a:ext cx="2098857" cy="1717709"/>
          </a:xfrm>
          <a:prstGeom prst="rect">
            <a:avLst/>
          </a:prstGeom>
          <a:noFill/>
        </p:spPr>
      </p:pic>
      <p:pic>
        <p:nvPicPr>
          <p:cNvPr id="12" name="Picture 6" descr="C:\Users\Victor Hugo  Ledezma\Desktop\job\Dropbox\Dissertaçao\Presentaçao\PPoint\imagenes\Ex_cont_estab_template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3437" y="2079078"/>
            <a:ext cx="843609" cy="1001150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567629" y="1746262"/>
            <a:ext cx="239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Robust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stability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bound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7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8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9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8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2.96296E-6 L 0.04723 0.00741 L 0.07223 0.01852 L 0.09028 0.03148 L 0.10695 0.05 L 0.11667 0.07037 L 0.11806 0.19444 L 0.10834 0.21111 L 0.09306 0.22778 L 0.075 0.24074 L 0.05278 0.24444 L 0.03195 0.2463 L 0.0125 0.2463 L -0.00833 0.2463 L -0.02639 0.24259 L -0.04861 0.23704 L -0.06666 0.22592 L -0.08194 0.21296 L -0.09583 0.1963 L -0.10833 0.17407 L -0.10833 0.05555 L -0.10416 0.03704 L -0.09166 0.01667 L -0.075 0.01111 L -0.05277 0.0037 L -0.03055 -0.00185 L -0.01111 -2.96296E-6 L 6.93889E-18 -2.96296E-6 Z " pathEditMode="relative" ptsTypes="AAAAAAAAAAAAAAAAAAAAAAAAAAAA">
                                      <p:cBhvr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20 Imagen" descr="analise de seguimento à trajetoria.e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828" y="2212878"/>
            <a:ext cx="5891886" cy="3981398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39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0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1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2" name="17 CuadroTexto"/>
          <p:cNvSpPr txBox="1"/>
          <p:nvPr/>
        </p:nvSpPr>
        <p:spPr>
          <a:xfrm>
            <a:off x="567629" y="1746262"/>
            <a:ext cx="239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Robust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stability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bound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Victor Hugo  Ledezma\Desktop\job\Dropbox\Dissertaçao\Presentaçao\PPoint\imagenes\Ex_cont_rej_diag_nichol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221" y="2260767"/>
            <a:ext cx="6140134" cy="3823103"/>
          </a:xfrm>
          <a:prstGeom prst="rect">
            <a:avLst/>
          </a:prstGeom>
          <a:noFill/>
        </p:spPr>
      </p:pic>
      <p:pic>
        <p:nvPicPr>
          <p:cNvPr id="7" name="Picture 3" descr="C:\Users\Victor Hugo  Ledezma\Desktop\job\Dropbox\Dissertaçao\Presentaçao\PPoint\imagenes\Ex_cont_rej_linha_BF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8785" y="3741989"/>
            <a:ext cx="5334209" cy="503702"/>
          </a:xfrm>
          <a:prstGeom prst="rect">
            <a:avLst/>
          </a:prstGeom>
          <a:noFill/>
        </p:spPr>
      </p:pic>
      <p:pic>
        <p:nvPicPr>
          <p:cNvPr id="8" name="Picture 2" descr="C:\Users\Victor Hugo  Ledezma\Desktop\job\Dropbox\Dissertaçao\Presentaçao\PPoint\imagenes\Ex_cont_rej_contour_BF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6464" y="3705094"/>
            <a:ext cx="5329169" cy="543998"/>
          </a:xfrm>
          <a:prstGeom prst="rect">
            <a:avLst/>
          </a:prstGeom>
          <a:noFill/>
        </p:spPr>
      </p:pic>
      <p:pic>
        <p:nvPicPr>
          <p:cNvPr id="9" name="Picture 6" descr="C:\Users\Victor Hugo  Ledezma\Desktop\job\Dropbox\Dissertaçao\Presentaçao\PPoint\imagenes\Ex_cont_estab_template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6571" y="3299844"/>
            <a:ext cx="843609" cy="1001150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51562" y="173897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Disturbance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rejection</a:t>
            </a:r>
            <a:r>
              <a:rPr lang="pt-BR" b="1" i="1" dirty="0" smtClean="0">
                <a:solidFill>
                  <a:schemeClr val="tx2"/>
                </a:solidFill>
              </a:rPr>
              <a:t> (</a:t>
            </a:r>
            <a:r>
              <a:rPr lang="pt-BR" b="1" i="1" dirty="0" err="1" smtClean="0">
                <a:solidFill>
                  <a:schemeClr val="tx2"/>
                </a:solidFill>
              </a:rPr>
              <a:t>Sensitivity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at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rgbClr val="C00000"/>
                </a:solidFill>
              </a:rPr>
              <a:t>low</a:t>
            </a:r>
            <a:r>
              <a:rPr lang="pt-BR" b="1" i="1" dirty="0" smtClean="0">
                <a:solidFill>
                  <a:srgbClr val="C00000"/>
                </a:solidFill>
              </a:rPr>
              <a:t> </a:t>
            </a:r>
            <a:r>
              <a:rPr lang="pt-BR" b="1" i="1" dirty="0" err="1" smtClean="0">
                <a:solidFill>
                  <a:srgbClr val="C00000"/>
                </a:solidFill>
              </a:rPr>
              <a:t>frequencies</a:t>
            </a:r>
            <a:r>
              <a:rPr lang="pt-BR" b="1" i="1" dirty="0" smtClean="0">
                <a:solidFill>
                  <a:schemeClr val="tx2"/>
                </a:solidFill>
              </a:rPr>
              <a:t>):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8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9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0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51" name="Rectángulo 50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6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0408 -0.00764 L -0.11927 -0.03218 L -0.19011 -0.05324 L -0.24427 -0.06436 L -0.29844 -0.06875 L -0.33507 -0.06436 L -0.39584 -0.04653 L -0.4658 -0.0176 L -0.5217 -0.00209 L -0.56163 0.00671 L -0.57761 0.00671 " pathEditMode="relative" ptsTypes="AAAAAAAAAAAA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Victor Hugo  Ledezma\Desktop\job\Dropbox\Dissertaçao\Presentaçao\PPoint\imagenes\Ex_cont_rej_diag_nichol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221" y="2260766"/>
            <a:ext cx="6140134" cy="3823103"/>
          </a:xfrm>
          <a:prstGeom prst="rect">
            <a:avLst/>
          </a:prstGeom>
          <a:noFill/>
        </p:spPr>
      </p:pic>
      <p:pic>
        <p:nvPicPr>
          <p:cNvPr id="75780" name="Picture 4" descr="C:\Users\Victor Hugo  Ledezma\Desktop\job\Dropbox\Dissertaçao\Presentaçao\PPoint\imagenes\Ex_cont_rej_linha_MF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4053" y="4055953"/>
            <a:ext cx="906462" cy="489980"/>
          </a:xfrm>
          <a:prstGeom prst="rect">
            <a:avLst/>
          </a:prstGeom>
          <a:noFill/>
        </p:spPr>
      </p:pic>
      <p:pic>
        <p:nvPicPr>
          <p:cNvPr id="75779" name="Picture 3" descr="C:\Users\Victor Hugo  Ledezma\Desktop\job\Dropbox\Dissertaçao\Presentaçao\PPoint\imagenes\Ex_cont_rej_contour_MF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928" y="4043253"/>
            <a:ext cx="1288646" cy="1117153"/>
          </a:xfrm>
          <a:prstGeom prst="rect">
            <a:avLst/>
          </a:prstGeom>
          <a:noFill/>
        </p:spPr>
      </p:pic>
      <p:grpSp>
        <p:nvGrpSpPr>
          <p:cNvPr id="75785" name="Group 9"/>
          <p:cNvGrpSpPr>
            <a:grpSpLocks noChangeAspect="1"/>
          </p:cNvGrpSpPr>
          <p:nvPr/>
        </p:nvGrpSpPr>
        <p:grpSpPr bwMode="auto">
          <a:xfrm>
            <a:off x="4673927" y="3446353"/>
            <a:ext cx="474662" cy="704850"/>
            <a:chOff x="3031" y="1950"/>
            <a:chExt cx="299" cy="444"/>
          </a:xfrm>
        </p:grpSpPr>
        <p:sp>
          <p:nvSpPr>
            <p:cNvPr id="75784" name="AutoShape 8"/>
            <p:cNvSpPr>
              <a:spLocks noChangeAspect="1" noChangeArrowheads="1" noTextEdit="1"/>
            </p:cNvSpPr>
            <p:nvPr/>
          </p:nvSpPr>
          <p:spPr bwMode="auto">
            <a:xfrm>
              <a:off x="3031" y="1950"/>
              <a:ext cx="299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786" name="Freeform 10"/>
            <p:cNvSpPr>
              <a:spLocks/>
            </p:cNvSpPr>
            <p:nvPr/>
          </p:nvSpPr>
          <p:spPr bwMode="auto">
            <a:xfrm>
              <a:off x="3040" y="1959"/>
              <a:ext cx="219" cy="380"/>
            </a:xfrm>
            <a:custGeom>
              <a:avLst/>
              <a:gdLst/>
              <a:ahLst/>
              <a:cxnLst>
                <a:cxn ang="0">
                  <a:pos x="157" y="16"/>
                </a:cxn>
                <a:cxn ang="0">
                  <a:pos x="219" y="62"/>
                </a:cxn>
                <a:cxn ang="0">
                  <a:pos x="219" y="380"/>
                </a:cxn>
                <a:cxn ang="0">
                  <a:pos x="191" y="373"/>
                </a:cxn>
                <a:cxn ang="0">
                  <a:pos x="164" y="370"/>
                </a:cxn>
                <a:cxn ang="0">
                  <a:pos x="142" y="370"/>
                </a:cxn>
                <a:cxn ang="0">
                  <a:pos x="120" y="367"/>
                </a:cxn>
                <a:cxn ang="0">
                  <a:pos x="105" y="367"/>
                </a:cxn>
                <a:cxn ang="0">
                  <a:pos x="90" y="364"/>
                </a:cxn>
                <a:cxn ang="0">
                  <a:pos x="80" y="364"/>
                </a:cxn>
                <a:cxn ang="0">
                  <a:pos x="68" y="364"/>
                </a:cxn>
                <a:cxn ang="0">
                  <a:pos x="62" y="364"/>
                </a:cxn>
                <a:cxn ang="0">
                  <a:pos x="0" y="3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8" y="0"/>
                </a:cxn>
                <a:cxn ang="0">
                  <a:pos x="43" y="3"/>
                </a:cxn>
                <a:cxn ang="0">
                  <a:pos x="59" y="3"/>
                </a:cxn>
                <a:cxn ang="0">
                  <a:pos x="80" y="6"/>
                </a:cxn>
                <a:cxn ang="0">
                  <a:pos x="102" y="6"/>
                </a:cxn>
                <a:cxn ang="0">
                  <a:pos x="127" y="13"/>
                </a:cxn>
                <a:cxn ang="0">
                  <a:pos x="157" y="16"/>
                </a:cxn>
              </a:cxnLst>
              <a:rect l="0" t="0" r="r" b="b"/>
              <a:pathLst>
                <a:path w="219" h="380">
                  <a:moveTo>
                    <a:pt x="157" y="16"/>
                  </a:moveTo>
                  <a:lnTo>
                    <a:pt x="219" y="62"/>
                  </a:lnTo>
                  <a:lnTo>
                    <a:pt x="219" y="380"/>
                  </a:lnTo>
                  <a:lnTo>
                    <a:pt x="191" y="373"/>
                  </a:lnTo>
                  <a:lnTo>
                    <a:pt x="164" y="370"/>
                  </a:lnTo>
                  <a:lnTo>
                    <a:pt x="142" y="370"/>
                  </a:lnTo>
                  <a:lnTo>
                    <a:pt x="120" y="367"/>
                  </a:lnTo>
                  <a:lnTo>
                    <a:pt x="105" y="367"/>
                  </a:lnTo>
                  <a:lnTo>
                    <a:pt x="90" y="364"/>
                  </a:lnTo>
                  <a:lnTo>
                    <a:pt x="80" y="364"/>
                  </a:lnTo>
                  <a:lnTo>
                    <a:pt x="68" y="364"/>
                  </a:lnTo>
                  <a:lnTo>
                    <a:pt x="62" y="364"/>
                  </a:lnTo>
                  <a:lnTo>
                    <a:pt x="0" y="318"/>
                  </a:lnTo>
                  <a:lnTo>
                    <a:pt x="0" y="0"/>
                  </a:lnTo>
                  <a:lnTo>
                    <a:pt x="6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43" y="3"/>
                  </a:lnTo>
                  <a:lnTo>
                    <a:pt x="59" y="3"/>
                  </a:lnTo>
                  <a:lnTo>
                    <a:pt x="80" y="6"/>
                  </a:lnTo>
                  <a:lnTo>
                    <a:pt x="102" y="6"/>
                  </a:lnTo>
                  <a:lnTo>
                    <a:pt x="127" y="13"/>
                  </a:lnTo>
                  <a:lnTo>
                    <a:pt x="157" y="16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787" name="Freeform 11"/>
            <p:cNvSpPr>
              <a:spLocks/>
            </p:cNvSpPr>
            <p:nvPr/>
          </p:nvSpPr>
          <p:spPr bwMode="auto">
            <a:xfrm>
              <a:off x="3196" y="2277"/>
              <a:ext cx="120" cy="11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4" y="31"/>
                </a:cxn>
                <a:cxn ang="0">
                  <a:pos x="43" y="0"/>
                </a:cxn>
                <a:cxn ang="0">
                  <a:pos x="52" y="31"/>
                </a:cxn>
                <a:cxn ang="0">
                  <a:pos x="83" y="31"/>
                </a:cxn>
                <a:cxn ang="0">
                  <a:pos x="59" y="47"/>
                </a:cxn>
                <a:cxn ang="0">
                  <a:pos x="68" y="77"/>
                </a:cxn>
                <a:cxn ang="0">
                  <a:pos x="43" y="59"/>
                </a:cxn>
                <a:cxn ang="0">
                  <a:pos x="18" y="77"/>
                </a:cxn>
                <a:cxn ang="0">
                  <a:pos x="25" y="47"/>
                </a:cxn>
                <a:cxn ang="0">
                  <a:pos x="0" y="31"/>
                </a:cxn>
              </a:cxnLst>
              <a:rect l="0" t="0" r="r" b="b"/>
              <a:pathLst>
                <a:path w="83" h="77">
                  <a:moveTo>
                    <a:pt x="0" y="31"/>
                  </a:moveTo>
                  <a:lnTo>
                    <a:pt x="34" y="31"/>
                  </a:lnTo>
                  <a:lnTo>
                    <a:pt x="43" y="0"/>
                  </a:lnTo>
                  <a:lnTo>
                    <a:pt x="52" y="31"/>
                  </a:lnTo>
                  <a:lnTo>
                    <a:pt x="83" y="31"/>
                  </a:lnTo>
                  <a:lnTo>
                    <a:pt x="59" y="47"/>
                  </a:lnTo>
                  <a:lnTo>
                    <a:pt x="68" y="77"/>
                  </a:lnTo>
                  <a:lnTo>
                    <a:pt x="43" y="59"/>
                  </a:lnTo>
                  <a:lnTo>
                    <a:pt x="18" y="77"/>
                  </a:lnTo>
                  <a:lnTo>
                    <a:pt x="25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0000"/>
            </a:solidFill>
            <a:ln w="1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9 CuadroTexto"/>
          <p:cNvSpPr txBox="1"/>
          <p:nvPr/>
        </p:nvSpPr>
        <p:spPr>
          <a:xfrm>
            <a:off x="751562" y="173897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Disturbance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rejection</a:t>
            </a:r>
            <a:r>
              <a:rPr lang="pt-BR" b="1" i="1" dirty="0" smtClean="0">
                <a:solidFill>
                  <a:schemeClr val="tx2"/>
                </a:solidFill>
              </a:rPr>
              <a:t> (</a:t>
            </a:r>
            <a:r>
              <a:rPr lang="pt-BR" b="1" i="1" dirty="0" err="1" smtClean="0">
                <a:solidFill>
                  <a:schemeClr val="tx2"/>
                </a:solidFill>
              </a:rPr>
              <a:t>Sensitivity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at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rgbClr val="C00000"/>
                </a:solidFill>
              </a:rPr>
              <a:t>medium</a:t>
            </a:r>
            <a:r>
              <a:rPr lang="pt-BR" b="1" i="1" dirty="0" smtClean="0">
                <a:solidFill>
                  <a:srgbClr val="C00000"/>
                </a:solidFill>
              </a:rPr>
              <a:t> </a:t>
            </a:r>
            <a:r>
              <a:rPr lang="pt-BR" b="1" i="1" dirty="0" err="1" smtClean="0">
                <a:solidFill>
                  <a:srgbClr val="C00000"/>
                </a:solidFill>
              </a:rPr>
              <a:t>frequencies</a:t>
            </a:r>
            <a:r>
              <a:rPr lang="pt-BR" b="1" i="1" dirty="0" smtClean="0">
                <a:solidFill>
                  <a:schemeClr val="tx2"/>
                </a:solidFill>
              </a:rPr>
              <a:t>):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52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65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66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67" name="Rectángulo 66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3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02257 -1.85185E-6 L 0.03924 0.00671 L 0.05417 0.02014 L 0.06424 0.03009 L 0.07257 0.0412 L 0.07257 0.13125 L 0.06181 0.14236 L 0.04514 0.15116 L 0.03681 0.15463 L 0.0217 0.15556 L 0.01667 0.15671 L 0.00087 0.15556 L -0.00573 0.15556 L -0.02153 0.15231 L -0.02743 0.15116 L -0.03993 0.1412 L -0.04496 0.13796 L -0.0566 0.1213 L -0.06076 0.11667 L -0.0658 0.11111 L -0.0658 0.02569 L -0.05069 0.00787 L -0.03403 0.00116 L -0.01823 -0.00093 L 2.77778E-6 -1.85185E-6 Z " pathEditMode="relative" ptsTypes="AAAAAAAAAAAAAAAAAAAAAAAAAA">
                                      <p:cBhvr>
                                        <p:cTn id="11" dur="1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Victor Hugo  Ledezma\Desktop\job\Dropbox\Dissertaçao\Presentaçao\PPoint\imagenes\Ex_cont_rej_diag_nichol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220" y="2260766"/>
            <a:ext cx="6140134" cy="3823103"/>
          </a:xfrm>
          <a:prstGeom prst="rect">
            <a:avLst/>
          </a:prstGeom>
          <a:noFill/>
        </p:spPr>
      </p:pic>
      <p:pic>
        <p:nvPicPr>
          <p:cNvPr id="9" name="Picture 4" descr="C:\Users\Victor Hugo  Ledezma\Desktop\job\Dropbox\Dissertaçao\Presentaçao\PPoint\imagenes\Ex_cont_rej_linha_MF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4052" y="4055953"/>
            <a:ext cx="906462" cy="489980"/>
          </a:xfrm>
          <a:prstGeom prst="rect">
            <a:avLst/>
          </a:prstGeom>
          <a:noFill/>
        </p:spPr>
      </p:pic>
      <p:pic>
        <p:nvPicPr>
          <p:cNvPr id="7" name="Picture 2" descr="C:\Users\Victor Hugo  Ledezma\Desktop\job\Dropbox\Dissertaçao\Presentaçao\PPoint\imagenes\Ex_cont_rej_contour_AF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4051" y="4038491"/>
            <a:ext cx="945661" cy="1092654"/>
          </a:xfrm>
          <a:prstGeom prst="rect">
            <a:avLst/>
          </a:prstGeom>
          <a:noFill/>
        </p:spPr>
      </p:pic>
      <p:grpSp>
        <p:nvGrpSpPr>
          <p:cNvPr id="76804" name="Group 4"/>
          <p:cNvGrpSpPr>
            <a:grpSpLocks noChangeAspect="1"/>
          </p:cNvGrpSpPr>
          <p:nvPr/>
        </p:nvGrpSpPr>
        <p:grpSpPr bwMode="auto">
          <a:xfrm>
            <a:off x="4778701" y="3489216"/>
            <a:ext cx="220662" cy="671512"/>
            <a:chOff x="3081" y="2601"/>
            <a:chExt cx="139" cy="423"/>
          </a:xfrm>
        </p:grpSpPr>
        <p:sp>
          <p:nvSpPr>
            <p:cNvPr id="768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81" y="2601"/>
              <a:ext cx="139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805" name="Freeform 5"/>
            <p:cNvSpPr>
              <a:spLocks/>
            </p:cNvSpPr>
            <p:nvPr/>
          </p:nvSpPr>
          <p:spPr bwMode="auto">
            <a:xfrm>
              <a:off x="3146" y="2626"/>
              <a:ext cx="6" cy="339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6" y="55"/>
                </a:cxn>
                <a:cxn ang="0">
                  <a:pos x="6" y="339"/>
                </a:cxn>
                <a:cxn ang="0">
                  <a:pos x="6" y="336"/>
                </a:cxn>
                <a:cxn ang="0">
                  <a:pos x="6" y="333"/>
                </a:cxn>
                <a:cxn ang="0">
                  <a:pos x="3" y="333"/>
                </a:cxn>
                <a:cxn ang="0">
                  <a:pos x="3" y="330"/>
                </a:cxn>
                <a:cxn ang="0">
                  <a:pos x="3" y="330"/>
                </a:cxn>
                <a:cxn ang="0">
                  <a:pos x="3" y="330"/>
                </a:cxn>
                <a:cxn ang="0">
                  <a:pos x="3" y="327"/>
                </a:cxn>
                <a:cxn ang="0">
                  <a:pos x="0" y="327"/>
                </a:cxn>
                <a:cxn ang="0">
                  <a:pos x="0" y="327"/>
                </a:cxn>
                <a:cxn ang="0">
                  <a:pos x="0" y="284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3" y="9"/>
                </a:cxn>
                <a:cxn ang="0">
                  <a:pos x="3" y="12"/>
                </a:cxn>
                <a:cxn ang="0">
                  <a:pos x="3" y="15"/>
                </a:cxn>
              </a:cxnLst>
              <a:rect l="0" t="0" r="r" b="b"/>
              <a:pathLst>
                <a:path w="6" h="339">
                  <a:moveTo>
                    <a:pt x="3" y="15"/>
                  </a:moveTo>
                  <a:lnTo>
                    <a:pt x="6" y="55"/>
                  </a:lnTo>
                  <a:lnTo>
                    <a:pt x="6" y="339"/>
                  </a:lnTo>
                  <a:lnTo>
                    <a:pt x="6" y="336"/>
                  </a:lnTo>
                  <a:lnTo>
                    <a:pt x="6" y="333"/>
                  </a:lnTo>
                  <a:lnTo>
                    <a:pt x="3" y="333"/>
                  </a:lnTo>
                  <a:lnTo>
                    <a:pt x="3" y="330"/>
                  </a:lnTo>
                  <a:lnTo>
                    <a:pt x="3" y="330"/>
                  </a:lnTo>
                  <a:lnTo>
                    <a:pt x="3" y="330"/>
                  </a:lnTo>
                  <a:lnTo>
                    <a:pt x="3" y="327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5"/>
                  </a:lnTo>
                </a:path>
              </a:pathLst>
            </a:custGeom>
            <a:noFill/>
            <a:ln w="3810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806" name="Freeform 6"/>
            <p:cNvSpPr>
              <a:spLocks/>
            </p:cNvSpPr>
            <p:nvPr/>
          </p:nvSpPr>
          <p:spPr bwMode="auto">
            <a:xfrm>
              <a:off x="3095" y="2905"/>
              <a:ext cx="109" cy="10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31" y="31"/>
                </a:cxn>
                <a:cxn ang="0">
                  <a:pos x="43" y="0"/>
                </a:cxn>
                <a:cxn ang="0">
                  <a:pos x="52" y="31"/>
                </a:cxn>
                <a:cxn ang="0">
                  <a:pos x="83" y="31"/>
                </a:cxn>
                <a:cxn ang="0">
                  <a:pos x="58" y="47"/>
                </a:cxn>
                <a:cxn ang="0">
                  <a:pos x="68" y="77"/>
                </a:cxn>
                <a:cxn ang="0">
                  <a:pos x="43" y="59"/>
                </a:cxn>
                <a:cxn ang="0">
                  <a:pos x="15" y="77"/>
                </a:cxn>
                <a:cxn ang="0">
                  <a:pos x="25" y="47"/>
                </a:cxn>
                <a:cxn ang="0">
                  <a:pos x="0" y="31"/>
                </a:cxn>
              </a:cxnLst>
              <a:rect l="0" t="0" r="r" b="b"/>
              <a:pathLst>
                <a:path w="83" h="77">
                  <a:moveTo>
                    <a:pt x="0" y="31"/>
                  </a:moveTo>
                  <a:lnTo>
                    <a:pt x="31" y="31"/>
                  </a:lnTo>
                  <a:lnTo>
                    <a:pt x="43" y="0"/>
                  </a:lnTo>
                  <a:lnTo>
                    <a:pt x="52" y="31"/>
                  </a:lnTo>
                  <a:lnTo>
                    <a:pt x="83" y="31"/>
                  </a:lnTo>
                  <a:lnTo>
                    <a:pt x="58" y="47"/>
                  </a:lnTo>
                  <a:lnTo>
                    <a:pt x="68" y="77"/>
                  </a:lnTo>
                  <a:lnTo>
                    <a:pt x="43" y="59"/>
                  </a:lnTo>
                  <a:lnTo>
                    <a:pt x="15" y="77"/>
                  </a:lnTo>
                  <a:lnTo>
                    <a:pt x="25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0000"/>
            </a:solidFill>
            <a:ln w="19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9 CuadroTexto"/>
          <p:cNvSpPr txBox="1"/>
          <p:nvPr/>
        </p:nvSpPr>
        <p:spPr>
          <a:xfrm>
            <a:off x="751562" y="173897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Disturbance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rejection</a:t>
            </a:r>
            <a:r>
              <a:rPr lang="pt-BR" b="1" i="1" dirty="0" smtClean="0">
                <a:solidFill>
                  <a:schemeClr val="tx2"/>
                </a:solidFill>
              </a:rPr>
              <a:t> (</a:t>
            </a:r>
            <a:r>
              <a:rPr lang="pt-BR" b="1" i="1" dirty="0" err="1" smtClean="0">
                <a:solidFill>
                  <a:schemeClr val="tx2"/>
                </a:solidFill>
              </a:rPr>
              <a:t>Sensitivity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at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smtClean="0">
                <a:solidFill>
                  <a:srgbClr val="C00000"/>
                </a:solidFill>
              </a:rPr>
              <a:t>high </a:t>
            </a:r>
            <a:r>
              <a:rPr lang="pt-BR" b="1" i="1" dirty="0" err="1" smtClean="0">
                <a:solidFill>
                  <a:srgbClr val="C00000"/>
                </a:solidFill>
              </a:rPr>
              <a:t>frequencies</a:t>
            </a:r>
            <a:r>
              <a:rPr lang="pt-BR" b="1" i="1" dirty="0" smtClean="0">
                <a:solidFill>
                  <a:schemeClr val="tx2"/>
                </a:solidFill>
              </a:rPr>
              <a:t>):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7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8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9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18519E-6 L 0.0184 0.00325 L 0.03247 0.01227 L 0.04167 0.02223 L 0.04844 0.0389 L 0.05 0.11991 L 0.0434 0.13542 L 0.02917 0.14885 L 0.00834 0.15556 L -0.00833 0.15556 L -0.02916 0.14653 L -0.04323 0.12663 L -0.05 0.10556 L -0.05 0.03102 L -0.0441 0.01667 L -0.03246 0.00765 L -0.01823 0.00325 L -0.0066 -0.00115 L 8.33333E-7 5.18519E-6 Z " pathEditMode="relative" ptsTypes="AAAAAAAAAAAAAAAAAAA">
                                      <p:cBhvr>
                                        <p:cTn id="11" dur="1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 Imagen" descr="analise de seguimento à trajetoria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0214" y="2064298"/>
            <a:ext cx="5891886" cy="4141822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38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9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0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1" name="9 CuadroTexto"/>
          <p:cNvSpPr txBox="1"/>
          <p:nvPr/>
        </p:nvSpPr>
        <p:spPr>
          <a:xfrm>
            <a:off x="903408" y="154100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Disturbance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rejection</a:t>
            </a:r>
            <a:endParaRPr lang="pt-BR" b="1" i="1" dirty="0">
              <a:solidFill>
                <a:schemeClr val="tx2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4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0" y="820557"/>
            <a:ext cx="3886200" cy="50292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8300" y="2250244"/>
            <a:ext cx="41783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egoe UI" panose="020B0502040204020203" pitchFamily="34" charset="0"/>
              </a:rPr>
              <a:t>N</a:t>
            </a:r>
            <a:r>
              <a:rPr lang="en-US" dirty="0">
                <a:latin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</a:rPr>
              <a:t>Niksefat</a:t>
            </a:r>
            <a:r>
              <a:rPr lang="en-US" dirty="0">
                <a:latin typeface="Segoe UI" panose="020B0502040204020203" pitchFamily="34" charset="0"/>
              </a:rPr>
              <a:t> and N. </a:t>
            </a:r>
            <a:r>
              <a:rPr lang="en-US" dirty="0" err="1">
                <a:latin typeface="Segoe UI" panose="020B0502040204020203" pitchFamily="34" charset="0"/>
              </a:rPr>
              <a:t>Sepehri</a:t>
            </a:r>
            <a:r>
              <a:rPr lang="en-US" dirty="0">
                <a:latin typeface="Segoe UI" panose="020B0502040204020203" pitchFamily="34" charset="0"/>
              </a:rPr>
              <a:t>. (2001)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Designing Robust Force Control of Hydraulic Actuators Despite System and Environmental Uncertainties</a:t>
            </a:r>
            <a:r>
              <a:rPr lang="en-US" dirty="0">
                <a:latin typeface="Segoe UI" panose="020B0502040204020203" pitchFamily="34" charset="0"/>
              </a:rPr>
              <a:t>. </a:t>
            </a:r>
            <a:r>
              <a:rPr lang="en-US" i="1" dirty="0">
                <a:latin typeface="Segoe UI" panose="020B0502040204020203" pitchFamily="34" charset="0"/>
              </a:rPr>
              <a:t>IEEE Control Systems Magazine</a:t>
            </a:r>
            <a:r>
              <a:rPr lang="en-US" dirty="0">
                <a:latin typeface="Segoe UI" panose="020B0502040204020203" pitchFamily="34" charset="0"/>
              </a:rPr>
              <a:t>. 66-77.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 descr="C:\Users\Victor Hugo  Ledezma\Desktop\job\Dropbox\Dissertaçao\Presentaçao\PPoint\imagenes\Ex_cont_seg_diag_nichol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21" y="2003693"/>
            <a:ext cx="5349026" cy="4178378"/>
          </a:xfrm>
          <a:prstGeom prst="rect">
            <a:avLst/>
          </a:prstGeom>
          <a:noFill/>
        </p:spPr>
      </p:pic>
      <p:pic>
        <p:nvPicPr>
          <p:cNvPr id="78850" name="Picture 2" descr="C:\Users\Victor Hugo  Ledezma\Desktop\job\Dropbox\Dissertaçao\Presentaçao\PPoint\imagenes\Ex_cont_seg_contour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759" y="3276355"/>
            <a:ext cx="4717667" cy="539287"/>
          </a:xfrm>
          <a:prstGeom prst="rect">
            <a:avLst/>
          </a:prstGeom>
          <a:noFill/>
        </p:spPr>
      </p:pic>
      <p:pic>
        <p:nvPicPr>
          <p:cNvPr id="16" name="Picture 6" descr="C:\Users\Victor Hugo  Ledezma\Desktop\job\Dropbox\Dissertaçao\Presentaçao\PPoint\imagenes\Ex_cont_estab_template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802" y="2591601"/>
            <a:ext cx="707384" cy="839486"/>
          </a:xfrm>
          <a:prstGeom prst="rect">
            <a:avLst/>
          </a:prstGeom>
          <a:noFill/>
        </p:spPr>
      </p:pic>
      <p:grpSp>
        <p:nvGrpSpPr>
          <p:cNvPr id="45" name="Grupo 44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6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7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8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9" name="9 CuadroTexto"/>
          <p:cNvSpPr txBox="1"/>
          <p:nvPr/>
        </p:nvSpPr>
        <p:spPr>
          <a:xfrm>
            <a:off x="903408" y="154100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Tracking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bound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1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6.2963E-6 L -0.03195 0.04075 L -0.05695 0.05556 L -0.07223 0.06297 L -0.09445 0.06297 L -0.11945 0.05926 L -0.14862 0.0463 L -0.18751 0.02223 L -0.21806 0.00371 L -0.24862 0.00371 L -0.27778 0.00371 L -0.30556 0.01482 L -0.33195 0.03149 L -0.37084 0.05741 L -0.39584 0.06482 L -0.42223 0.06482 L -0.45278 0.05371 L -0.47501 0.03519 L -0.49584 0.01667 L -0.50695 0.00371 " pathEditMode="relative" ptsTypes="AAAAAAAAAAAAAAAAAAAA">
                                      <p:cBhvr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 Imagen" descr="analise de seguimento à trajetoria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128" y="2076151"/>
            <a:ext cx="5891886" cy="4039733"/>
          </a:xfrm>
          <a:prstGeom prst="rect">
            <a:avLst/>
          </a:prstGeom>
        </p:spPr>
      </p:pic>
      <p:sp>
        <p:nvSpPr>
          <p:cNvPr id="36" name="9 CuadroTexto"/>
          <p:cNvSpPr txBox="1"/>
          <p:nvPr/>
        </p:nvSpPr>
        <p:spPr>
          <a:xfrm>
            <a:off x="903408" y="1541001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Tracking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bound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38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9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0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1" name="Rectángulo 40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6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3 Imagen" descr="Nichols_exemplo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67" y="1600706"/>
            <a:ext cx="3672000" cy="2905023"/>
          </a:xfrm>
          <a:prstGeom prst="rect">
            <a:avLst/>
          </a:prstGeom>
        </p:spPr>
      </p:pic>
      <p:pic>
        <p:nvPicPr>
          <p:cNvPr id="9" name="13 Imagen" descr="Nichols_exemplo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7534" y="3329194"/>
            <a:ext cx="3672000" cy="2779972"/>
          </a:xfrm>
          <a:prstGeom prst="rect">
            <a:avLst/>
          </a:prstGeom>
        </p:spPr>
      </p:pic>
      <p:sp>
        <p:nvSpPr>
          <p:cNvPr id="11" name="10 Flecha doblada"/>
          <p:cNvSpPr/>
          <p:nvPr/>
        </p:nvSpPr>
        <p:spPr>
          <a:xfrm rot="5400000">
            <a:off x="4454664" y="1870980"/>
            <a:ext cx="1265127" cy="1230875"/>
          </a:xfrm>
          <a:prstGeom prst="ben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11 Flecha doblada"/>
          <p:cNvSpPr/>
          <p:nvPr/>
        </p:nvSpPr>
        <p:spPr>
          <a:xfrm flipV="1">
            <a:off x="3206663" y="4484315"/>
            <a:ext cx="1340285" cy="1161849"/>
          </a:xfrm>
          <a:prstGeom prst="ben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12 Llamada de flecha hacia arriba"/>
          <p:cNvSpPr/>
          <p:nvPr/>
        </p:nvSpPr>
        <p:spPr>
          <a:xfrm>
            <a:off x="601250" y="4446739"/>
            <a:ext cx="1578279" cy="1302707"/>
          </a:xfrm>
          <a:prstGeom prst="upArrowCallout">
            <a:avLst>
              <a:gd name="adj1" fmla="val 19819"/>
              <a:gd name="adj2" fmla="val 21519"/>
              <a:gd name="adj3" fmla="val 15476"/>
              <a:gd name="adj4" fmla="val 7335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Llamada de flecha hacia abajo"/>
          <p:cNvSpPr/>
          <p:nvPr/>
        </p:nvSpPr>
        <p:spPr>
          <a:xfrm>
            <a:off x="6388272" y="1753645"/>
            <a:ext cx="1627015" cy="1528175"/>
          </a:xfrm>
          <a:prstGeom prst="downArrowCallout">
            <a:avLst>
              <a:gd name="adj1" fmla="val 17982"/>
              <a:gd name="adj2" fmla="val 20614"/>
              <a:gd name="adj3" fmla="val 14474"/>
              <a:gd name="adj4" fmla="val 76639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Intersecting</a:t>
            </a: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5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6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7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 Imagen" descr="analise de seguimento à trajetoria.e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245" y="2397289"/>
            <a:ext cx="6050681" cy="3636297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888195" y="1688759"/>
            <a:ext cx="67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 smtClean="0">
                <a:solidFill>
                  <a:schemeClr val="tx2"/>
                </a:solidFill>
              </a:rPr>
              <a:t>Intersecting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bounds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314303" y="853685"/>
            <a:ext cx="5465445" cy="810924"/>
            <a:chOff x="6035167" y="1080935"/>
            <a:chExt cx="5465445" cy="810924"/>
          </a:xfrm>
        </p:grpSpPr>
        <p:sp>
          <p:nvSpPr>
            <p:cNvPr id="43" name="27 Cheurón"/>
            <p:cNvSpPr/>
            <p:nvPr/>
          </p:nvSpPr>
          <p:spPr>
            <a:xfrm rot="5400000">
              <a:off x="5907606" y="1208496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4" name="50 Pentágono"/>
            <p:cNvSpPr/>
            <p:nvPr/>
          </p:nvSpPr>
          <p:spPr>
            <a:xfrm>
              <a:off x="6573505" y="1091618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5" name="42 Rectángulo"/>
            <p:cNvSpPr/>
            <p:nvPr/>
          </p:nvSpPr>
          <p:spPr>
            <a:xfrm>
              <a:off x="6624272" y="1170134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 Imagen" descr="analise de seguimento à trajetoria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1799" y="2140600"/>
            <a:ext cx="6040712" cy="3663300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330200" y="2396393"/>
            <a:ext cx="1993900" cy="3480719"/>
            <a:chOff x="190500" y="2396033"/>
            <a:chExt cx="1993900" cy="3207841"/>
          </a:xfrm>
        </p:grpSpPr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190500" y="2396033"/>
              <a:ext cx="1993900" cy="1900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Integrator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400" b="1" dirty="0" smtClean="0"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Proportional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gain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 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	</a:t>
              </a:r>
              <a:r>
                <a:rPr kumimoji="0" lang="pt-B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0,038 </a:t>
              </a:r>
              <a:endParaRPr kumimoji="0" lang="es-B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Z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ero: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400" b="1" dirty="0" smtClean="0">
                <a:ea typeface="Times New Roman" pitchFamily="18" charset="0"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Phase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lead </a:t>
              </a: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filter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</a:t>
              </a:r>
              <a:r>
                <a:rPr kumimoji="0" lang="pt-BR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      </a:t>
              </a:r>
              <a:endParaRPr kumimoji="0" lang="pt-B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aphicFrame>
          <p:nvGraphicFramePr>
            <p:cNvPr id="159752" name="Object 8"/>
            <p:cNvGraphicFramePr>
              <a:graphicFrameLocks noChangeAspect="1"/>
            </p:cNvGraphicFramePr>
            <p:nvPr/>
          </p:nvGraphicFramePr>
          <p:xfrm>
            <a:off x="355599" y="4292600"/>
            <a:ext cx="5111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5" imgW="431613" imgH="190417" progId="Equation.DSMT4">
                    <p:embed/>
                  </p:oleObj>
                </mc:Choice>
                <mc:Fallback>
                  <p:oleObj name="Equation" r:id="rId5" imgW="431613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99" y="4292600"/>
                          <a:ext cx="511175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45" name="Object 1"/>
            <p:cNvGraphicFramePr>
              <a:graphicFrameLocks noChangeAspect="1"/>
            </p:cNvGraphicFramePr>
            <p:nvPr/>
          </p:nvGraphicFramePr>
          <p:xfrm>
            <a:off x="1193800" y="2514600"/>
            <a:ext cx="144463" cy="422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7" imgW="126835" imgH="355138" progId="Equation.DSMT4">
                    <p:embed/>
                  </p:oleObj>
                </mc:Choice>
                <mc:Fallback>
                  <p:oleObj name="Equation" r:id="rId7" imgW="126835" imgH="35513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800" y="2514600"/>
                          <a:ext cx="144463" cy="422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47" name="Object 3"/>
            <p:cNvGraphicFramePr>
              <a:graphicFrameLocks noChangeAspect="1"/>
            </p:cNvGraphicFramePr>
            <p:nvPr/>
          </p:nvGraphicFramePr>
          <p:xfrm>
            <a:off x="736599" y="3517900"/>
            <a:ext cx="6889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9" imgW="596641" imgH="406224" progId="Equation.DSMT4">
                    <p:embed/>
                  </p:oleObj>
                </mc:Choice>
                <mc:Fallback>
                  <p:oleObj name="Equation" r:id="rId9" imgW="596641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599" y="3517900"/>
                          <a:ext cx="688975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49" name="Object 5"/>
            <p:cNvGraphicFramePr>
              <a:graphicFrameLocks noChangeAspect="1"/>
            </p:cNvGraphicFramePr>
            <p:nvPr/>
          </p:nvGraphicFramePr>
          <p:xfrm>
            <a:off x="698500" y="4737099"/>
            <a:ext cx="800100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11" imgW="685800" imgH="749300" progId="Equation.DSMT4">
                    <p:embed/>
                  </p:oleObj>
                </mc:Choice>
                <mc:Fallback>
                  <p:oleObj name="Equation" r:id="rId11" imgW="685800" imgH="749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0" y="4737099"/>
                          <a:ext cx="800100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51" name="Object 7"/>
            <p:cNvGraphicFramePr>
              <a:graphicFrameLocks noChangeAspect="1"/>
            </p:cNvGraphicFramePr>
            <p:nvPr/>
          </p:nvGraphicFramePr>
          <p:xfrm>
            <a:off x="304800" y="4521200"/>
            <a:ext cx="9779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13" imgW="838200" imgH="190500" progId="Equation.DSMT4">
                    <p:embed/>
                  </p:oleObj>
                </mc:Choice>
                <mc:Fallback>
                  <p:oleObj name="Equation" r:id="rId13" imgW="8382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4521200"/>
                          <a:ext cx="97790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" name="20 Imagen" descr="analise de seguimento à trajetoria.emf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56537" y="2149255"/>
            <a:ext cx="6050681" cy="3636297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23217" y="833840"/>
            <a:ext cx="5465445" cy="810924"/>
            <a:chOff x="339725" y="919291"/>
            <a:chExt cx="5465445" cy="810924"/>
          </a:xfrm>
        </p:grpSpPr>
        <p:sp>
          <p:nvSpPr>
            <p:cNvPr id="50" name="53 Pentágono"/>
            <p:cNvSpPr/>
            <p:nvPr/>
          </p:nvSpPr>
          <p:spPr>
            <a:xfrm>
              <a:off x="878063" y="939499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1" name="28 Cheurón"/>
            <p:cNvSpPr/>
            <p:nvPr/>
          </p:nvSpPr>
          <p:spPr>
            <a:xfrm rot="5400000">
              <a:off x="212164" y="1046852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4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52" name="43 Rectángulo"/>
            <p:cNvSpPr/>
            <p:nvPr/>
          </p:nvSpPr>
          <p:spPr>
            <a:xfrm>
              <a:off x="957025" y="1007671"/>
              <a:ext cx="3688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Synthesize</a:t>
              </a:r>
              <a:r>
                <a:rPr lang="pt-BR" sz="1600" dirty="0" smtClean="0"/>
                <a:t> nominal L</a:t>
              </a:r>
              <a:r>
                <a:rPr lang="pt-BR" sz="1200" dirty="0" smtClean="0"/>
                <a:t>0</a:t>
              </a:r>
              <a:r>
                <a:rPr lang="pt-BR" sz="1600" dirty="0" smtClean="0"/>
                <a:t>(s)</a:t>
              </a:r>
              <a:endParaRPr lang="pt-BR" sz="1600" dirty="0"/>
            </a:p>
          </p:txBody>
        </p:sp>
      </p:grpSp>
      <p:sp>
        <p:nvSpPr>
          <p:cNvPr id="53" name="Rectángulo 52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00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Llamada de flecha hacia abajo"/>
          <p:cNvSpPr/>
          <p:nvPr/>
        </p:nvSpPr>
        <p:spPr>
          <a:xfrm>
            <a:off x="3975100" y="1422400"/>
            <a:ext cx="3784600" cy="2794000"/>
          </a:xfrm>
          <a:prstGeom prst="downArrowCallout">
            <a:avLst>
              <a:gd name="adj1" fmla="val 8856"/>
              <a:gd name="adj2" fmla="val 10202"/>
              <a:gd name="adj3" fmla="val 11304"/>
              <a:gd name="adj4" fmla="val 82511"/>
            </a:avLst>
          </a:prstGeom>
          <a:solidFill>
            <a:srgbClr val="FFC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178300" y="2882900"/>
          <a:ext cx="3403600" cy="20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2209800" imgH="1346200" progId="Equation.DSMT4">
                  <p:embed/>
                </p:oleObj>
              </mc:Choice>
              <mc:Fallback>
                <p:oleObj name="Equation" r:id="rId4" imgW="22098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882900"/>
                        <a:ext cx="3403600" cy="208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Cerrar llave"/>
          <p:cNvSpPr/>
          <p:nvPr/>
        </p:nvSpPr>
        <p:spPr>
          <a:xfrm>
            <a:off x="2882900" y="2082800"/>
            <a:ext cx="469900" cy="3302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46 Grupo"/>
          <p:cNvGrpSpPr/>
          <p:nvPr/>
        </p:nvGrpSpPr>
        <p:grpSpPr>
          <a:xfrm>
            <a:off x="3539827" y="3911599"/>
            <a:ext cx="5096174" cy="1308981"/>
            <a:chOff x="3603327" y="4991099"/>
            <a:chExt cx="5096174" cy="1308981"/>
          </a:xfrm>
        </p:grpSpPr>
        <p:sp>
          <p:nvSpPr>
            <p:cNvPr id="46" name="45 Rectángulo"/>
            <p:cNvSpPr/>
            <p:nvPr/>
          </p:nvSpPr>
          <p:spPr>
            <a:xfrm>
              <a:off x="5689600" y="5397500"/>
              <a:ext cx="444500" cy="342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Picture 9" descr="C:\Users\Victor Hugo  Ledezma\Desktop\job\Dropbox\Dissertaçao\Presentaçao\PPoint\imagenes\diagrama 2GDL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3327" y="4991099"/>
              <a:ext cx="5096174" cy="1308981"/>
            </a:xfrm>
            <a:prstGeom prst="rect">
              <a:avLst/>
            </a:prstGeom>
            <a:noFill/>
          </p:spPr>
        </p:pic>
      </p:grpSp>
      <p:grpSp>
        <p:nvGrpSpPr>
          <p:cNvPr id="6" name="Grupo 5"/>
          <p:cNvGrpSpPr/>
          <p:nvPr/>
        </p:nvGrpSpPr>
        <p:grpSpPr>
          <a:xfrm>
            <a:off x="340041" y="844570"/>
            <a:ext cx="5465445" cy="810924"/>
            <a:chOff x="537935" y="688269"/>
            <a:chExt cx="5465445" cy="810924"/>
          </a:xfrm>
        </p:grpSpPr>
        <p:sp>
          <p:nvSpPr>
            <p:cNvPr id="63" name="54 Pentágono"/>
            <p:cNvSpPr/>
            <p:nvPr/>
          </p:nvSpPr>
          <p:spPr>
            <a:xfrm>
              <a:off x="1076273" y="708476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64" name="30 Cheurón"/>
            <p:cNvSpPr/>
            <p:nvPr/>
          </p:nvSpPr>
          <p:spPr>
            <a:xfrm rot="5400000">
              <a:off x="410374" y="815830"/>
              <a:ext cx="810924" cy="55580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5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65" name="44 Rectángulo"/>
            <p:cNvSpPr/>
            <p:nvPr/>
          </p:nvSpPr>
          <p:spPr>
            <a:xfrm>
              <a:off x="1129872" y="776648"/>
              <a:ext cx="3587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Loop </a:t>
              </a:r>
              <a:r>
                <a:rPr lang="pt-BR" sz="1600" dirty="0" err="1" smtClean="0"/>
                <a:t>shaping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of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the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controller</a:t>
              </a:r>
              <a:r>
                <a:rPr lang="pt-BR" sz="1600" dirty="0" smtClean="0"/>
                <a:t> G(s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</p:grpSp>
      <p:grpSp>
        <p:nvGrpSpPr>
          <p:cNvPr id="66" name="19 Grupo"/>
          <p:cNvGrpSpPr/>
          <p:nvPr/>
        </p:nvGrpSpPr>
        <p:grpSpPr>
          <a:xfrm>
            <a:off x="889000" y="2082800"/>
            <a:ext cx="1993900" cy="3480719"/>
            <a:chOff x="190500" y="2396033"/>
            <a:chExt cx="1993900" cy="3207841"/>
          </a:xfrm>
        </p:grpSpPr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190500" y="2396033"/>
              <a:ext cx="1993900" cy="1900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Integrator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400" b="1" dirty="0" smtClean="0"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Proportional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gain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 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	</a:t>
              </a:r>
              <a:r>
                <a:rPr kumimoji="0" lang="pt-B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0,038 </a:t>
              </a:r>
              <a:endParaRPr kumimoji="0" lang="es-B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Z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ero: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BR" sz="1400" b="1" dirty="0" smtClean="0">
                <a:ea typeface="Times New Roman" pitchFamily="18" charset="0"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Phase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lead </a:t>
              </a: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filter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:</a:t>
              </a:r>
              <a:r>
                <a:rPr kumimoji="0" lang="pt-BR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       </a:t>
              </a:r>
              <a:endParaRPr kumimoji="0" lang="pt-B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aphicFrame>
          <p:nvGraphicFramePr>
            <p:cNvPr id="68" name="Object 8"/>
            <p:cNvGraphicFramePr>
              <a:graphicFrameLocks noChangeAspect="1"/>
            </p:cNvGraphicFramePr>
            <p:nvPr/>
          </p:nvGraphicFramePr>
          <p:xfrm>
            <a:off x="355599" y="4292600"/>
            <a:ext cx="5111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7" imgW="431613" imgH="190417" progId="Equation.DSMT4">
                    <p:embed/>
                  </p:oleObj>
                </mc:Choice>
                <mc:Fallback>
                  <p:oleObj name="Equation" r:id="rId7" imgW="431613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99" y="4292600"/>
                          <a:ext cx="511175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1"/>
            <p:cNvGraphicFramePr>
              <a:graphicFrameLocks noChangeAspect="1"/>
            </p:cNvGraphicFramePr>
            <p:nvPr/>
          </p:nvGraphicFramePr>
          <p:xfrm>
            <a:off x="1193800" y="2514600"/>
            <a:ext cx="144463" cy="422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9" imgW="126835" imgH="355138" progId="Equation.DSMT4">
                    <p:embed/>
                  </p:oleObj>
                </mc:Choice>
                <mc:Fallback>
                  <p:oleObj name="Equation" r:id="rId9" imgW="126835" imgH="35513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800" y="2514600"/>
                          <a:ext cx="144463" cy="422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3"/>
            <p:cNvGraphicFramePr>
              <a:graphicFrameLocks noChangeAspect="1"/>
            </p:cNvGraphicFramePr>
            <p:nvPr/>
          </p:nvGraphicFramePr>
          <p:xfrm>
            <a:off x="736599" y="3517900"/>
            <a:ext cx="6889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11" imgW="596641" imgH="406224" progId="Equation.DSMT4">
                    <p:embed/>
                  </p:oleObj>
                </mc:Choice>
                <mc:Fallback>
                  <p:oleObj name="Equation" r:id="rId11" imgW="596641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599" y="3517900"/>
                          <a:ext cx="688975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5"/>
            <p:cNvGraphicFramePr>
              <a:graphicFrameLocks noChangeAspect="1"/>
            </p:cNvGraphicFramePr>
            <p:nvPr/>
          </p:nvGraphicFramePr>
          <p:xfrm>
            <a:off x="698500" y="4737099"/>
            <a:ext cx="800100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13" imgW="685800" imgH="749300" progId="Equation.DSMT4">
                    <p:embed/>
                  </p:oleObj>
                </mc:Choice>
                <mc:Fallback>
                  <p:oleObj name="Equation" r:id="rId13" imgW="685800" imgH="749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0" y="4737099"/>
                          <a:ext cx="800100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"/>
            <p:cNvGraphicFramePr>
              <a:graphicFrameLocks noChangeAspect="1"/>
            </p:cNvGraphicFramePr>
            <p:nvPr/>
          </p:nvGraphicFramePr>
          <p:xfrm>
            <a:off x="304800" y="4521200"/>
            <a:ext cx="9779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15" imgW="838200" imgH="190500" progId="Equation.DSMT4">
                    <p:embed/>
                  </p:oleObj>
                </mc:Choice>
                <mc:Fallback>
                  <p:oleObj name="Equation" r:id="rId15" imgW="8382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4521200"/>
                          <a:ext cx="97790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Rectángulo 72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833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1.11111E-6 -0.2055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 Imagen" descr="analise de seguimento à trajetoria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0900" y="2493124"/>
            <a:ext cx="5512700" cy="3302161"/>
          </a:xfrm>
          <a:prstGeom prst="rect">
            <a:avLst/>
          </a:prstGeom>
        </p:spPr>
      </p:pic>
      <p:pic>
        <p:nvPicPr>
          <p:cNvPr id="7" name="20 Imagen" descr="analise de seguimento à trajetoria.emf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0900" y="2483501"/>
            <a:ext cx="5512700" cy="332945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751562" y="1553227"/>
            <a:ext cx="678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tx2"/>
                </a:solidFill>
              </a:rPr>
              <a:t>Bode </a:t>
            </a:r>
            <a:r>
              <a:rPr lang="pt-BR" b="1" i="1" dirty="0" err="1" smtClean="0">
                <a:solidFill>
                  <a:schemeClr val="tx2"/>
                </a:solidFill>
              </a:rPr>
              <a:t>diagram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sz="2000" b="1" i="1" dirty="0" err="1" smtClean="0">
                <a:solidFill>
                  <a:srgbClr val="C00000"/>
                </a:solidFill>
              </a:rPr>
              <a:t>before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sinthesizing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the</a:t>
            </a:r>
            <a:r>
              <a:rPr lang="pt-BR" b="1" i="1" dirty="0" smtClean="0">
                <a:solidFill>
                  <a:schemeClr val="tx2"/>
                </a:solidFill>
              </a:rPr>
              <a:t> prefilter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49413" y="1551679"/>
            <a:ext cx="759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tx2"/>
                </a:solidFill>
              </a:rPr>
              <a:t>Bode </a:t>
            </a:r>
            <a:r>
              <a:rPr lang="pt-BR" b="1" i="1" dirty="0" err="1">
                <a:solidFill>
                  <a:schemeClr val="tx2"/>
                </a:solidFill>
              </a:rPr>
              <a:t>diagram</a:t>
            </a:r>
            <a:r>
              <a:rPr lang="pt-BR" b="1" i="1" dirty="0">
                <a:solidFill>
                  <a:schemeClr val="tx2"/>
                </a:solidFill>
              </a:rPr>
              <a:t> </a:t>
            </a:r>
            <a:r>
              <a:rPr lang="pt-BR" sz="2000" b="1" i="1" dirty="0" err="1" smtClean="0">
                <a:solidFill>
                  <a:srgbClr val="C00000"/>
                </a:solidFill>
              </a:rPr>
              <a:t>after</a:t>
            </a:r>
            <a:r>
              <a:rPr lang="pt-BR" sz="2000" b="1" i="1" dirty="0" smtClean="0">
                <a:solidFill>
                  <a:srgbClr val="C00000"/>
                </a:solidFill>
              </a:rPr>
              <a:t> </a:t>
            </a:r>
            <a:r>
              <a:rPr lang="pt-BR" b="1" i="1" dirty="0" err="1" smtClean="0">
                <a:solidFill>
                  <a:schemeClr val="tx2"/>
                </a:solidFill>
              </a:rPr>
              <a:t>sinthesizing</a:t>
            </a:r>
            <a:r>
              <a:rPr lang="pt-BR" b="1" i="1" dirty="0" smtClean="0">
                <a:solidFill>
                  <a:schemeClr val="tx2"/>
                </a:solidFill>
              </a:rPr>
              <a:t> </a:t>
            </a:r>
            <a:r>
              <a:rPr lang="pt-BR" b="1" i="1" dirty="0" err="1">
                <a:solidFill>
                  <a:schemeClr val="tx2"/>
                </a:solidFill>
              </a:rPr>
              <a:t>the</a:t>
            </a:r>
            <a:r>
              <a:rPr lang="pt-BR" b="1" i="1" dirty="0">
                <a:solidFill>
                  <a:schemeClr val="tx2"/>
                </a:solidFill>
              </a:rPr>
              <a:t> prefilter</a:t>
            </a:r>
            <a:r>
              <a:rPr lang="pt-BR" b="1" i="1" dirty="0" smtClean="0">
                <a:solidFill>
                  <a:schemeClr val="tx2"/>
                </a:solidFill>
              </a:rPr>
              <a:t>:</a:t>
            </a:r>
            <a:endParaRPr lang="pt-BR" b="1" i="1" dirty="0">
              <a:solidFill>
                <a:schemeClr val="tx2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28591" y="850104"/>
            <a:ext cx="5465445" cy="810924"/>
            <a:chOff x="3268770" y="4029298"/>
            <a:chExt cx="5465445" cy="810924"/>
          </a:xfrm>
        </p:grpSpPr>
        <p:sp>
          <p:nvSpPr>
            <p:cNvPr id="54" name="55 Pentágono"/>
            <p:cNvSpPr/>
            <p:nvPr/>
          </p:nvSpPr>
          <p:spPr>
            <a:xfrm>
              <a:off x="3807108" y="40495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5" name="33 Cheurón"/>
            <p:cNvSpPr/>
            <p:nvPr/>
          </p:nvSpPr>
          <p:spPr>
            <a:xfrm rot="5400000">
              <a:off x="3141209" y="4156859"/>
              <a:ext cx="810924" cy="55580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6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56" name="45 Rectángulo"/>
            <p:cNvSpPr/>
            <p:nvPr/>
          </p:nvSpPr>
          <p:spPr>
            <a:xfrm>
              <a:off x="3870232" y="4124026"/>
              <a:ext cx="35895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Synthesize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the</a:t>
              </a:r>
              <a:r>
                <a:rPr lang="pt-BR" sz="1600" dirty="0" smtClean="0"/>
                <a:t> prefilter F(s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</p:grpSp>
      <p:grpSp>
        <p:nvGrpSpPr>
          <p:cNvPr id="57" name="20 Grupo"/>
          <p:cNvGrpSpPr/>
          <p:nvPr/>
        </p:nvGrpSpPr>
        <p:grpSpPr>
          <a:xfrm>
            <a:off x="616171" y="2552127"/>
            <a:ext cx="1993900" cy="1867473"/>
            <a:chOff x="482600" y="3072827"/>
            <a:chExt cx="1993900" cy="1867473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482600" y="3072827"/>
              <a:ext cx="19939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Pole: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400" b="1" dirty="0" smtClean="0"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Complex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pole:</a:t>
              </a:r>
              <a:endParaRPr kumimoji="0" lang="pt-B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aphicFrame>
          <p:nvGraphicFramePr>
            <p:cNvPr id="59" name="Object 1"/>
            <p:cNvGraphicFramePr>
              <a:graphicFrameLocks noChangeAspect="1"/>
            </p:cNvGraphicFramePr>
            <p:nvPr/>
          </p:nvGraphicFramePr>
          <p:xfrm>
            <a:off x="1003300" y="3314700"/>
            <a:ext cx="715347" cy="524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6" imgW="571252" imgH="418918" progId="Equation.DSMT4">
                    <p:embed/>
                  </p:oleObj>
                </mc:Choice>
                <mc:Fallback>
                  <p:oleObj name="Equation" r:id="rId6" imgW="571252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0" y="3314700"/>
                          <a:ext cx="715347" cy="524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3"/>
            <p:cNvGraphicFramePr>
              <a:graphicFrameLocks noChangeAspect="1"/>
            </p:cNvGraphicFramePr>
            <p:nvPr/>
          </p:nvGraphicFramePr>
          <p:xfrm>
            <a:off x="1003300" y="4356100"/>
            <a:ext cx="1275702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8" imgW="1016000" imgH="469900" progId="Equation.DSMT4">
                    <p:embed/>
                  </p:oleObj>
                </mc:Choice>
                <mc:Fallback>
                  <p:oleObj name="Equation" r:id="rId8" imgW="10160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0" y="4356100"/>
                          <a:ext cx="1275702" cy="58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Rectángulo 60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5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Llamada de flecha hacia abajo"/>
          <p:cNvSpPr/>
          <p:nvPr/>
        </p:nvSpPr>
        <p:spPr>
          <a:xfrm>
            <a:off x="3136900" y="1701800"/>
            <a:ext cx="3187700" cy="2679700"/>
          </a:xfrm>
          <a:prstGeom prst="downArrowCallout">
            <a:avLst>
              <a:gd name="adj1" fmla="val 8856"/>
              <a:gd name="adj2" fmla="val 10202"/>
              <a:gd name="adj3" fmla="val 11304"/>
              <a:gd name="adj4" fmla="val 82511"/>
            </a:avLst>
          </a:prstGeom>
          <a:solidFill>
            <a:srgbClr val="FFC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5 Cerrar llave"/>
          <p:cNvSpPr/>
          <p:nvPr/>
        </p:nvSpPr>
        <p:spPr>
          <a:xfrm>
            <a:off x="2311400" y="2489200"/>
            <a:ext cx="469900" cy="21717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289299" y="2692400"/>
          <a:ext cx="2933701" cy="196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1993900" imgH="1320800" progId="Equation.DSMT4">
                  <p:embed/>
                </p:oleObj>
              </mc:Choice>
              <mc:Fallback>
                <p:oleObj name="Equation" r:id="rId4" imgW="1993900" imgH="132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299" y="2692400"/>
                        <a:ext cx="2933701" cy="1969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33 Grupo"/>
          <p:cNvGrpSpPr/>
          <p:nvPr/>
        </p:nvGrpSpPr>
        <p:grpSpPr>
          <a:xfrm>
            <a:off x="3755727" y="4063999"/>
            <a:ext cx="5096174" cy="1308981"/>
            <a:chOff x="3603327" y="4991099"/>
            <a:chExt cx="5096174" cy="1308981"/>
          </a:xfrm>
        </p:grpSpPr>
        <p:sp>
          <p:nvSpPr>
            <p:cNvPr id="35" name="34 Rectángulo"/>
            <p:cNvSpPr/>
            <p:nvPr/>
          </p:nvSpPr>
          <p:spPr>
            <a:xfrm>
              <a:off x="4330700" y="5397500"/>
              <a:ext cx="444500" cy="342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Picture 9" descr="C:\Users\Victor Hugo  Ledezma\Desktop\job\Dropbox\Dissertaçao\Presentaçao\PPoint\imagenes\diagrama 2GDL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03327" y="4991099"/>
              <a:ext cx="5096174" cy="1308981"/>
            </a:xfrm>
            <a:prstGeom prst="rect">
              <a:avLst/>
            </a:prstGeom>
            <a:noFill/>
          </p:spPr>
        </p:pic>
      </p:grpSp>
      <p:grpSp>
        <p:nvGrpSpPr>
          <p:cNvPr id="48" name="Grupo 47"/>
          <p:cNvGrpSpPr/>
          <p:nvPr/>
        </p:nvGrpSpPr>
        <p:grpSpPr>
          <a:xfrm>
            <a:off x="328591" y="850104"/>
            <a:ext cx="5465445" cy="810924"/>
            <a:chOff x="3268770" y="4029298"/>
            <a:chExt cx="5465445" cy="810924"/>
          </a:xfrm>
        </p:grpSpPr>
        <p:sp>
          <p:nvSpPr>
            <p:cNvPr id="49" name="55 Pentágono"/>
            <p:cNvSpPr/>
            <p:nvPr/>
          </p:nvSpPr>
          <p:spPr>
            <a:xfrm>
              <a:off x="3807108" y="40495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0" name="33 Cheurón"/>
            <p:cNvSpPr/>
            <p:nvPr/>
          </p:nvSpPr>
          <p:spPr>
            <a:xfrm rot="5400000">
              <a:off x="3141209" y="4156859"/>
              <a:ext cx="810924" cy="55580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6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51" name="45 Rectángulo"/>
            <p:cNvSpPr/>
            <p:nvPr/>
          </p:nvSpPr>
          <p:spPr>
            <a:xfrm>
              <a:off x="3870232" y="4124026"/>
              <a:ext cx="35895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Synthesize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the</a:t>
              </a:r>
              <a:r>
                <a:rPr lang="pt-BR" sz="1600" dirty="0" smtClean="0"/>
                <a:t> prefilter F(s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</p:grpSp>
      <p:grpSp>
        <p:nvGrpSpPr>
          <p:cNvPr id="52" name="20 Grupo"/>
          <p:cNvGrpSpPr/>
          <p:nvPr/>
        </p:nvGrpSpPr>
        <p:grpSpPr>
          <a:xfrm>
            <a:off x="616171" y="2552127"/>
            <a:ext cx="1993900" cy="1867473"/>
            <a:chOff x="482600" y="3072827"/>
            <a:chExt cx="1993900" cy="1867473"/>
          </a:xfrm>
        </p:grpSpPr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482600" y="3072827"/>
              <a:ext cx="19939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Pole: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ES" sz="1400" b="1" dirty="0" smtClean="0"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B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err="1" smtClean="0">
                  <a:ea typeface="Times New Roman" pitchFamily="18" charset="0"/>
                  <a:cs typeface="Arial" pitchFamily="34" charset="0"/>
                </a:rPr>
                <a:t>Complex</a:t>
              </a:r>
              <a:r>
                <a:rPr lang="pt-BR" sz="1400" b="1" dirty="0" smtClean="0">
                  <a:ea typeface="Times New Roman" pitchFamily="18" charset="0"/>
                  <a:cs typeface="Arial" pitchFamily="34" charset="0"/>
                </a:rPr>
                <a:t> pole:</a:t>
              </a:r>
              <a:endParaRPr kumimoji="0" lang="pt-B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aphicFrame>
          <p:nvGraphicFramePr>
            <p:cNvPr id="54" name="Object 1"/>
            <p:cNvGraphicFramePr>
              <a:graphicFrameLocks noChangeAspect="1"/>
            </p:cNvGraphicFramePr>
            <p:nvPr/>
          </p:nvGraphicFramePr>
          <p:xfrm>
            <a:off x="1003300" y="3314700"/>
            <a:ext cx="715347" cy="524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7" imgW="571252" imgH="418918" progId="Equation.DSMT4">
                    <p:embed/>
                  </p:oleObj>
                </mc:Choice>
                <mc:Fallback>
                  <p:oleObj name="Equation" r:id="rId7" imgW="571252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0" y="3314700"/>
                          <a:ext cx="715347" cy="524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3"/>
            <p:cNvGraphicFramePr>
              <a:graphicFrameLocks noChangeAspect="1"/>
            </p:cNvGraphicFramePr>
            <p:nvPr/>
          </p:nvGraphicFramePr>
          <p:xfrm>
            <a:off x="1003300" y="4356100"/>
            <a:ext cx="1275702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9" imgW="1016000" imgH="469900" progId="Equation.DSMT4">
                    <p:embed/>
                  </p:oleObj>
                </mc:Choice>
                <mc:Fallback>
                  <p:oleObj name="Equation" r:id="rId9" imgW="10160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00" y="4356100"/>
                          <a:ext cx="1275702" cy="58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ángulo 55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758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1.11111E-6 -0.13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 redondeado"/>
          <p:cNvSpPr/>
          <p:nvPr/>
        </p:nvSpPr>
        <p:spPr>
          <a:xfrm>
            <a:off x="1416709" y="2199301"/>
            <a:ext cx="1567791" cy="701877"/>
          </a:xfrm>
          <a:prstGeom prst="roundRect">
            <a:avLst>
              <a:gd name="adj" fmla="val 1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b="1" dirty="0" err="1" smtClean="0"/>
              <a:t>Hydraulic</a:t>
            </a:r>
            <a:r>
              <a:rPr lang="es-ES" b="1" dirty="0" smtClean="0"/>
              <a:t> </a:t>
            </a:r>
            <a:r>
              <a:rPr lang="es-ES" b="1" dirty="0" err="1" smtClean="0"/>
              <a:t>System</a:t>
            </a:r>
            <a:endParaRPr lang="pt-BR" b="1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5999583" y="2659399"/>
            <a:ext cx="1788233" cy="701877"/>
          </a:xfrm>
          <a:prstGeom prst="roundRect">
            <a:avLst>
              <a:gd name="adj" fmla="val 1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Continuity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999583" y="3594675"/>
            <a:ext cx="1788233" cy="701877"/>
          </a:xfrm>
          <a:prstGeom prst="roundRect">
            <a:avLst>
              <a:gd name="adj" fmla="val 1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55 Conector recto de flecha"/>
          <p:cNvCxnSpPr>
            <a:stCxn id="41" idx="3"/>
            <a:endCxn id="43" idx="1"/>
          </p:cNvCxnSpPr>
          <p:nvPr/>
        </p:nvCxnSpPr>
        <p:spPr>
          <a:xfrm>
            <a:off x="2984500" y="2550240"/>
            <a:ext cx="359011" cy="90198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41" idx="3"/>
            <a:endCxn id="37" idx="1"/>
          </p:cNvCxnSpPr>
          <p:nvPr/>
        </p:nvCxnSpPr>
        <p:spPr>
          <a:xfrm flipV="1">
            <a:off x="2984500" y="1589778"/>
            <a:ext cx="359011" cy="96046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37" idx="3"/>
          </p:cNvCxnSpPr>
          <p:nvPr/>
        </p:nvCxnSpPr>
        <p:spPr>
          <a:xfrm flipV="1">
            <a:off x="5431511" y="1139784"/>
            <a:ext cx="568072" cy="44999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37" idx="3"/>
          </p:cNvCxnSpPr>
          <p:nvPr/>
        </p:nvCxnSpPr>
        <p:spPr>
          <a:xfrm>
            <a:off x="5431511" y="1589778"/>
            <a:ext cx="568072" cy="48528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43" idx="3"/>
            <a:endCxn id="46" idx="1"/>
          </p:cNvCxnSpPr>
          <p:nvPr/>
        </p:nvCxnSpPr>
        <p:spPr>
          <a:xfrm flipV="1">
            <a:off x="5431511" y="3010338"/>
            <a:ext cx="568072" cy="44189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43" idx="3"/>
            <a:endCxn id="48" idx="1"/>
          </p:cNvCxnSpPr>
          <p:nvPr/>
        </p:nvCxnSpPr>
        <p:spPr>
          <a:xfrm>
            <a:off x="5431511" y="3452228"/>
            <a:ext cx="568072" cy="49338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 redondeado"/>
          <p:cNvSpPr/>
          <p:nvPr/>
        </p:nvSpPr>
        <p:spPr>
          <a:xfrm>
            <a:off x="3844212" y="4966275"/>
            <a:ext cx="1788233" cy="701877"/>
          </a:xfrm>
          <a:prstGeom prst="roundRect">
            <a:avLst>
              <a:gd name="adj" fmla="val 1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32 Conector recto de flecha"/>
          <p:cNvCxnSpPr>
            <a:stCxn id="137" idx="3"/>
            <a:endCxn id="32" idx="1"/>
          </p:cNvCxnSpPr>
          <p:nvPr/>
        </p:nvCxnSpPr>
        <p:spPr>
          <a:xfrm>
            <a:off x="3057103" y="5316120"/>
            <a:ext cx="787109" cy="109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111 Grupo"/>
          <p:cNvGrpSpPr/>
          <p:nvPr/>
        </p:nvGrpSpPr>
        <p:grpSpPr>
          <a:xfrm>
            <a:off x="3343511" y="2788486"/>
            <a:ext cx="2453636" cy="1327483"/>
            <a:chOff x="2247899" y="3028617"/>
            <a:chExt cx="2453636" cy="1327483"/>
          </a:xfrm>
        </p:grpSpPr>
        <p:sp>
          <p:nvSpPr>
            <p:cNvPr id="43" name="42 Rectángulo redondeado"/>
            <p:cNvSpPr/>
            <p:nvPr/>
          </p:nvSpPr>
          <p:spPr>
            <a:xfrm>
              <a:off x="2247899" y="3028617"/>
              <a:ext cx="2088000" cy="1327483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s-E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Cylinder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4" name="93 Grupo"/>
            <p:cNvGrpSpPr/>
            <p:nvPr/>
          </p:nvGrpSpPr>
          <p:grpSpPr>
            <a:xfrm>
              <a:off x="2368550" y="3380248"/>
              <a:ext cx="2332985" cy="861552"/>
              <a:chOff x="-882650" y="-277352"/>
              <a:chExt cx="2229815" cy="823452"/>
            </a:xfrm>
          </p:grpSpPr>
          <p:sp>
            <p:nvSpPr>
              <p:cNvPr id="92" name="91 Rectángulo redondeado"/>
              <p:cNvSpPr/>
              <p:nvPr/>
            </p:nvSpPr>
            <p:spPr>
              <a:xfrm>
                <a:off x="-882650" y="-241300"/>
                <a:ext cx="1765300" cy="787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9" name="Picture 3" descr="C:\Users\Victor Hugo  Ledezma\Desktop\job\Dropbox\Dissertaçao\Presentaçao\PPoint\imagenes\cilindro hid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838200" y="-277352"/>
                <a:ext cx="2185365" cy="681703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1" name="110 Grupo"/>
          <p:cNvGrpSpPr/>
          <p:nvPr/>
        </p:nvGrpSpPr>
        <p:grpSpPr>
          <a:xfrm>
            <a:off x="3343511" y="896361"/>
            <a:ext cx="2088000" cy="1386834"/>
            <a:chOff x="2247899" y="1136492"/>
            <a:chExt cx="2088000" cy="1386834"/>
          </a:xfrm>
        </p:grpSpPr>
        <p:sp>
          <p:nvSpPr>
            <p:cNvPr id="37" name="36 Rectángulo redondeado"/>
            <p:cNvSpPr/>
            <p:nvPr/>
          </p:nvSpPr>
          <p:spPr>
            <a:xfrm>
              <a:off x="2247899" y="1136492"/>
              <a:ext cx="2088000" cy="138683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s-E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Servovalve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5" name="94 Grupo"/>
            <p:cNvGrpSpPr/>
            <p:nvPr/>
          </p:nvGrpSpPr>
          <p:grpSpPr>
            <a:xfrm>
              <a:off x="2368550" y="1574800"/>
              <a:ext cx="1846978" cy="823832"/>
              <a:chOff x="2038350" y="-165100"/>
              <a:chExt cx="1765300" cy="787400"/>
            </a:xfrm>
          </p:grpSpPr>
          <p:sp>
            <p:nvSpPr>
              <p:cNvPr id="93" name="92 Rectángulo redondeado"/>
              <p:cNvSpPr/>
              <p:nvPr/>
            </p:nvSpPr>
            <p:spPr>
              <a:xfrm>
                <a:off x="2038350" y="-165100"/>
                <a:ext cx="1765300" cy="787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8" name="Imagem 111" descr="carretel.PNG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97099" y="-63500"/>
                <a:ext cx="1562101" cy="620540"/>
              </a:xfrm>
              <a:prstGeom prst="rect">
                <a:avLst/>
              </a:prstGeom>
            </p:spPr>
          </p:pic>
        </p:grpSp>
      </p:grpSp>
      <p:grpSp>
        <p:nvGrpSpPr>
          <p:cNvPr id="110" name="109 Grupo"/>
          <p:cNvGrpSpPr/>
          <p:nvPr/>
        </p:nvGrpSpPr>
        <p:grpSpPr>
          <a:xfrm>
            <a:off x="1489312" y="4662070"/>
            <a:ext cx="1567791" cy="1308100"/>
            <a:chOff x="393700" y="4902201"/>
            <a:chExt cx="1567791" cy="1308100"/>
          </a:xfrm>
        </p:grpSpPr>
        <p:sp>
          <p:nvSpPr>
            <p:cNvPr id="137" name="136 Rectángulo redondeado"/>
            <p:cNvSpPr/>
            <p:nvPr/>
          </p:nvSpPr>
          <p:spPr>
            <a:xfrm>
              <a:off x="393700" y="4902201"/>
              <a:ext cx="1567791" cy="1308100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/>
              <a:r>
                <a:rPr lang="es-E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Environment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9" name="108 Grupo"/>
            <p:cNvGrpSpPr/>
            <p:nvPr/>
          </p:nvGrpSpPr>
          <p:grpSpPr>
            <a:xfrm>
              <a:off x="482600" y="5310268"/>
              <a:ext cx="1346200" cy="823832"/>
              <a:chOff x="0" y="4065668"/>
              <a:chExt cx="1346200" cy="823832"/>
            </a:xfrm>
          </p:grpSpPr>
          <p:sp>
            <p:nvSpPr>
              <p:cNvPr id="103" name="102 Rectángulo redondeado"/>
              <p:cNvSpPr/>
              <p:nvPr/>
            </p:nvSpPr>
            <p:spPr>
              <a:xfrm>
                <a:off x="0" y="4065668"/>
                <a:ext cx="1346200" cy="82383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5" name="104 Imagen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165100" y="4096479"/>
                <a:ext cx="1033760" cy="780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7" name="43 Rectángulo redondeado"/>
          <p:cNvSpPr/>
          <p:nvPr/>
        </p:nvSpPr>
        <p:spPr>
          <a:xfrm>
            <a:off x="5999583" y="1685562"/>
            <a:ext cx="1788233" cy="701877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-rate dynamics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44 Rectángulo redondeado"/>
          <p:cNvSpPr/>
          <p:nvPr/>
        </p:nvSpPr>
        <p:spPr>
          <a:xfrm>
            <a:off x="6009114" y="824203"/>
            <a:ext cx="1788233" cy="701877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Spool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Electrohydraulic Actuator Modeling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239039"/>
            <a:ext cx="4619625" cy="27432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430337" y="4184648"/>
            <a:ext cx="3390900" cy="1879599"/>
            <a:chOff x="1392237" y="3902072"/>
            <a:chExt cx="3390900" cy="187959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237" y="3902072"/>
              <a:ext cx="3390900" cy="14097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4237" y="5429246"/>
              <a:ext cx="2628900" cy="352425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5059362" y="1360486"/>
            <a:ext cx="3876675" cy="4508500"/>
            <a:chOff x="5059362" y="1360486"/>
            <a:chExt cx="3876675" cy="450850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9362" y="1360486"/>
              <a:ext cx="3876675" cy="2667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6537" y="1656553"/>
              <a:ext cx="3619500" cy="6953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6512" y="2381246"/>
              <a:ext cx="3819525" cy="2000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49862" y="2610639"/>
              <a:ext cx="3686175" cy="58102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6962" y="3386136"/>
              <a:ext cx="2657475" cy="4762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8387" y="3963986"/>
              <a:ext cx="2686050" cy="4953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57937" y="4560886"/>
              <a:ext cx="2476500" cy="314325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57937" y="4976811"/>
              <a:ext cx="2476500" cy="29527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86487" y="5373686"/>
              <a:ext cx="2647950" cy="495300"/>
            </a:xfrm>
            <a:prstGeom prst="rect">
              <a:avLst/>
            </a:prstGeom>
          </p:spPr>
        </p:pic>
      </p:grpSp>
      <p:sp>
        <p:nvSpPr>
          <p:cNvPr id="17" name="CuadroTexto 16"/>
          <p:cNvSpPr txBox="1"/>
          <p:nvPr/>
        </p:nvSpPr>
        <p:spPr>
          <a:xfrm>
            <a:off x="341312" y="752233"/>
            <a:ext cx="3596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Nonlinear differential equations</a:t>
            </a:r>
            <a:endParaRPr lang="en-US" sz="2000" b="1" dirty="0"/>
          </a:p>
        </p:txBody>
      </p:sp>
      <p:sp>
        <p:nvSpPr>
          <p:cNvPr id="18" name="Rectángulo 17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Electrohydraulic Actuator Modeling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78163" y="36561"/>
            <a:ext cx="3005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Introduction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4851" y="977745"/>
            <a:ext cx="76581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This </a:t>
            </a:r>
            <a:r>
              <a:rPr lang="en-US" sz="2000" dirty="0"/>
              <a:t>article presents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design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of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robust force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controller </a:t>
            </a:r>
            <a:r>
              <a:rPr lang="en-US" sz="2000" dirty="0"/>
              <a:t>for a </a:t>
            </a:r>
            <a:r>
              <a:rPr lang="en-US" sz="2000" b="1" dirty="0" smtClean="0"/>
              <a:t>hydraulic actuator </a:t>
            </a:r>
            <a:r>
              <a:rPr lang="en-US" sz="2000" b="1" dirty="0"/>
              <a:t>interacting with </a:t>
            </a:r>
            <a:r>
              <a:rPr lang="en-US" sz="2000" b="1" dirty="0" smtClean="0"/>
              <a:t>an uncertain </a:t>
            </a:r>
            <a:r>
              <a:rPr lang="en-US" sz="2000" b="1" dirty="0"/>
              <a:t>environment</a:t>
            </a:r>
            <a:r>
              <a:rPr lang="en-US" sz="2000" dirty="0"/>
              <a:t> </a:t>
            </a:r>
            <a:r>
              <a:rPr lang="en-US" sz="2000" dirty="0" smtClean="0"/>
              <a:t>via Quantitative Feedback </a:t>
            </a:r>
            <a:r>
              <a:rPr lang="en-US" sz="2000" dirty="0"/>
              <a:t>T</a:t>
            </a:r>
            <a:r>
              <a:rPr lang="en-US" sz="2000" dirty="0" smtClean="0"/>
              <a:t>heory 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QFT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9" name="Rectángulo 8"/>
          <p:cNvSpPr/>
          <p:nvPr/>
        </p:nvSpPr>
        <p:spPr>
          <a:xfrm>
            <a:off x="754851" y="4648654"/>
            <a:ext cx="76581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b="1" dirty="0"/>
              <a:t>impact of environmental </a:t>
            </a:r>
            <a:r>
              <a:rPr lang="en-US" sz="2000" b="1" dirty="0" smtClean="0"/>
              <a:t>variability</a:t>
            </a:r>
            <a:r>
              <a:rPr lang="en-US" sz="2000" dirty="0" smtClean="0"/>
              <a:t> </a:t>
            </a:r>
            <a:r>
              <a:rPr lang="en-US" sz="2000" dirty="0"/>
              <a:t>as well as </a:t>
            </a:r>
            <a:r>
              <a:rPr lang="en-US" sz="2000" b="1" dirty="0"/>
              <a:t>variations in </a:t>
            </a:r>
            <a:r>
              <a:rPr lang="en-US" sz="2000" b="1" dirty="0" smtClean="0"/>
              <a:t>hydraulic component </a:t>
            </a:r>
            <a:r>
              <a:rPr lang="en-US" sz="2000" b="1" dirty="0"/>
              <a:t>parameters </a:t>
            </a:r>
            <a:r>
              <a:rPr lang="en-US" sz="2000" dirty="0"/>
              <a:t>are also </a:t>
            </a:r>
            <a:r>
              <a:rPr lang="en-US" sz="2000" dirty="0" smtClean="0"/>
              <a:t>included as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uncertainty</a:t>
            </a:r>
            <a:r>
              <a:rPr lang="en-US" sz="2000" dirty="0"/>
              <a:t> in the model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ángulo 9"/>
          <p:cNvSpPr/>
          <p:nvPr/>
        </p:nvSpPr>
        <p:spPr>
          <a:xfrm>
            <a:off x="754851" y="2857799"/>
            <a:ext cx="76581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b="1" dirty="0" smtClean="0"/>
              <a:t>realistic nonlinear differential equation model </a:t>
            </a:r>
            <a:r>
              <a:rPr lang="en-US" sz="2000" dirty="0" smtClean="0"/>
              <a:t>is proposed. However, this model is </a:t>
            </a:r>
            <a:r>
              <a:rPr lang="en-US" sz="2000" b="1" dirty="0" smtClean="0"/>
              <a:t>linearized</a:t>
            </a:r>
            <a:r>
              <a:rPr lang="en-US" sz="2000" dirty="0" smtClean="0"/>
              <a:t> obtaining </a:t>
            </a:r>
            <a:r>
              <a:rPr lang="en-US" sz="2000" b="1" dirty="0" smtClean="0"/>
              <a:t>a plant transfer function </a:t>
            </a:r>
            <a:r>
              <a:rPr lang="en-US" sz="2000" dirty="0" smtClean="0"/>
              <a:t>where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effects of nonlinearities are accounted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structured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uncertainty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32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99" y="2149854"/>
            <a:ext cx="3838575" cy="3810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7075" y="877279"/>
            <a:ext cx="207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Linearized model:</a:t>
            </a:r>
            <a:endParaRPr lang="en-US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1359776"/>
            <a:ext cx="6877050" cy="561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5" y="2973179"/>
            <a:ext cx="3657600" cy="571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7075" y="2471117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some simplifications: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" y="4281279"/>
            <a:ext cx="4600575" cy="1762125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2555874" y="3677409"/>
            <a:ext cx="746126" cy="754891"/>
          </a:xfrm>
          <a:prstGeom prst="straightConnector1">
            <a:avLst/>
          </a:prstGeom>
          <a:ln w="63500">
            <a:round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7075" y="2973179"/>
            <a:ext cx="3781425" cy="70423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Electrohydraulic Actuator Modeling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800100"/>
            <a:ext cx="3848100" cy="5334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686300" y="1012736"/>
            <a:ext cx="4102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Closed-loop robust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stability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associated QFT </a:t>
            </a:r>
            <a:r>
              <a:rPr lang="en-US" dirty="0" smtClean="0"/>
              <a:t>robustness </a:t>
            </a:r>
            <a:r>
              <a:rPr lang="en-US" dirty="0"/>
              <a:t>constraint in terms of the nominal </a:t>
            </a:r>
            <a:r>
              <a:rPr lang="en-US" dirty="0" smtClean="0"/>
              <a:t>loop transfer function </a:t>
            </a:r>
            <a:r>
              <a:rPr lang="en-US" dirty="0"/>
              <a:t>is given </a:t>
            </a:r>
            <a:r>
              <a:rPr lang="en-US" dirty="0" smtClean="0"/>
              <a:t>by: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2490064"/>
            <a:ext cx="2762250" cy="8858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86300" y="3594380"/>
            <a:ext cx="4102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Robust reference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meet tracking </a:t>
            </a:r>
            <a:r>
              <a:rPr lang="en-US" dirty="0" smtClean="0"/>
              <a:t>performance requirements</a:t>
            </a:r>
            <a:r>
              <a:rPr lang="en-US" dirty="0"/>
              <a:t>, the controller should satisfy the </a:t>
            </a:r>
            <a:r>
              <a:rPr lang="en-US" dirty="0" smtClean="0"/>
              <a:t>following </a:t>
            </a:r>
            <a:r>
              <a:rPr lang="en-US" dirty="0"/>
              <a:t>inequality: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50" y="5169180"/>
            <a:ext cx="2781300" cy="914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350" y="5458105"/>
            <a:ext cx="762000" cy="2857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Controller Synthesis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800100"/>
            <a:ext cx="3848100" cy="5334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686300" y="733336"/>
            <a:ext cx="410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upper and lower tracking bounds are </a:t>
            </a:r>
            <a:r>
              <a:rPr lang="en-US" dirty="0" smtClean="0"/>
              <a:t>defined as: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1401762"/>
            <a:ext cx="2933700" cy="197167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4000500" y="1905000"/>
            <a:ext cx="1574800" cy="2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4127500" y="2616200"/>
            <a:ext cx="1143000" cy="190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591050" y="3548777"/>
            <a:ext cx="429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Closed-loop disturbance attenuation (sensitivity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reduction)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012" y="4370448"/>
            <a:ext cx="3152775" cy="105727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887" y="5132448"/>
            <a:ext cx="723900" cy="295275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Controller Synthesis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87" y="738187"/>
            <a:ext cx="3857625" cy="54578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9101" y="865187"/>
            <a:ext cx="43815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smtClean="0"/>
              <a:t>design </a:t>
            </a:r>
            <a:r>
              <a:rPr lang="en-US" b="1" dirty="0"/>
              <a:t>specifications impose constraints </a:t>
            </a:r>
            <a:r>
              <a:rPr lang="en-US" dirty="0" smtClean="0"/>
              <a:t>on the </a:t>
            </a:r>
            <a:r>
              <a:rPr lang="en-US" dirty="0"/>
              <a:t>allowable loop </a:t>
            </a:r>
            <a:r>
              <a:rPr lang="en-US" dirty="0" smtClean="0"/>
              <a:t>gain. </a:t>
            </a:r>
            <a:r>
              <a:rPr lang="en-US" dirty="0"/>
              <a:t>These constraints can be </a:t>
            </a:r>
            <a:r>
              <a:rPr lang="en-US" dirty="0" smtClean="0"/>
              <a:t>shown on </a:t>
            </a:r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Nichols chart </a:t>
            </a:r>
            <a:r>
              <a:rPr lang="en-US" dirty="0"/>
              <a:t>as a </a:t>
            </a:r>
            <a:r>
              <a:rPr lang="en-US" b="1" dirty="0"/>
              <a:t>curve boundary at each design </a:t>
            </a:r>
            <a:r>
              <a:rPr lang="en-US" b="1" dirty="0" smtClean="0"/>
              <a:t>frequency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can be done using a procedure that is called </a:t>
            </a:r>
            <a:r>
              <a:rPr lang="en-US" b="1" dirty="0"/>
              <a:t>loop </a:t>
            </a:r>
            <a:r>
              <a:rPr lang="en-US" b="1" dirty="0" smtClean="0"/>
              <a:t>shaping </a:t>
            </a:r>
            <a:r>
              <a:rPr lang="en-US" dirty="0"/>
              <a:t>in QFT.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Design </a:t>
            </a:r>
            <a:r>
              <a:rPr lang="en-US" dirty="0"/>
              <a:t>frequencies are selected </a:t>
            </a:r>
            <a:r>
              <a:rPr lang="en-US" dirty="0" smtClean="0"/>
              <a:t>as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ω = </a:t>
            </a:r>
            <a:r>
              <a:rPr lang="en-US" dirty="0"/>
              <a:t>{</a:t>
            </a:r>
            <a:r>
              <a:rPr lang="en-US" dirty="0" smtClean="0"/>
              <a:t>0.01,0.05,0.1,0.5,1,5,10,50,70,100</a:t>
            </a:r>
            <a:r>
              <a:rPr lang="en-US" dirty="0"/>
              <a:t>} rad/s.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Controller Synthesis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7" y="987146"/>
            <a:ext cx="3611563" cy="50884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07" y="987146"/>
            <a:ext cx="3326156" cy="23378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37" y="3531394"/>
            <a:ext cx="2457450" cy="1171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037" y="4702969"/>
            <a:ext cx="1847850" cy="11239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Controller Synthesis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9" y="3853543"/>
            <a:ext cx="3000375" cy="2057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Experiment results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9" y="1009877"/>
            <a:ext cx="4460421" cy="26605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441044" y="1009877"/>
            <a:ext cx="3470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Experimental test station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Proportional valve,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Pump with pressure regulator,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Pressure transducer,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Incremental encoder,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Force sensor,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Experiment results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1" y="692830"/>
            <a:ext cx="3724275" cy="2714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02" y="683305"/>
            <a:ext cx="370522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01" y="3530979"/>
            <a:ext cx="3705225" cy="2695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11" y="3702503"/>
            <a:ext cx="3743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Experiment results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5" y="815067"/>
            <a:ext cx="3762375" cy="5314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04" y="887637"/>
            <a:ext cx="3752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854700" y="2552700"/>
            <a:ext cx="18923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?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308600" y="4267200"/>
            <a:ext cx="1104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 smtClean="0"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368800" y="1422400"/>
            <a:ext cx="18923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900" b="1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972300" y="1522710"/>
            <a:ext cx="18923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400" b="1" dirty="0" smtClean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?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343662" y="3386826"/>
            <a:ext cx="411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 dirty="0" err="1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Thanks</a:t>
            </a:r>
            <a:r>
              <a:rPr lang="es-ES" sz="8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 !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73346" y="3280212"/>
            <a:ext cx="80912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 dirty="0" err="1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Any</a:t>
            </a:r>
            <a:r>
              <a:rPr lang="es-ES" sz="8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 </a:t>
            </a:r>
            <a:r>
              <a:rPr lang="es-ES" sz="8800" b="1" dirty="0" err="1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questions</a:t>
            </a:r>
            <a:r>
              <a:rPr lang="es-ES" sz="88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</a:effectLst>
              </a:rPr>
              <a:t> ??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xit" presetSubtype="0" fill="hold" grpId="1" nodeType="after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50" accel="10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4" grpId="0"/>
      <p:bldP spid="2" grpId="0"/>
      <p:bldP spid="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78163" y="36561"/>
            <a:ext cx="3005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Goals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7700" y="814388"/>
            <a:ext cx="798830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objective </a:t>
            </a:r>
            <a:r>
              <a:rPr lang="en-US" sz="2000" dirty="0"/>
              <a:t>of this study is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evaluate</a:t>
            </a:r>
            <a:r>
              <a:rPr lang="en-US" sz="2000" dirty="0" smtClean="0"/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demonstrate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b="1" dirty="0"/>
              <a:t>benefits of QFT </a:t>
            </a:r>
            <a:r>
              <a:rPr lang="en-US" sz="2000" dirty="0"/>
              <a:t>when applied to </a:t>
            </a:r>
            <a:r>
              <a:rPr lang="en-US" sz="2000" b="1" dirty="0" smtClean="0"/>
              <a:t>hydraulic </a:t>
            </a:r>
            <a:r>
              <a:rPr lang="en-US" sz="2000" b="1" dirty="0"/>
              <a:t>force control systems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this reason, the </a:t>
            </a:r>
            <a:r>
              <a:rPr lang="en-US" sz="2000" dirty="0"/>
              <a:t>QFT </a:t>
            </a:r>
            <a:r>
              <a:rPr lang="en-US" sz="2000" dirty="0" smtClean="0"/>
              <a:t>technique was employed to </a:t>
            </a:r>
            <a:r>
              <a:rPr lang="en-US" sz="2000" dirty="0"/>
              <a:t>design an </a:t>
            </a:r>
            <a:r>
              <a:rPr lang="en-US" sz="2000" b="1" dirty="0"/>
              <a:t>explicit force controller</a:t>
            </a:r>
            <a:r>
              <a:rPr lang="en-US" sz="2000" dirty="0"/>
              <a:t> for </a:t>
            </a:r>
            <a:r>
              <a:rPr lang="en-US" sz="2000" dirty="0" smtClean="0"/>
              <a:t>an hydraulic actuator and the goal is to arrive at </a:t>
            </a:r>
            <a:r>
              <a:rPr lang="en-US" sz="2000" dirty="0"/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fixed-gain controller </a:t>
            </a:r>
            <a:r>
              <a:rPr lang="en-US" sz="2000" dirty="0"/>
              <a:t>that: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is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low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easy to implement</a:t>
            </a:r>
            <a:r>
              <a:rPr lang="en-US" sz="2000" dirty="0"/>
              <a:t>, </a:t>
            </a: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against uncertainties in both environmental </a:t>
            </a:r>
            <a:r>
              <a:rPr lang="en-US" sz="2000" dirty="0" smtClean="0"/>
              <a:t>stiffness and </a:t>
            </a:r>
            <a:r>
              <a:rPr lang="en-US" sz="2000" dirty="0"/>
              <a:t>actuator </a:t>
            </a:r>
            <a:r>
              <a:rPr lang="en-US" sz="2000" dirty="0" smtClean="0"/>
              <a:t>functions, and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does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/>
              <a:t>not require exact </a:t>
            </a:r>
            <a:r>
              <a:rPr lang="en-US" sz="2000" b="1" dirty="0" smtClean="0"/>
              <a:t>knowledge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system’s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8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7088" y="1608088"/>
            <a:ext cx="7529512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Quantitative Feedback Theory </a:t>
            </a:r>
            <a:r>
              <a:rPr lang="en-US" sz="2000" b="1" dirty="0"/>
              <a:t>(QFT)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frequency domain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method </a:t>
            </a:r>
            <a:r>
              <a:rPr lang="en-US" sz="2000" dirty="0" smtClean="0"/>
              <a:t>intended </a:t>
            </a:r>
            <a:r>
              <a:rPr lang="en-US" sz="2000" dirty="0"/>
              <a:t>for practical control system design given robust </a:t>
            </a:r>
            <a:r>
              <a:rPr lang="en-US" sz="2000" dirty="0" smtClean="0"/>
              <a:t>performance </a:t>
            </a:r>
            <a:r>
              <a:rPr lang="en-US" sz="2000" dirty="0"/>
              <a:t>specifications. Its goal is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design a low-bandwidth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controller </a:t>
            </a:r>
            <a:r>
              <a:rPr lang="en-US" sz="2000" dirty="0" smtClean="0"/>
              <a:t>that </a:t>
            </a:r>
            <a:r>
              <a:rPr lang="en-US" sz="2000" b="1" dirty="0"/>
              <a:t>satisfies performance specifications</a:t>
            </a:r>
            <a:r>
              <a:rPr lang="en-US" sz="2000" dirty="0" smtClean="0"/>
              <a:t>, </a:t>
            </a:r>
            <a:r>
              <a:rPr lang="en-US" sz="2000" b="1" dirty="0" smtClean="0"/>
              <a:t>despite </a:t>
            </a:r>
            <a:r>
              <a:rPr lang="en-US" sz="2000" b="1" dirty="0"/>
              <a:t>system </a:t>
            </a:r>
            <a:r>
              <a:rPr lang="en-US" sz="2000" b="1" dirty="0" smtClean="0"/>
              <a:t>uncertainties and </a:t>
            </a:r>
            <a:r>
              <a:rPr lang="en-US" sz="2000" b="1" dirty="0"/>
              <a:t>disturbances</a:t>
            </a:r>
            <a:r>
              <a:rPr lang="en-US" sz="2000" dirty="0"/>
              <a:t>. A low-bandwidth controller is a key issue in any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practical design to avoid problems with noise amplification</a:t>
            </a:r>
            <a:r>
              <a:rPr lang="en-US" sz="2000" dirty="0" smtClean="0"/>
              <a:t>, resonance, and </a:t>
            </a:r>
            <a:r>
              <a:rPr lang="en-US" sz="2000" dirty="0" err="1"/>
              <a:t>unmodeled</a:t>
            </a:r>
            <a:r>
              <a:rPr lang="en-US" sz="2000" dirty="0"/>
              <a:t> dynamics. </a:t>
            </a:r>
            <a:endParaRPr lang="en-US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7 Rectángulo"/>
          <p:cNvSpPr/>
          <p:nvPr/>
        </p:nvSpPr>
        <p:spPr>
          <a:xfrm>
            <a:off x="4862491" y="1271059"/>
            <a:ext cx="37563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mtClean="0"/>
              <a:t>Was </a:t>
            </a:r>
            <a:r>
              <a:rPr lang="en-US" sz="2000" dirty="0" smtClean="0"/>
              <a:t>created by the Prof. Isaac Horowitz (1959). It’s a linear technique that adds </a:t>
            </a:r>
            <a:r>
              <a:rPr lang="en-US" sz="2000" b="1" dirty="0" smtClean="0">
                <a:solidFill>
                  <a:schemeClr val="tx2"/>
                </a:solidFill>
              </a:rPr>
              <a:t>quantitative characteristic 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n the frequency analysis initially proposed by Bode (1945).</a:t>
            </a:r>
            <a:endParaRPr lang="en-US" sz="2000" dirty="0"/>
          </a:p>
        </p:txBody>
      </p:sp>
      <p:grpSp>
        <p:nvGrpSpPr>
          <p:cNvPr id="32" name="34 Grupo"/>
          <p:cNvGrpSpPr/>
          <p:nvPr/>
        </p:nvGrpSpPr>
        <p:grpSpPr>
          <a:xfrm>
            <a:off x="4781721" y="3454804"/>
            <a:ext cx="4087583" cy="2356135"/>
            <a:chOff x="1705433" y="2617296"/>
            <a:chExt cx="5450110" cy="3141512"/>
          </a:xfrm>
        </p:grpSpPr>
        <p:sp>
          <p:nvSpPr>
            <p:cNvPr id="33" name="26 Flecha abajo"/>
            <p:cNvSpPr/>
            <p:nvPr/>
          </p:nvSpPr>
          <p:spPr>
            <a:xfrm>
              <a:off x="3875314" y="4586520"/>
              <a:ext cx="783773" cy="484923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27 Rectángulo"/>
            <p:cNvSpPr/>
            <p:nvPr/>
          </p:nvSpPr>
          <p:spPr>
            <a:xfrm>
              <a:off x="1705433" y="5143255"/>
              <a:ext cx="545011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/>
                <a:t>Quantitative management</a:t>
              </a:r>
              <a:endParaRPr lang="en-US" sz="2400" b="1" dirty="0"/>
            </a:p>
          </p:txBody>
        </p:sp>
        <p:grpSp>
          <p:nvGrpSpPr>
            <p:cNvPr id="39" name="28 Grupo"/>
            <p:cNvGrpSpPr/>
            <p:nvPr/>
          </p:nvGrpSpPr>
          <p:grpSpPr>
            <a:xfrm>
              <a:off x="3525513" y="3558408"/>
              <a:ext cx="1646492" cy="656151"/>
              <a:chOff x="3525513" y="3935772"/>
              <a:chExt cx="1646492" cy="656151"/>
            </a:xfrm>
          </p:grpSpPr>
          <p:sp>
            <p:nvSpPr>
              <p:cNvPr id="46" name="29 Flecha abajo"/>
              <p:cNvSpPr/>
              <p:nvPr/>
            </p:nvSpPr>
            <p:spPr>
              <a:xfrm rot="2700000">
                <a:off x="4715684" y="3935772"/>
                <a:ext cx="256492" cy="656151"/>
              </a:xfrm>
              <a:prstGeom prst="downArrow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30 Flecha abajo"/>
              <p:cNvSpPr/>
              <p:nvPr/>
            </p:nvSpPr>
            <p:spPr>
              <a:xfrm rot="18900000" flipH="1">
                <a:off x="3525513" y="3935772"/>
                <a:ext cx="256492" cy="656151"/>
              </a:xfrm>
              <a:prstGeom prst="downArrow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40" name="31 Rectángulo"/>
            <p:cNvSpPr/>
            <p:nvPr/>
          </p:nvSpPr>
          <p:spPr>
            <a:xfrm>
              <a:off x="1825042" y="2617296"/>
              <a:ext cx="2209930" cy="94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Model uncertainties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32 Rectángulo"/>
            <p:cNvSpPr/>
            <p:nvPr/>
          </p:nvSpPr>
          <p:spPr>
            <a:xfrm>
              <a:off x="4659087" y="2822480"/>
              <a:ext cx="2162509" cy="533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Disturbances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5" name="33 Elipse"/>
            <p:cNvSpPr/>
            <p:nvPr/>
          </p:nvSpPr>
          <p:spPr>
            <a:xfrm>
              <a:off x="4005943" y="3976922"/>
              <a:ext cx="522515" cy="5225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52082" y="2418544"/>
            <a:ext cx="4010721" cy="3697211"/>
            <a:chOff x="6501936" y="1535933"/>
            <a:chExt cx="5347628" cy="4929614"/>
          </a:xfrm>
        </p:grpSpPr>
        <p:sp>
          <p:nvSpPr>
            <p:cNvPr id="52" name="27 CuadroTexto"/>
            <p:cNvSpPr txBox="1"/>
            <p:nvPr/>
          </p:nvSpPr>
          <p:spPr>
            <a:xfrm>
              <a:off x="6501936" y="1535933"/>
              <a:ext cx="1622896" cy="8853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 Rounded MT Bold" pitchFamily="34" charset="0"/>
                </a:rPr>
                <a:t>Plant model</a:t>
              </a:r>
            </a:p>
            <a:p>
              <a:pPr algn="ctr"/>
              <a:r>
                <a:rPr lang="en-US" sz="1100" dirty="0" smtClean="0">
                  <a:latin typeface="Arial Rounded MT Bold" pitchFamily="34" charset="0"/>
                </a:rPr>
                <a:t>+</a:t>
              </a:r>
            </a:p>
            <a:p>
              <a:pPr algn="ctr"/>
              <a:r>
                <a:rPr lang="en-US" sz="1100" dirty="0" smtClean="0">
                  <a:latin typeface="Arial Rounded MT Bold" pitchFamily="34" charset="0"/>
                </a:rPr>
                <a:t>Uncertainties</a:t>
              </a:r>
              <a:endParaRPr lang="en-US" sz="1100" dirty="0">
                <a:latin typeface="Arial Rounded MT Bold" pitchFamily="34" charset="0"/>
              </a:endParaRPr>
            </a:p>
          </p:txBody>
        </p:sp>
        <p:sp>
          <p:nvSpPr>
            <p:cNvPr id="70" name="28 CuadroTexto"/>
            <p:cNvSpPr txBox="1"/>
            <p:nvPr/>
          </p:nvSpPr>
          <p:spPr>
            <a:xfrm>
              <a:off x="9936148" y="1547105"/>
              <a:ext cx="1763212" cy="6356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 Rounded MT Bold" pitchFamily="34" charset="0"/>
                </a:rPr>
                <a:t>Performance requirements</a:t>
              </a:r>
              <a:endParaRPr lang="en-US" sz="1100" dirty="0">
                <a:latin typeface="Arial Rounded MT Bold" pitchFamily="34" charset="0"/>
              </a:endParaRPr>
            </a:p>
          </p:txBody>
        </p:sp>
        <p:sp>
          <p:nvSpPr>
            <p:cNvPr id="71" name="29 Flecha abajo"/>
            <p:cNvSpPr/>
            <p:nvPr/>
          </p:nvSpPr>
          <p:spPr>
            <a:xfrm rot="2243908">
              <a:off x="9395516" y="2546274"/>
              <a:ext cx="364274" cy="7285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30 Flecha abajo"/>
            <p:cNvSpPr/>
            <p:nvPr/>
          </p:nvSpPr>
          <p:spPr>
            <a:xfrm rot="19356092" flipH="1">
              <a:off x="8496330" y="2548773"/>
              <a:ext cx="364274" cy="7285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31 Proceso alternativo"/>
            <p:cNvSpPr/>
            <p:nvPr/>
          </p:nvSpPr>
          <p:spPr>
            <a:xfrm>
              <a:off x="8087871" y="3359812"/>
              <a:ext cx="2107582" cy="1464028"/>
            </a:xfrm>
            <a:prstGeom prst="flowChartAlternateProcess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cs typeface="Aharoni" pitchFamily="2" charset="-79"/>
                </a:rPr>
                <a:t>Bounds</a:t>
              </a:r>
            </a:p>
            <a:p>
              <a:pPr algn="ctr"/>
              <a:endPara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  <a:p>
              <a:pPr algn="ctr"/>
              <a:endPara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  <a:p>
              <a:pPr algn="ctr"/>
              <a:r>
                <a:rPr lang="en-US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cs typeface="Aharoni" pitchFamily="2" charset="-79"/>
                </a:rPr>
                <a:t>Loopshaping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4" name="32 Flecha abajo"/>
            <p:cNvSpPr/>
            <p:nvPr/>
          </p:nvSpPr>
          <p:spPr>
            <a:xfrm>
              <a:off x="8870723" y="3973008"/>
              <a:ext cx="164790" cy="303561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33 Flecha abajo"/>
            <p:cNvSpPr/>
            <p:nvPr/>
          </p:nvSpPr>
          <p:spPr>
            <a:xfrm>
              <a:off x="9270299" y="3960308"/>
              <a:ext cx="164790" cy="303561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34 CuadroTexto"/>
            <p:cNvSpPr txBox="1"/>
            <p:nvPr/>
          </p:nvSpPr>
          <p:spPr>
            <a:xfrm>
              <a:off x="10046924" y="2882893"/>
              <a:ext cx="180264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  <a:cs typeface="Aharoni" pitchFamily="2" charset="-79"/>
                </a:rPr>
                <a:t>Performance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haroni" pitchFamily="2" charset="-79"/>
              </a:endParaRPr>
            </a:p>
          </p:txBody>
        </p:sp>
        <p:sp>
          <p:nvSpPr>
            <p:cNvPr id="77" name="35 CuadroTexto"/>
            <p:cNvSpPr txBox="1"/>
            <p:nvPr/>
          </p:nvSpPr>
          <p:spPr>
            <a:xfrm>
              <a:off x="6792103" y="2873035"/>
              <a:ext cx="1624827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  <a:cs typeface="Aharoni" pitchFamily="2" charset="-79"/>
                </a:rPr>
                <a:t>Robustness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haroni" pitchFamily="2" charset="-79"/>
              </a:endParaRPr>
            </a:p>
          </p:txBody>
        </p:sp>
        <p:sp>
          <p:nvSpPr>
            <p:cNvPr id="78" name="36 Flecha abajo"/>
            <p:cNvSpPr/>
            <p:nvPr/>
          </p:nvSpPr>
          <p:spPr>
            <a:xfrm>
              <a:off x="8929484" y="5006963"/>
              <a:ext cx="468351" cy="44233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37 Elipse"/>
            <p:cNvSpPr/>
            <p:nvPr/>
          </p:nvSpPr>
          <p:spPr>
            <a:xfrm>
              <a:off x="8074055" y="5593202"/>
              <a:ext cx="780585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cs typeface="Aharoni" pitchFamily="2" charset="-79"/>
                </a:rPr>
                <a:t>F</a:t>
              </a:r>
              <a:endPara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0" name="38 Elipse"/>
            <p:cNvSpPr/>
            <p:nvPr/>
          </p:nvSpPr>
          <p:spPr>
            <a:xfrm>
              <a:off x="9545856" y="5593202"/>
              <a:ext cx="780585" cy="71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cs typeface="Aharoni" pitchFamily="2" charset="-79"/>
                </a:rPr>
                <a:t>G</a:t>
              </a:r>
              <a:endPara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1" name="39 Rectángulo"/>
            <p:cNvSpPr/>
            <p:nvPr/>
          </p:nvSpPr>
          <p:spPr>
            <a:xfrm>
              <a:off x="8970836" y="5521699"/>
              <a:ext cx="355735" cy="94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cs typeface="Aharoni" pitchFamily="2" charset="-79"/>
                </a:rPr>
                <a:t>+</a:t>
              </a:r>
              <a:endPara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84" name="Rectángulo 83"/>
          <p:cNvSpPr/>
          <p:nvPr/>
        </p:nvSpPr>
        <p:spPr>
          <a:xfrm>
            <a:off x="1684914" y="509465"/>
            <a:ext cx="131959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5400" b="1" dirty="0" smtClean="0">
                <a:solidFill>
                  <a:srgbClr val="0070C0"/>
                </a:solidFill>
              </a:rPr>
              <a:t>QFT</a:t>
            </a:r>
            <a:endParaRPr lang="pt-BR" sz="5400" b="1" dirty="0">
              <a:solidFill>
                <a:srgbClr val="0070C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69707" y="1611910"/>
            <a:ext cx="34602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 err="1" smtClean="0">
                <a:solidFill>
                  <a:srgbClr val="0070C0"/>
                </a:solidFill>
              </a:rPr>
              <a:t>Q</a:t>
            </a:r>
            <a:r>
              <a:rPr lang="pt-BR" b="1" dirty="0" err="1" smtClean="0"/>
              <a:t>uantitative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F</a:t>
            </a:r>
            <a:r>
              <a:rPr lang="pt-BR" b="1" dirty="0" smtClean="0"/>
              <a:t>eedback </a:t>
            </a:r>
            <a:r>
              <a:rPr lang="pt-BR" b="1" dirty="0" err="1" smtClean="0">
                <a:solidFill>
                  <a:srgbClr val="0070C0"/>
                </a:solidFill>
              </a:rPr>
              <a:t>T</a:t>
            </a:r>
            <a:r>
              <a:rPr lang="pt-BR" b="1" dirty="0" err="1" smtClean="0"/>
              <a:t>heory</a:t>
            </a:r>
            <a:endParaRPr lang="pt-BR" b="1" dirty="0"/>
          </a:p>
        </p:txBody>
      </p:sp>
      <p:sp>
        <p:nvSpPr>
          <p:cNvPr id="28" name="Rectángulo 27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2717207" y="3174683"/>
            <a:ext cx="514350" cy="40005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51 Rectángulo"/>
          <p:cNvSpPr/>
          <p:nvPr/>
        </p:nvSpPr>
        <p:spPr>
          <a:xfrm>
            <a:off x="4384082" y="3174683"/>
            <a:ext cx="514350" cy="40005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52 Rectángulo"/>
          <p:cNvSpPr/>
          <p:nvPr/>
        </p:nvSpPr>
        <p:spPr>
          <a:xfrm>
            <a:off x="5930942" y="3174683"/>
            <a:ext cx="514350" cy="40005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60 Rectángulo"/>
          <p:cNvSpPr/>
          <p:nvPr/>
        </p:nvSpPr>
        <p:spPr>
          <a:xfrm>
            <a:off x="5104716" y="3878580"/>
            <a:ext cx="514350" cy="38862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58 Rectángulo redondeado"/>
          <p:cNvSpPr/>
          <p:nvPr/>
        </p:nvSpPr>
        <p:spPr>
          <a:xfrm>
            <a:off x="7624487" y="3160532"/>
            <a:ext cx="514350" cy="4000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59 Rectángulo redondeado"/>
          <p:cNvSpPr/>
          <p:nvPr/>
        </p:nvSpPr>
        <p:spPr>
          <a:xfrm>
            <a:off x="7611424" y="3865927"/>
            <a:ext cx="514350" cy="4000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54 Rectángulo redondeado"/>
          <p:cNvSpPr/>
          <p:nvPr/>
        </p:nvSpPr>
        <p:spPr>
          <a:xfrm>
            <a:off x="5109888" y="2560321"/>
            <a:ext cx="670560" cy="374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55 Rectángulo redondeado"/>
          <p:cNvSpPr/>
          <p:nvPr/>
        </p:nvSpPr>
        <p:spPr>
          <a:xfrm>
            <a:off x="6588168" y="2560321"/>
            <a:ext cx="670560" cy="37433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48 Rectángulo redondeado"/>
          <p:cNvSpPr/>
          <p:nvPr/>
        </p:nvSpPr>
        <p:spPr>
          <a:xfrm>
            <a:off x="1711367" y="3151823"/>
            <a:ext cx="514350" cy="4000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2 Rectángulo"/>
          <p:cNvSpPr/>
          <p:nvPr/>
        </p:nvSpPr>
        <p:spPr>
          <a:xfrm>
            <a:off x="571500" y="832535"/>
            <a:ext cx="7404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QFT </a:t>
            </a:r>
            <a:r>
              <a:rPr lang="pt-BR" sz="2000" dirty="0" err="1" smtClean="0"/>
              <a:t>is</a:t>
            </a:r>
            <a:r>
              <a:rPr lang="pt-BR" sz="2000" dirty="0" smtClean="0"/>
              <a:t> </a:t>
            </a:r>
            <a:r>
              <a:rPr lang="pt-BR" sz="2000" dirty="0" err="1" smtClean="0"/>
              <a:t>based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a 2-DOF system:</a:t>
            </a:r>
            <a:endParaRPr lang="pt-BR" sz="2000" dirty="0"/>
          </a:p>
        </p:txBody>
      </p:sp>
      <p:pic>
        <p:nvPicPr>
          <p:cNvPr id="3081" name="Picture 9" descr="C:\Users\Victor Hugo  Ledezma\Desktop\job\Dropbox\Dissertaçao\Presentaçao\PPoint\imagenes\diagrama 2GDL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8363" y="2654935"/>
            <a:ext cx="6285583" cy="1614487"/>
          </a:xfrm>
          <a:prstGeom prst="rect">
            <a:avLst/>
          </a:prstGeom>
          <a:noFill/>
        </p:spPr>
      </p:pic>
      <p:sp>
        <p:nvSpPr>
          <p:cNvPr id="10" name="9 Llamada de flecha a la derecha"/>
          <p:cNvSpPr/>
          <p:nvPr/>
        </p:nvSpPr>
        <p:spPr>
          <a:xfrm>
            <a:off x="485981" y="3107055"/>
            <a:ext cx="1257299" cy="50482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533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Reference</a:t>
            </a:r>
            <a:endParaRPr lang="pt-BR" sz="1400" b="1" dirty="0"/>
          </a:p>
        </p:txBody>
      </p:sp>
      <p:sp>
        <p:nvSpPr>
          <p:cNvPr id="34" name="33 Llamada de flecha a la derecha"/>
          <p:cNvSpPr/>
          <p:nvPr/>
        </p:nvSpPr>
        <p:spPr>
          <a:xfrm rot="5400000">
            <a:off x="4943677" y="1374938"/>
            <a:ext cx="1089660" cy="1418272"/>
          </a:xfrm>
          <a:prstGeom prst="rightArrowCallout">
            <a:avLst>
              <a:gd name="adj1" fmla="val 13005"/>
              <a:gd name="adj2" fmla="val 13504"/>
              <a:gd name="adj3" fmla="val 14527"/>
              <a:gd name="adj4" fmla="val 73043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err="1" smtClean="0"/>
              <a:t>Disturbance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at</a:t>
            </a:r>
            <a:r>
              <a:rPr lang="pt-BR" sz="1400" b="1" dirty="0" smtClean="0"/>
              <a:t> input </a:t>
            </a:r>
            <a:r>
              <a:rPr lang="pt-BR" sz="1400" b="1" dirty="0" err="1" smtClean="0"/>
              <a:t>of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the</a:t>
            </a:r>
            <a:endParaRPr lang="pt-BR" sz="1400" b="1" dirty="0"/>
          </a:p>
          <a:p>
            <a:pPr algn="ctr"/>
            <a:r>
              <a:rPr lang="pt-BR" sz="1400" b="1" dirty="0" err="1" smtClean="0"/>
              <a:t>plant</a:t>
            </a:r>
            <a:endParaRPr lang="pt-BR" sz="1400" b="1" dirty="0"/>
          </a:p>
        </p:txBody>
      </p:sp>
      <p:sp>
        <p:nvSpPr>
          <p:cNvPr id="40" name="39 Llamada de flecha a la derecha"/>
          <p:cNvSpPr/>
          <p:nvPr/>
        </p:nvSpPr>
        <p:spPr>
          <a:xfrm rot="5400000">
            <a:off x="6376237" y="1374938"/>
            <a:ext cx="1089660" cy="1410652"/>
          </a:xfrm>
          <a:prstGeom prst="rightArrowCallout">
            <a:avLst>
              <a:gd name="adj1" fmla="val 13005"/>
              <a:gd name="adj2" fmla="val 13504"/>
              <a:gd name="adj3" fmla="val 14527"/>
              <a:gd name="adj4" fmla="val 73043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err="1" smtClean="0"/>
              <a:t>Disturbance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at</a:t>
            </a:r>
            <a:r>
              <a:rPr lang="pt-BR" sz="1400" b="1" dirty="0" smtClean="0"/>
              <a:t> output </a:t>
            </a:r>
            <a:r>
              <a:rPr lang="pt-BR" sz="1400" b="1" dirty="0" err="1" smtClean="0"/>
              <a:t>of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plant</a:t>
            </a:r>
            <a:endParaRPr lang="pt-BR" sz="1400" b="1" dirty="0"/>
          </a:p>
        </p:txBody>
      </p:sp>
      <p:sp>
        <p:nvSpPr>
          <p:cNvPr id="41" name="40 Llamada de flecha a la derecha"/>
          <p:cNvSpPr/>
          <p:nvPr/>
        </p:nvSpPr>
        <p:spPr>
          <a:xfrm rot="5400000">
            <a:off x="4258827" y="2086457"/>
            <a:ext cx="771529" cy="1418272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err="1" smtClean="0"/>
              <a:t>Controller</a:t>
            </a:r>
            <a:endParaRPr lang="pt-BR" sz="1400" b="1" dirty="0"/>
          </a:p>
        </p:txBody>
      </p:sp>
      <p:sp>
        <p:nvSpPr>
          <p:cNvPr id="42" name="41 Llamada de flecha a la derecha"/>
          <p:cNvSpPr/>
          <p:nvPr/>
        </p:nvSpPr>
        <p:spPr>
          <a:xfrm rot="5400000" flipH="1">
            <a:off x="2640531" y="3491393"/>
            <a:ext cx="723901" cy="1037272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smtClean="0"/>
              <a:t>Prefilter</a:t>
            </a:r>
            <a:endParaRPr lang="pt-BR" sz="1400" b="1" dirty="0"/>
          </a:p>
        </p:txBody>
      </p:sp>
      <p:sp>
        <p:nvSpPr>
          <p:cNvPr id="43" name="42 Llamada de flecha a la derecha"/>
          <p:cNvSpPr/>
          <p:nvPr/>
        </p:nvSpPr>
        <p:spPr>
          <a:xfrm rot="5400000">
            <a:off x="5800926" y="2300772"/>
            <a:ext cx="771529" cy="989645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err="1" smtClean="0"/>
              <a:t>Plant</a:t>
            </a:r>
            <a:endParaRPr lang="pt-BR" sz="1400" b="1" dirty="0"/>
          </a:p>
        </p:txBody>
      </p:sp>
      <p:sp>
        <p:nvSpPr>
          <p:cNvPr id="44" name="43 Llamada de flecha a la derecha"/>
          <p:cNvSpPr/>
          <p:nvPr/>
        </p:nvSpPr>
        <p:spPr>
          <a:xfrm rot="5400000" flipH="1">
            <a:off x="5018925" y="4176241"/>
            <a:ext cx="723901" cy="970595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smtClean="0"/>
              <a:t>Sensor</a:t>
            </a:r>
            <a:endParaRPr lang="pt-BR" sz="1400" b="1" dirty="0"/>
          </a:p>
        </p:txBody>
      </p:sp>
      <p:sp>
        <p:nvSpPr>
          <p:cNvPr id="45" name="44 Llamada de flecha a la derecha"/>
          <p:cNvSpPr/>
          <p:nvPr/>
        </p:nvSpPr>
        <p:spPr>
          <a:xfrm rot="5400000">
            <a:off x="7498281" y="2291247"/>
            <a:ext cx="771529" cy="989645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smtClean="0"/>
              <a:t>Output</a:t>
            </a:r>
            <a:endParaRPr lang="pt-BR" sz="1400" b="1" dirty="0"/>
          </a:p>
        </p:txBody>
      </p:sp>
      <p:sp>
        <p:nvSpPr>
          <p:cNvPr id="46" name="45 Llamada de flecha a la derecha"/>
          <p:cNvSpPr/>
          <p:nvPr/>
        </p:nvSpPr>
        <p:spPr>
          <a:xfrm rot="5400000" flipH="1">
            <a:off x="7522095" y="4176241"/>
            <a:ext cx="723901" cy="970595"/>
          </a:xfrm>
          <a:prstGeom prst="rightArrowCallout">
            <a:avLst>
              <a:gd name="adj1" fmla="val 22882"/>
              <a:gd name="adj2" fmla="val 20912"/>
              <a:gd name="adj3" fmla="val 21935"/>
              <a:gd name="adj4" fmla="val 60697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 err="1" smtClean="0"/>
              <a:t>Noise</a:t>
            </a:r>
            <a:endParaRPr lang="pt-BR" sz="1400" b="1" dirty="0"/>
          </a:p>
        </p:txBody>
      </p:sp>
      <p:sp>
        <p:nvSpPr>
          <p:cNvPr id="65" name="64 Flecha derecha"/>
          <p:cNvSpPr/>
          <p:nvPr/>
        </p:nvSpPr>
        <p:spPr>
          <a:xfrm>
            <a:off x="2219368" y="3238500"/>
            <a:ext cx="5397500" cy="241300"/>
          </a:xfrm>
          <a:prstGeom prst="rightArrow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65 Flecha doblada"/>
          <p:cNvSpPr/>
          <p:nvPr/>
        </p:nvSpPr>
        <p:spPr>
          <a:xfrm flipV="1">
            <a:off x="5368968" y="2946400"/>
            <a:ext cx="2260600" cy="571500"/>
          </a:xfrm>
          <a:prstGeom prst="bentArrow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66 Flecha doblada"/>
          <p:cNvSpPr/>
          <p:nvPr/>
        </p:nvSpPr>
        <p:spPr>
          <a:xfrm flipV="1">
            <a:off x="6804068" y="2933700"/>
            <a:ext cx="825500" cy="584200"/>
          </a:xfrm>
          <a:prstGeom prst="bentArrow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67 Flecha en U"/>
          <p:cNvSpPr/>
          <p:nvPr/>
        </p:nvSpPr>
        <p:spPr>
          <a:xfrm rot="16200000">
            <a:off x="5238793" y="1736725"/>
            <a:ext cx="895350" cy="3886200"/>
          </a:xfrm>
          <a:prstGeom prst="uturnArrow">
            <a:avLst>
              <a:gd name="adj1" fmla="val 16003"/>
              <a:gd name="adj2" fmla="val 14941"/>
              <a:gd name="adj3" fmla="val 20266"/>
              <a:gd name="adj4" fmla="val 43750"/>
              <a:gd name="adj5" fmla="val 100000"/>
            </a:avLst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1984418" y="5035550"/>
          <a:ext cx="17351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927000" imgH="355320" progId="Equation.DSMT4">
                  <p:embed/>
                </p:oleObj>
              </mc:Choice>
              <mc:Fallback>
                <p:oleObj name="Equation" r:id="rId5" imgW="92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418" y="5035550"/>
                        <a:ext cx="17351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/>
        </p:nvGraphicFramePr>
        <p:xfrm>
          <a:off x="3725906" y="5035550"/>
          <a:ext cx="14271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761760" imgH="355320" progId="Equation.DSMT4">
                  <p:embed/>
                </p:oleObj>
              </mc:Choice>
              <mc:Fallback>
                <p:oleObj name="Equation" r:id="rId7" imgW="76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906" y="5035550"/>
                        <a:ext cx="142716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"/>
          <p:cNvGraphicFramePr>
            <a:graphicFrameLocks noChangeAspect="1"/>
          </p:cNvGraphicFramePr>
          <p:nvPr/>
        </p:nvGraphicFramePr>
        <p:xfrm>
          <a:off x="5187993" y="5035550"/>
          <a:ext cx="1450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774360" imgH="355320" progId="Equation.DSMT4">
                  <p:embed/>
                </p:oleObj>
              </mc:Choice>
              <mc:Fallback>
                <p:oleObj name="Equation" r:id="rId9" imgW="774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93" y="5035550"/>
                        <a:ext cx="145097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"/>
          <p:cNvGraphicFramePr>
            <a:graphicFrameLocks noChangeAspect="1"/>
          </p:cNvGraphicFramePr>
          <p:nvPr/>
        </p:nvGraphicFramePr>
        <p:xfrm>
          <a:off x="6634206" y="5035550"/>
          <a:ext cx="13795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1" imgW="736560" imgH="355320" progId="Equation.DSMT4">
                  <p:embed/>
                </p:oleObj>
              </mc:Choice>
              <mc:Fallback>
                <p:oleObj name="Equation" r:id="rId11" imgW="736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206" y="5035550"/>
                        <a:ext cx="137953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"/>
          <p:cNvGraphicFramePr>
            <a:graphicFrameLocks noChangeAspect="1"/>
          </p:cNvGraphicFramePr>
          <p:nvPr/>
        </p:nvGraphicFramePr>
        <p:xfrm>
          <a:off x="1944504" y="5030108"/>
          <a:ext cx="17811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3" imgW="952200" imgH="355320" progId="Equation.DSMT4">
                  <p:embed/>
                </p:oleObj>
              </mc:Choice>
              <mc:Fallback>
                <p:oleObj name="Equation" r:id="rId13" imgW="952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504" y="5030108"/>
                        <a:ext cx="178117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/>
        </p:nvGraphicFramePr>
        <p:xfrm>
          <a:off x="1957431" y="5029200"/>
          <a:ext cx="17557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5" imgW="939600" imgH="355320" progId="Equation.DSMT4">
                  <p:embed/>
                </p:oleObj>
              </mc:Choice>
              <mc:Fallback>
                <p:oleObj name="Equation" r:id="rId15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431" y="5029200"/>
                        <a:ext cx="175577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"/>
          <p:cNvGraphicFramePr>
            <a:graphicFrameLocks noChangeAspect="1"/>
          </p:cNvGraphicFramePr>
          <p:nvPr/>
        </p:nvGraphicFramePr>
        <p:xfrm>
          <a:off x="3713206" y="5030788"/>
          <a:ext cx="1423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7" imgW="761760" imgH="355320" progId="Equation.DSMT4">
                  <p:embed/>
                </p:oleObj>
              </mc:Choice>
              <mc:Fallback>
                <p:oleObj name="Equation" r:id="rId17" imgW="76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206" y="5030788"/>
                        <a:ext cx="142398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75 Flecha derecha"/>
          <p:cNvSpPr/>
          <p:nvPr/>
        </p:nvSpPr>
        <p:spPr>
          <a:xfrm>
            <a:off x="2181268" y="3232604"/>
            <a:ext cx="3069771" cy="267154"/>
          </a:xfrm>
          <a:prstGeom prst="rightArrow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76 Grupo"/>
          <p:cNvGrpSpPr/>
          <p:nvPr/>
        </p:nvGrpSpPr>
        <p:grpSpPr>
          <a:xfrm>
            <a:off x="3756074" y="2904331"/>
            <a:ext cx="3448044" cy="1284855"/>
            <a:chOff x="3556006" y="2917031"/>
            <a:chExt cx="3448044" cy="1284855"/>
          </a:xfrm>
          <a:solidFill>
            <a:srgbClr val="FFC000">
              <a:alpha val="60000"/>
            </a:srgbClr>
          </a:solidFill>
        </p:grpSpPr>
        <p:sp>
          <p:nvSpPr>
            <p:cNvPr id="78" name="77 Flecha doblada"/>
            <p:cNvSpPr/>
            <p:nvPr/>
          </p:nvSpPr>
          <p:spPr>
            <a:xfrm rot="16200000">
              <a:off x="5060158" y="2907507"/>
              <a:ext cx="528638" cy="547686"/>
            </a:xfrm>
            <a:prstGeom prst="bentArrow">
              <a:avLst>
                <a:gd name="adj1" fmla="val 26726"/>
                <a:gd name="adj2" fmla="val 30648"/>
                <a:gd name="adj3" fmla="val 0"/>
                <a:gd name="adj4" fmla="val 54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78 Flecha en U"/>
            <p:cNvSpPr/>
            <p:nvPr/>
          </p:nvSpPr>
          <p:spPr>
            <a:xfrm rot="16200000">
              <a:off x="4131587" y="2677886"/>
              <a:ext cx="895350" cy="2046511"/>
            </a:xfrm>
            <a:prstGeom prst="uturnArrow">
              <a:avLst>
                <a:gd name="adj1" fmla="val 16003"/>
                <a:gd name="adj2" fmla="val 14130"/>
                <a:gd name="adj3" fmla="val 20267"/>
                <a:gd name="adj4" fmla="val 43750"/>
                <a:gd name="adj5" fmla="val 739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79 Flecha en U"/>
            <p:cNvSpPr/>
            <p:nvPr/>
          </p:nvSpPr>
          <p:spPr>
            <a:xfrm rot="5400000">
              <a:off x="5853510" y="3051346"/>
              <a:ext cx="895350" cy="1405730"/>
            </a:xfrm>
            <a:prstGeom prst="uturnArrow">
              <a:avLst>
                <a:gd name="adj1" fmla="val 16003"/>
                <a:gd name="adj2" fmla="val 1413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1" name="Object 6"/>
          <p:cNvGraphicFramePr>
            <a:graphicFrameLocks noChangeAspect="1"/>
          </p:cNvGraphicFramePr>
          <p:nvPr/>
        </p:nvGraphicFramePr>
        <p:xfrm>
          <a:off x="5111793" y="5030788"/>
          <a:ext cx="1447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9" imgW="774360" imgH="355320" progId="Equation.DSMT4">
                  <p:embed/>
                </p:oleObj>
              </mc:Choice>
              <mc:Fallback>
                <p:oleObj name="Equation" r:id="rId19" imgW="774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93" y="5030788"/>
                        <a:ext cx="14478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6"/>
          <p:cNvGraphicFramePr>
            <a:graphicFrameLocks noChangeAspect="1"/>
          </p:cNvGraphicFramePr>
          <p:nvPr/>
        </p:nvGraphicFramePr>
        <p:xfrm>
          <a:off x="6546893" y="5030788"/>
          <a:ext cx="13763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21" imgW="736560" imgH="355320" progId="Equation.DSMT4">
                  <p:embed/>
                </p:oleObj>
              </mc:Choice>
              <mc:Fallback>
                <p:oleObj name="Equation" r:id="rId21" imgW="736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93" y="5030788"/>
                        <a:ext cx="13763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82 Grupo"/>
          <p:cNvGrpSpPr/>
          <p:nvPr/>
        </p:nvGrpSpPr>
        <p:grpSpPr>
          <a:xfrm>
            <a:off x="3762422" y="2913855"/>
            <a:ext cx="3317080" cy="1224167"/>
            <a:chOff x="3562354" y="2926555"/>
            <a:chExt cx="3317080" cy="1224167"/>
          </a:xfrm>
          <a:solidFill>
            <a:srgbClr val="FFC000">
              <a:alpha val="60000"/>
            </a:srgbClr>
          </a:solidFill>
        </p:grpSpPr>
        <p:sp>
          <p:nvSpPr>
            <p:cNvPr id="84" name="83 Flecha en U"/>
            <p:cNvSpPr/>
            <p:nvPr/>
          </p:nvSpPr>
          <p:spPr>
            <a:xfrm rot="16200000">
              <a:off x="4480440" y="2337286"/>
              <a:ext cx="895350" cy="2731522"/>
            </a:xfrm>
            <a:prstGeom prst="uturnArrow">
              <a:avLst>
                <a:gd name="adj1" fmla="val 16003"/>
                <a:gd name="adj2" fmla="val 14130"/>
                <a:gd name="adj3" fmla="val 20267"/>
                <a:gd name="adj4" fmla="val 43750"/>
                <a:gd name="adj5" fmla="val 554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5" name="84 Flecha doblada"/>
            <p:cNvSpPr/>
            <p:nvPr/>
          </p:nvSpPr>
          <p:spPr>
            <a:xfrm rot="16200000" flipV="1">
              <a:off x="5971382" y="3241673"/>
              <a:ext cx="1223169" cy="592934"/>
            </a:xfrm>
            <a:prstGeom prst="bentArrow">
              <a:avLst>
                <a:gd name="adj1" fmla="val 24584"/>
                <a:gd name="adj2" fmla="val 30648"/>
                <a:gd name="adj3" fmla="val 0"/>
                <a:gd name="adj4" fmla="val 54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86" name="85 Flecha en U"/>
          <p:cNvSpPr/>
          <p:nvPr/>
        </p:nvSpPr>
        <p:spPr>
          <a:xfrm rot="16200000">
            <a:off x="5239306" y="1753084"/>
            <a:ext cx="895350" cy="3861826"/>
          </a:xfrm>
          <a:prstGeom prst="uturnArrow">
            <a:avLst>
              <a:gd name="adj1" fmla="val 16003"/>
              <a:gd name="adj2" fmla="val 14130"/>
              <a:gd name="adj3" fmla="val 20267"/>
              <a:gd name="adj4" fmla="val 43750"/>
              <a:gd name="adj5" fmla="val 3945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7" name="Object 7"/>
          <p:cNvGraphicFramePr>
            <a:graphicFrameLocks noChangeAspect="1"/>
          </p:cNvGraphicFramePr>
          <p:nvPr/>
        </p:nvGraphicFramePr>
        <p:xfrm>
          <a:off x="3748131" y="5029200"/>
          <a:ext cx="1423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23" imgW="761760" imgH="355320" progId="Equation.DSMT4">
                  <p:embed/>
                </p:oleObj>
              </mc:Choice>
              <mc:Fallback>
                <p:oleObj name="Equation" r:id="rId23" imgW="76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131" y="5029200"/>
                        <a:ext cx="142398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7"/>
          <p:cNvGraphicFramePr>
            <a:graphicFrameLocks noChangeAspect="1"/>
          </p:cNvGraphicFramePr>
          <p:nvPr/>
        </p:nvGraphicFramePr>
        <p:xfrm>
          <a:off x="5172118" y="5029200"/>
          <a:ext cx="1447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25" imgW="774360" imgH="355320" progId="Equation.DSMT4">
                  <p:embed/>
                </p:oleObj>
              </mc:Choice>
              <mc:Fallback>
                <p:oleObj name="Equation" r:id="rId25" imgW="774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118" y="5029200"/>
                        <a:ext cx="14478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7"/>
          <p:cNvGraphicFramePr>
            <a:graphicFrameLocks noChangeAspect="1"/>
          </p:cNvGraphicFramePr>
          <p:nvPr/>
        </p:nvGraphicFramePr>
        <p:xfrm>
          <a:off x="6642143" y="5029200"/>
          <a:ext cx="13763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27" imgW="736560" imgH="355320" progId="Equation.DSMT4">
                  <p:embed/>
                </p:oleObj>
              </mc:Choice>
              <mc:Fallback>
                <p:oleObj name="Equation" r:id="rId27" imgW="736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43" y="5029200"/>
                        <a:ext cx="13763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89 Flecha derecha"/>
          <p:cNvSpPr/>
          <p:nvPr/>
        </p:nvSpPr>
        <p:spPr>
          <a:xfrm>
            <a:off x="2211749" y="3237684"/>
            <a:ext cx="1955799" cy="267154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90 Grupo"/>
          <p:cNvGrpSpPr/>
          <p:nvPr/>
        </p:nvGrpSpPr>
        <p:grpSpPr>
          <a:xfrm>
            <a:off x="3771314" y="2909411"/>
            <a:ext cx="3448044" cy="1284855"/>
            <a:chOff x="3556006" y="2917031"/>
            <a:chExt cx="3448044" cy="1284855"/>
          </a:xfrm>
          <a:solidFill>
            <a:srgbClr val="C00000">
              <a:alpha val="60000"/>
            </a:srgbClr>
          </a:solidFill>
        </p:grpSpPr>
        <p:sp>
          <p:nvSpPr>
            <p:cNvPr id="92" name="91 Flecha doblada"/>
            <p:cNvSpPr/>
            <p:nvPr/>
          </p:nvSpPr>
          <p:spPr>
            <a:xfrm rot="16200000">
              <a:off x="5060158" y="2907507"/>
              <a:ext cx="528638" cy="547686"/>
            </a:xfrm>
            <a:prstGeom prst="bentArrow">
              <a:avLst>
                <a:gd name="adj1" fmla="val 26726"/>
                <a:gd name="adj2" fmla="val 30648"/>
                <a:gd name="adj3" fmla="val 0"/>
                <a:gd name="adj4" fmla="val 54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3" name="92 Flecha en U"/>
            <p:cNvSpPr/>
            <p:nvPr/>
          </p:nvSpPr>
          <p:spPr>
            <a:xfrm rot="16200000">
              <a:off x="4131587" y="2677886"/>
              <a:ext cx="895350" cy="2046511"/>
            </a:xfrm>
            <a:prstGeom prst="uturnArrow">
              <a:avLst>
                <a:gd name="adj1" fmla="val 16003"/>
                <a:gd name="adj2" fmla="val 14130"/>
                <a:gd name="adj3" fmla="val 20267"/>
                <a:gd name="adj4" fmla="val 43750"/>
                <a:gd name="adj5" fmla="val 222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4" name="93 Flecha en U"/>
            <p:cNvSpPr/>
            <p:nvPr/>
          </p:nvSpPr>
          <p:spPr>
            <a:xfrm rot="5400000">
              <a:off x="5853510" y="3051346"/>
              <a:ext cx="895350" cy="1405730"/>
            </a:xfrm>
            <a:prstGeom prst="uturnArrow">
              <a:avLst>
                <a:gd name="adj1" fmla="val 16003"/>
                <a:gd name="adj2" fmla="val 1413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3754802" y="2903695"/>
            <a:ext cx="3317080" cy="1224167"/>
            <a:chOff x="3562354" y="2926555"/>
            <a:chExt cx="3317080" cy="1224167"/>
          </a:xfrm>
          <a:solidFill>
            <a:srgbClr val="C00000">
              <a:alpha val="60000"/>
            </a:srgbClr>
          </a:solidFill>
        </p:grpSpPr>
        <p:sp>
          <p:nvSpPr>
            <p:cNvPr id="96" name="95 Flecha en U"/>
            <p:cNvSpPr/>
            <p:nvPr/>
          </p:nvSpPr>
          <p:spPr>
            <a:xfrm rot="16200000">
              <a:off x="4480440" y="2337286"/>
              <a:ext cx="895350" cy="2731522"/>
            </a:xfrm>
            <a:prstGeom prst="uturnArrow">
              <a:avLst>
                <a:gd name="adj1" fmla="val 16003"/>
                <a:gd name="adj2" fmla="val 14130"/>
                <a:gd name="adj3" fmla="val 20267"/>
                <a:gd name="adj4" fmla="val 43750"/>
                <a:gd name="adj5" fmla="val 171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7" name="96 Flecha doblada"/>
            <p:cNvSpPr/>
            <p:nvPr/>
          </p:nvSpPr>
          <p:spPr>
            <a:xfrm rot="16200000" flipV="1">
              <a:off x="5971382" y="3241673"/>
              <a:ext cx="1223169" cy="592934"/>
            </a:xfrm>
            <a:prstGeom prst="bentArrow">
              <a:avLst>
                <a:gd name="adj1" fmla="val 24584"/>
                <a:gd name="adj2" fmla="val 30648"/>
                <a:gd name="adj3" fmla="val 0"/>
                <a:gd name="adj4" fmla="val 54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98" name="97 Flecha en U"/>
          <p:cNvSpPr/>
          <p:nvPr/>
        </p:nvSpPr>
        <p:spPr>
          <a:xfrm rot="16200000">
            <a:off x="5231686" y="1758164"/>
            <a:ext cx="895350" cy="3861826"/>
          </a:xfrm>
          <a:prstGeom prst="uturnArrow">
            <a:avLst>
              <a:gd name="adj1" fmla="val 16003"/>
              <a:gd name="adj2" fmla="val 14130"/>
              <a:gd name="adj3" fmla="val 20267"/>
              <a:gd name="adj4" fmla="val 43750"/>
              <a:gd name="adj5" fmla="val 11826"/>
            </a:avLst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660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52" grpId="0" animBg="1"/>
      <p:bldP spid="52" grpId="1" animBg="1"/>
      <p:bldP spid="53" grpId="0" animBg="1"/>
      <p:bldP spid="53" grpId="1" animBg="1"/>
      <p:bldP spid="61" grpId="0" animBg="1"/>
      <p:bldP spid="61" grpId="1" animBg="1"/>
      <p:bldP spid="59" grpId="0" animBg="1"/>
      <p:bldP spid="59" grpId="1" animBg="1"/>
      <p:bldP spid="60" grpId="0" animBg="1"/>
      <p:bldP spid="60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3" grpId="0"/>
      <p:bldP spid="10" grpId="0" animBg="1"/>
      <p:bldP spid="10" grpId="1" animBg="1"/>
      <p:bldP spid="34" grpId="0" animBg="1"/>
      <p:bldP spid="34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6" grpId="0" animBg="1"/>
      <p:bldP spid="76" grpId="1" animBg="1"/>
      <p:bldP spid="86" grpId="0" animBg="1"/>
      <p:bldP spid="86" grpId="1" animBg="1"/>
      <p:bldP spid="90" grpId="0" animBg="1"/>
      <p:bldP spid="90" grpId="1" animBg="1"/>
      <p:bldP spid="98" grpId="0" animBg="1"/>
      <p:bldP spid="9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21 Grupo"/>
          <p:cNvGrpSpPr/>
          <p:nvPr/>
        </p:nvGrpSpPr>
        <p:grpSpPr>
          <a:xfrm>
            <a:off x="431801" y="972220"/>
            <a:ext cx="2726423" cy="4926259"/>
            <a:chOff x="0" y="1887469"/>
            <a:chExt cx="2559515" cy="4384542"/>
          </a:xfrm>
          <a:solidFill>
            <a:srgbClr val="24265D"/>
          </a:solidFill>
        </p:grpSpPr>
        <p:sp>
          <p:nvSpPr>
            <p:cNvPr id="123" name="122 Documento"/>
            <p:cNvSpPr/>
            <p:nvPr/>
          </p:nvSpPr>
          <p:spPr>
            <a:xfrm rot="16200000">
              <a:off x="-988096" y="2875565"/>
              <a:ext cx="4384542" cy="2408349"/>
            </a:xfrm>
            <a:prstGeom prst="flowChart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24" name="123 CuadroTexto"/>
            <p:cNvSpPr txBox="1"/>
            <p:nvPr/>
          </p:nvSpPr>
          <p:spPr>
            <a:xfrm>
              <a:off x="254196" y="4332000"/>
              <a:ext cx="2305319" cy="8080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3300" b="1" dirty="0" smtClean="0">
                  <a:solidFill>
                    <a:schemeClr val="bg1"/>
                  </a:solidFill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QFT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Procedure</a:t>
              </a:r>
              <a:endParaRPr lang="en-US" sz="1050" b="1" dirty="0"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8" y="634999"/>
            <a:ext cx="4875212" cy="5600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0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68 Grupo"/>
          <p:cNvGrpSpPr/>
          <p:nvPr/>
        </p:nvGrpSpPr>
        <p:grpSpPr>
          <a:xfrm>
            <a:off x="3268770" y="1076545"/>
            <a:ext cx="5465445" cy="4944777"/>
            <a:chOff x="3268770" y="1076545"/>
            <a:chExt cx="5465445" cy="4944777"/>
          </a:xfrm>
        </p:grpSpPr>
        <p:sp>
          <p:nvSpPr>
            <p:cNvPr id="56" name="55 Pentágono"/>
            <p:cNvSpPr/>
            <p:nvPr/>
          </p:nvSpPr>
          <p:spPr>
            <a:xfrm>
              <a:off x="3807108" y="40495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8" name="57 Pentágono"/>
            <p:cNvSpPr/>
            <p:nvPr/>
          </p:nvSpPr>
          <p:spPr>
            <a:xfrm>
              <a:off x="3807108" y="464005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3807108" y="345895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3807108" y="28684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3807108" y="16873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21" name="20 Pentágono"/>
            <p:cNvSpPr/>
            <p:nvPr/>
          </p:nvSpPr>
          <p:spPr>
            <a:xfrm>
              <a:off x="3807108" y="109675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24" name="23 Cheurón"/>
            <p:cNvSpPr/>
            <p:nvPr/>
          </p:nvSpPr>
          <p:spPr>
            <a:xfrm rot="5400000">
              <a:off x="3141209" y="120410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1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5" name="24 Cheurón"/>
            <p:cNvSpPr/>
            <p:nvPr/>
          </p:nvSpPr>
          <p:spPr>
            <a:xfrm rot="5400000">
              <a:off x="3141209" y="1794656"/>
              <a:ext cx="810924" cy="555802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2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8" name="27 Cheurón"/>
            <p:cNvSpPr/>
            <p:nvPr/>
          </p:nvSpPr>
          <p:spPr>
            <a:xfrm rot="5400000">
              <a:off x="3141209" y="2385207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3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9" name="28 Cheurón"/>
            <p:cNvSpPr/>
            <p:nvPr/>
          </p:nvSpPr>
          <p:spPr>
            <a:xfrm rot="5400000">
              <a:off x="3141209" y="2975757"/>
              <a:ext cx="810924" cy="555802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4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1" name="30 Cheurón"/>
            <p:cNvSpPr/>
            <p:nvPr/>
          </p:nvSpPr>
          <p:spPr>
            <a:xfrm rot="5400000">
              <a:off x="3141209" y="3566308"/>
              <a:ext cx="810924" cy="55580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5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4" name="33 Cheurón"/>
            <p:cNvSpPr/>
            <p:nvPr/>
          </p:nvSpPr>
          <p:spPr>
            <a:xfrm rot="5400000">
              <a:off x="3141209" y="4156859"/>
              <a:ext cx="810924" cy="55580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6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5" name="34 Cheurón"/>
            <p:cNvSpPr/>
            <p:nvPr/>
          </p:nvSpPr>
          <p:spPr>
            <a:xfrm rot="5400000">
              <a:off x="3141209" y="4747409"/>
              <a:ext cx="810924" cy="555802"/>
            </a:xfrm>
            <a:prstGeom prst="chevr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7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3869635" y="1765001"/>
              <a:ext cx="37901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Templates</a:t>
              </a:r>
              <a:endParaRPr lang="pt-BR" sz="16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3886070" y="2936576"/>
              <a:ext cx="3688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Synthesize</a:t>
              </a:r>
              <a:r>
                <a:rPr lang="pt-BR" sz="1600" dirty="0" smtClean="0"/>
                <a:t> nominal L</a:t>
              </a:r>
              <a:r>
                <a:rPr lang="pt-BR" sz="1200" dirty="0" smtClean="0"/>
                <a:t>0</a:t>
              </a:r>
              <a:r>
                <a:rPr lang="pt-BR" sz="1600" dirty="0" smtClean="0"/>
                <a:t>(s)</a:t>
              </a:r>
              <a:endParaRPr lang="pt-BR" sz="16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3860707" y="3527126"/>
              <a:ext cx="3587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Loop </a:t>
              </a:r>
              <a:r>
                <a:rPr lang="pt-BR" sz="1600" dirty="0" err="1" smtClean="0"/>
                <a:t>shaping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of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the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controller</a:t>
              </a:r>
              <a:r>
                <a:rPr lang="pt-BR" sz="1600" dirty="0" smtClean="0"/>
                <a:t> G(s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  <p:sp>
          <p:nvSpPr>
            <p:cNvPr id="47" name="46 Cheurón"/>
            <p:cNvSpPr/>
            <p:nvPr/>
          </p:nvSpPr>
          <p:spPr>
            <a:xfrm rot="5400000">
              <a:off x="3141209" y="5337959"/>
              <a:ext cx="810924" cy="555802"/>
            </a:xfrm>
            <a:prstGeom prst="chevr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b="1" dirty="0" smtClean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8</a:t>
              </a:r>
            </a:p>
            <a:p>
              <a:pPr algn="ctr"/>
              <a:endParaRPr lang="pt-BR" sz="20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3887895" y="1178091"/>
              <a:ext cx="4572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Time domain and frequency domain requirements</a:t>
              </a:r>
              <a:endParaRPr lang="en-US" sz="1600" dirty="0" smtClean="0"/>
            </a:p>
          </p:txBody>
        </p:sp>
        <p:sp>
          <p:nvSpPr>
            <p:cNvPr id="51" name="50 Pentágono"/>
            <p:cNvSpPr/>
            <p:nvPr/>
          </p:nvSpPr>
          <p:spPr>
            <a:xfrm>
              <a:off x="3807108" y="2268329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3857875" y="2346845"/>
              <a:ext cx="46020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Stability</a:t>
              </a:r>
              <a:r>
                <a:rPr lang="pt-BR" sz="1600" dirty="0" smtClean="0"/>
                <a:t>, </a:t>
              </a:r>
              <a:r>
                <a:rPr lang="pt-BR" sz="1600" dirty="0" err="1" smtClean="0"/>
                <a:t>disturbance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and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tracking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bounds</a:t>
              </a:r>
              <a:r>
                <a:rPr lang="pt-BR" sz="1600" dirty="0" smtClean="0"/>
                <a:t> </a:t>
              </a:r>
              <a:endParaRPr lang="pt-BR" sz="16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3870232" y="4124026"/>
              <a:ext cx="35895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Synthesize</a:t>
              </a:r>
              <a:r>
                <a:rPr lang="pt-BR" sz="1600" dirty="0" smtClean="0"/>
                <a:t> </a:t>
              </a:r>
              <a:r>
                <a:rPr lang="pt-BR" sz="1600" dirty="0" err="1" smtClean="0"/>
                <a:t>the</a:t>
              </a:r>
              <a:r>
                <a:rPr lang="pt-BR" sz="1600" dirty="0" smtClean="0"/>
                <a:t> prefilter F(s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3869635" y="4712670"/>
              <a:ext cx="45991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err="1" smtClean="0"/>
                <a:t>Simulation</a:t>
              </a:r>
              <a:r>
                <a:rPr lang="pt-BR" sz="1600" dirty="0" err="1"/>
                <a:t>s</a:t>
              </a:r>
              <a:endParaRPr lang="pt-BR" sz="1600" dirty="0"/>
            </a:p>
          </p:txBody>
        </p:sp>
        <p:sp>
          <p:nvSpPr>
            <p:cNvPr id="60" name="59 Pentágono"/>
            <p:cNvSpPr/>
            <p:nvPr/>
          </p:nvSpPr>
          <p:spPr>
            <a:xfrm>
              <a:off x="3807108" y="5230604"/>
              <a:ext cx="4927107" cy="498024"/>
            </a:xfrm>
            <a:prstGeom prst="homePlat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500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3870232" y="5314651"/>
              <a:ext cx="23036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Experimental </a:t>
              </a:r>
              <a:r>
                <a:rPr lang="pt-BR" sz="1600" dirty="0" err="1" smtClean="0"/>
                <a:t>validation</a:t>
              </a:r>
              <a:endParaRPr lang="pt-BR" sz="1600" dirty="0"/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-1" y="574082"/>
            <a:ext cx="2532664" cy="5697930"/>
            <a:chOff x="-1" y="574082"/>
            <a:chExt cx="2532664" cy="5697930"/>
          </a:xfrm>
        </p:grpSpPr>
        <p:sp>
          <p:nvSpPr>
            <p:cNvPr id="66" name="65 Documento"/>
            <p:cNvSpPr/>
            <p:nvPr/>
          </p:nvSpPr>
          <p:spPr>
            <a:xfrm rot="16200000">
              <a:off x="-1644791" y="2218872"/>
              <a:ext cx="5697930" cy="2408349"/>
            </a:xfrm>
            <a:prstGeom prst="flowChartDocument">
              <a:avLst/>
            </a:prstGeom>
            <a:gradFill>
              <a:gsLst>
                <a:gs pos="0">
                  <a:schemeClr val="accent1">
                    <a:lumMod val="50000"/>
                    <a:alpha val="76000"/>
                  </a:schemeClr>
                </a:gs>
                <a:gs pos="100000">
                  <a:schemeClr val="tx2">
                    <a:lumMod val="50000"/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227344" y="4133180"/>
              <a:ext cx="2305319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pt-BR" sz="4400" b="1" dirty="0" smtClean="0">
                  <a:solidFill>
                    <a:schemeClr val="bg1"/>
                  </a:solidFill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QFT</a:t>
              </a:r>
            </a:p>
            <a:p>
              <a:r>
                <a:rPr lang="pt-BR" sz="2000" b="1" dirty="0">
                  <a:solidFill>
                    <a:schemeClr val="bg1"/>
                  </a:solidFill>
                  <a:effectLst>
                    <a:glow rad="101600">
                      <a:schemeClr val="tx2">
                        <a:lumMod val="50000"/>
                        <a:alpha val="6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Procedure</a:t>
              </a:r>
              <a:endParaRPr lang="pt-BR" sz="2000" b="1" dirty="0"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57" name="Rectángulo 56"/>
          <p:cNvSpPr/>
          <p:nvPr/>
        </p:nvSpPr>
        <p:spPr>
          <a:xfrm>
            <a:off x="278162" y="36561"/>
            <a:ext cx="671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QFT 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 smtClean="0">
                <a:solidFill>
                  <a:srgbClr val="FFC000"/>
                </a:solidFill>
              </a:rPr>
              <a:t>verview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3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5|1.4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9|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6.1|2.2|1.4|1.7|0.8|1|0.8|0.8|0.7|1.2|1.5|1.5|3.1|1.4|0.4|1.4|1.5|1.3|1.4|0.7|1.2|1.4|1.3|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1|18.4|1.4|8|1.4|3.2|8.3|12.4|66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3|1.1|0.6|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|1.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18247</TotalTime>
  <Words>921</Words>
  <Application>Microsoft Office PowerPoint</Application>
  <PresentationFormat>Presentación en pantalla (4:3)</PresentationFormat>
  <Paragraphs>265</Paragraphs>
  <Slides>38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1" baseType="lpstr">
      <vt:lpstr>Aharoni</vt:lpstr>
      <vt:lpstr>Arial</vt:lpstr>
      <vt:lpstr>Arial Black</vt:lpstr>
      <vt:lpstr>Arial Rounded MT Bold</vt:lpstr>
      <vt:lpstr>Calibri</vt:lpstr>
      <vt:lpstr>Calibri Light</vt:lpstr>
      <vt:lpstr>Segoe UI</vt:lpstr>
      <vt:lpstr>Symbol</vt:lpstr>
      <vt:lpstr>Times New Roman</vt:lpstr>
      <vt:lpstr>Wingdings</vt:lpstr>
      <vt:lpstr>Tema de Office</vt:lpstr>
      <vt:lpstr>1_Tema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Job Ledezma</dc:creator>
  <cp:lastModifiedBy>Toshiba</cp:lastModifiedBy>
  <cp:revision>253</cp:revision>
  <dcterms:created xsi:type="dcterms:W3CDTF">2012-10-18T16:54:02Z</dcterms:created>
  <dcterms:modified xsi:type="dcterms:W3CDTF">2016-05-03T10:07:24Z</dcterms:modified>
</cp:coreProperties>
</file>