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260" r:id="rId3"/>
    <p:sldId id="285" r:id="rId4"/>
    <p:sldId id="283" r:id="rId5"/>
    <p:sldId id="262" r:id="rId6"/>
    <p:sldId id="263" r:id="rId7"/>
    <p:sldId id="265" r:id="rId8"/>
    <p:sldId id="274" r:id="rId9"/>
    <p:sldId id="280" r:id="rId10"/>
    <p:sldId id="281" r:id="rId11"/>
    <p:sldId id="275" r:id="rId12"/>
    <p:sldId id="287" r:id="rId13"/>
    <p:sldId id="268" r:id="rId14"/>
    <p:sldId id="272" r:id="rId15"/>
    <p:sldId id="273" r:id="rId16"/>
    <p:sldId id="284" r:id="rId17"/>
    <p:sldId id="289" r:id="rId18"/>
    <p:sldId id="290" r:id="rId19"/>
    <p:sldId id="271" r:id="rId20"/>
    <p:sldId id="279" r:id="rId21"/>
    <p:sldId id="288" r:id="rId22"/>
    <p:sldId id="26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5F8"/>
    <a:srgbClr val="56BAEC"/>
    <a:srgbClr val="969696"/>
    <a:srgbClr val="09D9FF"/>
    <a:srgbClr val="85C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B3D9A-3DE6-4C47-BDA4-4DF9583C8572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DE230-9ED2-4EF0-ACC9-6C8F05FE9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63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59595-4FE5-7321-EF9D-EB007C844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CE9DF4-442D-8968-2891-73285D967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299A5-AEA9-C559-9474-4A4006D4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345B-DB8B-4714-93AE-B0B1E732E168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A8760-8B35-5CC3-31D0-BE946301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73B41-2653-B3B6-BEBF-0E407233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213A1-0871-4FC5-88FA-E88DE6476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6DF7E-220F-2CC1-2E36-66D60BE1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4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8025F-3FA4-1AE2-D152-2FE826483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0648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12F1D-F06C-8170-F770-3967B86F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345B-DB8B-4714-93AE-B0B1E732E168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CB05D-6B7A-17C4-47BD-9A58E66D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5184C-E041-C73F-0B69-08210999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213A1-0871-4FC5-88FA-E88DE6476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6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AAE962-5303-14C7-2B08-756D6A9FF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C88529-73FC-55CF-CD91-188EB14C6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03262-F18F-2EBC-6A8D-23913F23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345B-DB8B-4714-93AE-B0B1E732E168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FC894C-0BF3-775E-042B-E2FFFE8F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53D5D1-7CDE-B2E1-3384-252996A6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213A1-0871-4FC5-88FA-E88DE6476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14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FC887-347C-A270-E40D-6EF399F0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4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E1A6CE-3273-8A18-19C2-FF5B278AF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8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A5B5A-E28F-9403-358A-46437A1C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345B-DB8B-4714-93AE-B0B1E732E168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1718B-7AFC-D7A9-1177-7C674C10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4AE39-B417-D855-6645-C6F60848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213A1-0871-4FC5-88FA-E88DE6476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1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D0C79-8E4D-005A-ABCB-6B90158A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11A0D1-8112-467F-D186-DC1BA7D44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F568C-3C9F-488D-2680-21F2C3DE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345B-DB8B-4714-93AE-B0B1E732E168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CE758-2393-EB60-393E-E6529EC1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17A7C-B5A3-1D47-963A-86DB7E73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213A1-0871-4FC5-88FA-E88DE6476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08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A40EF-C1F8-625E-C00A-A72BCD9C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4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3E8C5D-02A9-41DE-FF42-42F339A85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3ECE7C-7F27-A6FF-BCC5-0E9E0E1B9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0499D7-67A7-187D-3610-CE2E06BC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345B-DB8B-4714-93AE-B0B1E732E168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2DFE16-629E-3B07-76AE-118B8866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A5F35-B07E-9C8D-F75F-ED07EBAA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213A1-0871-4FC5-88FA-E88DE6476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5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F9650-C9C9-23FF-1347-0315B150E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AFC68E-CD91-2161-6E9F-C339839EC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78ECF-902D-CB69-FE7C-8F4B83C9A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60D8F5-4F7B-C41A-EC8A-1C16EA0A0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F7846F-D41F-2344-AC30-B3A057F4C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587DBE-716D-5BF3-5A52-3638BE6F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345B-DB8B-4714-93AE-B0B1E732E168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6D0FE6-27D4-8ED0-B6A6-478E4D12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E728BC-DC72-F35C-0DAD-70B0DF6B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213A1-0871-4FC5-88FA-E88DE6476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88A58-E276-C507-3882-171E2E66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4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298F60-ED73-AC66-20F1-EB34B311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345B-DB8B-4714-93AE-B0B1E732E168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26423A-2E50-9EC5-C616-C2716113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DADFE9-E9DA-894A-304F-511A7697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213A1-0871-4FC5-88FA-E88DE6476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92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4D3E39-FCF3-9E07-6996-3FF5C9DF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345B-DB8B-4714-93AE-B0B1E732E168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4954D3-52BF-846C-3179-11D6BF19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1023CF-3819-15A6-889B-68FFD5A6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213A1-0871-4FC5-88FA-E88DE6476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79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E0BB3-86B8-5E9D-231C-1C08B4CB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40A53-0B89-C3A0-3B9D-BA1C2DC7A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4B283A-123A-3A84-A304-B441E34C0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872E54-E8AE-D380-7F79-41073834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345B-DB8B-4714-93AE-B0B1E732E168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CF689E-750A-CE72-5237-2ED7BCC1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08CED2-EE87-6BB9-D442-A6663937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213A1-0871-4FC5-88FA-E88DE6476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48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18A2F-ED0D-D20E-7106-90A11C7D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6C36BC-9E8F-BA5A-1027-A8831EE59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37DC82-C5D1-6E9C-1E67-BDD3B5D10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97F200-AC82-B824-AD38-A0F87350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345B-DB8B-4714-93AE-B0B1E732E168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A1B8E7-A64A-19DB-F3D4-FD9B8D48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DC4CBA-C12C-4B7C-EB48-F788208B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213A1-0871-4FC5-88FA-E88DE6476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98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/>
            </a:gs>
            <a:gs pos="100000">
              <a:srgbClr val="D0CEC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E45D9E-69CA-50B0-230E-4E91A1211568}"/>
              </a:ext>
            </a:extLst>
          </p:cNvPr>
          <p:cNvSpPr/>
          <p:nvPr userDrawn="1"/>
        </p:nvSpPr>
        <p:spPr>
          <a:xfrm>
            <a:off x="336335" y="252474"/>
            <a:ext cx="11519329" cy="6263399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A4F05-27BE-0908-A553-C7BD2D1F7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12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C345B-DB8B-4714-93AE-B0B1E732E168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F7380D-93A6-408D-4470-592E13517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0314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CB82C-31D7-3F2F-E57E-3F9DAF58F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2464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213A1-0871-4FC5-88FA-E88DE6476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85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catch.co.kr/Comp/AnalysisCompGubun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4B55AF-A420-A2C0-4A24-59A7690A712F}"/>
              </a:ext>
            </a:extLst>
          </p:cNvPr>
          <p:cNvSpPr txBox="1"/>
          <p:nvPr/>
        </p:nvSpPr>
        <p:spPr>
          <a:xfrm>
            <a:off x="1031320" y="3429000"/>
            <a:ext cx="6116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기업 정보 수집 및 제공 플랫폼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E91389-85E4-5A8B-7B73-B7745A504562}"/>
              </a:ext>
            </a:extLst>
          </p:cNvPr>
          <p:cNvSpPr txBox="1"/>
          <p:nvPr/>
        </p:nvSpPr>
        <p:spPr>
          <a:xfrm>
            <a:off x="954425" y="2413337"/>
            <a:ext cx="36227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Job-GPT</a:t>
            </a:r>
            <a:endParaRPr lang="ko-KR" altLang="en-US" sz="6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6" name="그래픽 5" descr="프레젠테이션 체크리스트 단색으로 채워진">
            <a:extLst>
              <a:ext uri="{FF2B5EF4-FFF2-40B4-BE49-F238E27FC236}">
                <a16:creationId xmlns:a16="http://schemas.microsoft.com/office/drawing/2014/main" id="{B1DE51F0-E33F-B69B-34FB-6F75EB4B6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0905" y="1726610"/>
            <a:ext cx="3006670" cy="30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/>
            </a:gs>
            <a:gs pos="55000">
              <a:srgbClr val="D0CEC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A2E61686-7972-B1A7-D3C4-8B364FDE668E}"/>
              </a:ext>
            </a:extLst>
          </p:cNvPr>
          <p:cNvSpPr txBox="1"/>
          <p:nvPr/>
        </p:nvSpPr>
        <p:spPr>
          <a:xfrm>
            <a:off x="533618" y="532631"/>
            <a:ext cx="1089218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latin typeface="Cafe24 Ohsquare"/>
                <a:ea typeface="Cafe24 Ohsquare"/>
                <a:cs typeface="Cafe24 Ohsquare"/>
                <a:sym typeface="Cafe24 Ohsquare"/>
              </a:defRPr>
            </a:lvl1pPr>
          </a:lstStyle>
          <a:p>
            <a:r>
              <a:rPr dirty="0">
                <a:latin typeface="한국무역협회-KITA" pitchFamily="2" charset="-127"/>
                <a:ea typeface="한국무역협회-KITA" pitchFamily="2" charset="-127"/>
              </a:rPr>
              <a:t>상태관리 라이브러리</a:t>
            </a:r>
            <a:r>
              <a:rPr lang="en-US" dirty="0">
                <a:latin typeface="한국무역협회-KITA" pitchFamily="2" charset="-127"/>
                <a:ea typeface="한국무역협회-KITA" pitchFamily="2" charset="-127"/>
              </a:rPr>
              <a:t> </a:t>
            </a:r>
            <a:r>
              <a:rPr lang="en-US" sz="2000" dirty="0">
                <a:latin typeface="한국무역협회-KITA" pitchFamily="2" charset="-127"/>
                <a:ea typeface="한국무역협회-KITA" pitchFamily="2" charset="-127"/>
              </a:rPr>
              <a:t>: </a:t>
            </a:r>
            <a:r>
              <a:rPr lang="ko-KR" altLang="en-US" sz="2000" dirty="0">
                <a:latin typeface="한국무역협회-KITA" pitchFamily="2" charset="-127"/>
                <a:ea typeface="한국무역협회-KITA" pitchFamily="2" charset="-127"/>
              </a:rPr>
              <a:t>고려할 요소들</a:t>
            </a:r>
            <a:endParaRPr sz="2400" dirty="0">
              <a:latin typeface="한국무역협회-KITA" pitchFamily="2" charset="-127"/>
              <a:ea typeface="한국무역협회-KITA" pitchFamily="2" charset="-127"/>
            </a:endParaRP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2B4F3DDC-CF28-F595-D6AD-D3E303C98B51}"/>
              </a:ext>
            </a:extLst>
          </p:cNvPr>
          <p:cNvSpPr txBox="1"/>
          <p:nvPr/>
        </p:nvSpPr>
        <p:spPr>
          <a:xfrm>
            <a:off x="1390684" y="3648326"/>
            <a:ext cx="2229700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latin typeface="Cafe24 Ohsquare"/>
                <a:ea typeface="Cafe24 Ohsquare"/>
                <a:cs typeface="Cafe24 Ohsquare"/>
                <a:sym typeface="Cafe24 Ohsquare"/>
              </a:defRPr>
            </a:pPr>
            <a:r>
              <a:rPr dirty="0" err="1"/>
              <a:t>사용해보지</a:t>
            </a:r>
            <a:r>
              <a:rPr dirty="0"/>
              <a:t> </a:t>
            </a:r>
            <a:r>
              <a:rPr dirty="0" err="1"/>
              <a:t>않은</a:t>
            </a:r>
            <a:endParaRPr dirty="0"/>
          </a:p>
          <a:p>
            <a:pPr algn="ctr">
              <a:defRPr sz="2400">
                <a:latin typeface="Cafe24 Ohsquare"/>
                <a:ea typeface="Cafe24 Ohsquare"/>
                <a:cs typeface="Cafe24 Ohsquare"/>
                <a:sym typeface="Cafe24 Ohsquare"/>
              </a:defRPr>
            </a:pPr>
            <a:r>
              <a:rPr dirty="0" err="1"/>
              <a:t>라이브러리</a:t>
            </a:r>
            <a:r>
              <a:rPr dirty="0"/>
              <a:t> </a:t>
            </a:r>
            <a:r>
              <a:rPr dirty="0" err="1"/>
              <a:t>경험</a:t>
            </a:r>
            <a:endParaRPr dirty="0"/>
          </a:p>
        </p:txBody>
      </p:sp>
      <p:pic>
        <p:nvPicPr>
          <p:cNvPr id="22" name="Picture 12" descr="Picture 12">
            <a:extLst>
              <a:ext uri="{FF2B5EF4-FFF2-40B4-BE49-F238E27FC236}">
                <a16:creationId xmlns:a16="http://schemas.microsoft.com/office/drawing/2014/main" id="{18B1C088-1CC5-0042-D67E-8B76431F8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65" y="2323362"/>
            <a:ext cx="1181139" cy="1181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Picture 14" descr="Picture 14">
            <a:extLst>
              <a:ext uri="{FF2B5EF4-FFF2-40B4-BE49-F238E27FC236}">
                <a16:creationId xmlns:a16="http://schemas.microsoft.com/office/drawing/2014/main" id="{BD89C531-7278-2F68-C586-FB463474D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881" y="2339975"/>
            <a:ext cx="1181139" cy="1181138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extBox 13">
            <a:extLst>
              <a:ext uri="{FF2B5EF4-FFF2-40B4-BE49-F238E27FC236}">
                <a16:creationId xmlns:a16="http://schemas.microsoft.com/office/drawing/2014/main" id="{AE0E26C6-9E1E-D4E8-421F-AC1414DC37B8}"/>
              </a:ext>
            </a:extLst>
          </p:cNvPr>
          <p:cNvSpPr txBox="1"/>
          <p:nvPr/>
        </p:nvSpPr>
        <p:spPr>
          <a:xfrm>
            <a:off x="8070705" y="3663194"/>
            <a:ext cx="291549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latin typeface="Cafe24 Ohsquare"/>
                <a:ea typeface="Cafe24 Ohsquare"/>
                <a:cs typeface="Cafe24 Ohsquare"/>
                <a:sym typeface="Cafe24 Ohsquare"/>
              </a:defRPr>
            </a:pPr>
            <a:r>
              <a:rPr dirty="0"/>
              <a:t>Design Pattern </a:t>
            </a:r>
            <a:br>
              <a:rPr lang="en-US" dirty="0"/>
            </a:br>
            <a:r>
              <a:rPr dirty="0"/>
              <a:t>과의 연결성  </a:t>
            </a:r>
          </a:p>
        </p:txBody>
      </p:sp>
      <p:pic>
        <p:nvPicPr>
          <p:cNvPr id="25" name="Picture 18" descr="Picture 18">
            <a:extLst>
              <a:ext uri="{FF2B5EF4-FFF2-40B4-BE49-F238E27FC236}">
                <a16:creationId xmlns:a16="http://schemas.microsoft.com/office/drawing/2014/main" id="{12EC9C65-508E-15DF-EE0A-437F07DF2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429" y="2338229"/>
            <a:ext cx="1181139" cy="1181139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extBox 14">
            <a:extLst>
              <a:ext uri="{FF2B5EF4-FFF2-40B4-BE49-F238E27FC236}">
                <a16:creationId xmlns:a16="http://schemas.microsoft.com/office/drawing/2014/main" id="{74ABCEAF-3746-9801-7460-6DE48BEBFAEA}"/>
              </a:ext>
            </a:extLst>
          </p:cNvPr>
          <p:cNvSpPr txBox="1"/>
          <p:nvPr/>
        </p:nvSpPr>
        <p:spPr>
          <a:xfrm>
            <a:off x="4601579" y="3670629"/>
            <a:ext cx="2915491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latin typeface="Cafe24 Ohsquare"/>
                <a:ea typeface="Cafe24 Ohsquare"/>
                <a:cs typeface="Cafe24 Ohsquare"/>
                <a:sym typeface="Cafe24 Ohsquare"/>
              </a:defRPr>
            </a:pPr>
            <a:r>
              <a:rPr dirty="0" err="1"/>
              <a:t>비동기</a:t>
            </a:r>
            <a:r>
              <a:rPr dirty="0"/>
              <a:t> </a:t>
            </a:r>
            <a:r>
              <a:rPr dirty="0" err="1"/>
              <a:t>상태</a:t>
            </a:r>
            <a:r>
              <a:rPr dirty="0"/>
              <a:t> </a:t>
            </a:r>
            <a:r>
              <a:rPr dirty="0" err="1"/>
              <a:t>관리</a:t>
            </a:r>
            <a:endParaRPr dirty="0"/>
          </a:p>
          <a:p>
            <a:pPr algn="ctr">
              <a:defRPr sz="2400">
                <a:latin typeface="Cafe24 Ohsquare"/>
                <a:ea typeface="Cafe24 Ohsquare"/>
                <a:cs typeface="Cafe24 Ohsquare"/>
                <a:sym typeface="Cafe24 Ohsquare"/>
              </a:defRPr>
            </a:pPr>
            <a:r>
              <a:rPr dirty="0" err="1"/>
              <a:t>용이</a:t>
            </a:r>
            <a:r>
              <a:rPr dirty="0"/>
              <a:t> </a:t>
            </a:r>
            <a:r>
              <a:rPr dirty="0" err="1"/>
              <a:t>여부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8302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/>
            </a:gs>
            <a:gs pos="50000">
              <a:srgbClr val="D0CEC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E7C268-63D6-8A3F-92A4-F3CE03E68292}"/>
              </a:ext>
            </a:extLst>
          </p:cNvPr>
          <p:cNvSpPr txBox="1"/>
          <p:nvPr/>
        </p:nvSpPr>
        <p:spPr>
          <a:xfrm>
            <a:off x="919663" y="1642211"/>
            <a:ext cx="10352673" cy="399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ts val="3840"/>
              </a:lnSpc>
              <a:buAutoNum type="arabicPeriod"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컴포넌트 내부에서 상태를 관리하고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Props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전달하는 </a:t>
            </a:r>
            <a:b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방식을 사용할 수 있음 </a:t>
            </a:r>
            <a:b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상태 관리 라이브러리를 사용 안 해도 됨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514350" indent="-514350">
              <a:lnSpc>
                <a:spcPts val="3840"/>
              </a:lnSpc>
              <a:buAutoNum type="arabicPeriod"/>
            </a:pP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514350" indent="-514350">
              <a:lnSpc>
                <a:spcPts val="3840"/>
              </a:lnSpc>
              <a:buAutoNum type="arabicPeriod"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프로젝트의 규모가 클 경우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상태 관리가 복잡 해짐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다양한 </a:t>
            </a:r>
            <a:b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컴포넌트들을 공유 해야함 </a:t>
            </a:r>
            <a:b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상태 관리 라이브러리의 목적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514350" indent="-514350">
              <a:lnSpc>
                <a:spcPts val="3840"/>
              </a:lnSpc>
              <a:buAutoNum type="arabicPeriod"/>
            </a:pPr>
            <a:endParaRPr lang="en-US" altLang="ko-KR" sz="3200" dirty="0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FFD2CDC4-F608-19FD-0946-0EFDFC1C3D5A}"/>
              </a:ext>
            </a:extLst>
          </p:cNvPr>
          <p:cNvSpPr txBox="1"/>
          <p:nvPr/>
        </p:nvSpPr>
        <p:spPr>
          <a:xfrm>
            <a:off x="533618" y="532631"/>
            <a:ext cx="1089218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latin typeface="Cafe24 Ohsquare"/>
                <a:ea typeface="Cafe24 Ohsquare"/>
                <a:cs typeface="Cafe24 Ohsquare"/>
                <a:sym typeface="Cafe24 Ohsquare"/>
              </a:defRPr>
            </a:lvl1pPr>
          </a:lstStyle>
          <a:p>
            <a:r>
              <a:rPr dirty="0">
                <a:latin typeface="한국무역협회-KITA" pitchFamily="2" charset="-127"/>
                <a:ea typeface="한국무역협회-KITA" pitchFamily="2" charset="-127"/>
              </a:rPr>
              <a:t>상태관리 라이브러리</a:t>
            </a:r>
            <a:r>
              <a:rPr lang="ko-KR" altLang="en-US" dirty="0">
                <a:latin typeface="한국무역협회-KITA" pitchFamily="2" charset="-127"/>
                <a:ea typeface="한국무역협회-KITA" pitchFamily="2" charset="-127"/>
              </a:rPr>
              <a:t>가 필요할까</a:t>
            </a:r>
            <a:r>
              <a:rPr lang="en-US" altLang="ko-KR" dirty="0">
                <a:latin typeface="한국무역협회-KITA" pitchFamily="2" charset="-127"/>
                <a:ea typeface="한국무역협회-KITA" pitchFamily="2" charset="-127"/>
              </a:rPr>
              <a:t>?</a:t>
            </a:r>
            <a:endParaRPr sz="2400" dirty="0">
              <a:latin typeface="한국무역협회-KITA" pitchFamily="2" charset="-127"/>
              <a:ea typeface="한국무역협회-KITA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592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/>
            </a:gs>
            <a:gs pos="40000">
              <a:srgbClr val="D0CEC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A34ABB-3865-7B6C-26D1-015B00924116}"/>
              </a:ext>
            </a:extLst>
          </p:cNvPr>
          <p:cNvSpPr txBox="1"/>
          <p:nvPr/>
        </p:nvSpPr>
        <p:spPr>
          <a:xfrm>
            <a:off x="596900" y="298748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>
                <a:latin typeface="한국무역협회-KITA" pitchFamily="2" charset="-127"/>
                <a:ea typeface="한국무역협회-KITA" pitchFamily="2" charset="-127"/>
              </a:rPr>
              <a:t>개발 계획 </a:t>
            </a:r>
            <a:r>
              <a:rPr lang="en-US" altLang="ko-KR" sz="3600" dirty="0">
                <a:latin typeface="한국무역협회-KITA" pitchFamily="2" charset="-127"/>
                <a:ea typeface="한국무역협회-KITA" pitchFamily="2" charset="-127"/>
              </a:rPr>
              <a:t>: </a:t>
            </a:r>
            <a:r>
              <a:rPr lang="ko-KR" altLang="en-US" sz="3600" dirty="0">
                <a:latin typeface="한국무역협회-KITA" pitchFamily="2" charset="-127"/>
                <a:ea typeface="한국무역협회-KITA" pitchFamily="2" charset="-127"/>
              </a:rPr>
              <a:t>백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AC3E703-75F3-2B0B-BD2F-1914B0021AB5}"/>
              </a:ext>
            </a:extLst>
          </p:cNvPr>
          <p:cNvGrpSpPr/>
          <p:nvPr/>
        </p:nvGrpSpPr>
        <p:grpSpPr>
          <a:xfrm>
            <a:off x="4254500" y="1673424"/>
            <a:ext cx="6550277" cy="3274462"/>
            <a:chOff x="4254500" y="1673424"/>
            <a:chExt cx="6550277" cy="327446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31B8F52-C875-85EE-932E-8373A865F2FC}"/>
                </a:ext>
              </a:extLst>
            </p:cNvPr>
            <p:cNvGrpSpPr/>
            <p:nvPr/>
          </p:nvGrpSpPr>
          <p:grpSpPr>
            <a:xfrm>
              <a:off x="4935750" y="1673424"/>
              <a:ext cx="5869027" cy="3274462"/>
              <a:chOff x="4775200" y="1673424"/>
              <a:chExt cx="5869027" cy="3274462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31509C-A3A3-AFFE-936B-72318BF14561}"/>
                  </a:ext>
                </a:extLst>
              </p:cNvPr>
              <p:cNvSpPr txBox="1"/>
              <p:nvPr/>
            </p:nvSpPr>
            <p:spPr>
              <a:xfrm>
                <a:off x="5751693" y="1673424"/>
                <a:ext cx="48925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>
                    <a:latin typeface="한국무역협회-KITA" pitchFamily="2" charset="-127"/>
                    <a:ea typeface="한국무역협회-KITA" pitchFamily="2" charset="-127"/>
                  </a:rPr>
                  <a:t>무엇을 어떻게 크롤링</a:t>
                </a:r>
              </a:p>
            </p:txBody>
          </p:sp>
          <p:sp>
            <p:nvSpPr>
              <p:cNvPr id="5" name="TextBox 6">
                <a:extLst>
                  <a:ext uri="{FF2B5EF4-FFF2-40B4-BE49-F238E27FC236}">
                    <a16:creationId xmlns:a16="http://schemas.microsoft.com/office/drawing/2014/main" id="{C0A292A3-4DD5-A0D6-F71C-FC326B770C67}"/>
                  </a:ext>
                </a:extLst>
              </p:cNvPr>
              <p:cNvSpPr txBox="1"/>
              <p:nvPr/>
            </p:nvSpPr>
            <p:spPr>
              <a:xfrm>
                <a:off x="5726293" y="4301555"/>
                <a:ext cx="4355882" cy="64633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defRPr sz="3600">
                    <a:latin typeface="Cafe24 Ohsquare"/>
                    <a:ea typeface="Cafe24 Ohsquare"/>
                    <a:cs typeface="Cafe24 Ohsquare"/>
                    <a:sym typeface="Cafe24 Ohsquare"/>
                  </a:defRPr>
                </a:lvl1pPr>
              </a:lstStyle>
              <a:p>
                <a:r>
                  <a:rPr lang="ko-KR" altLang="en-US" dirty="0">
                    <a:latin typeface="한국무역협회-KITA" pitchFamily="2" charset="-127"/>
                    <a:ea typeface="한국무역협회-KITA" pitchFamily="2" charset="-127"/>
                  </a:rPr>
                  <a:t>예상 </a:t>
                </a:r>
                <a:r>
                  <a:rPr lang="en-US" altLang="ko-KR" dirty="0">
                    <a:latin typeface="한국무역협회-KITA" pitchFamily="2" charset="-127"/>
                    <a:ea typeface="한국무역협회-KITA" pitchFamily="2" charset="-127"/>
                  </a:rPr>
                  <a:t>ERD</a:t>
                </a:r>
                <a:endParaRPr sz="2400" dirty="0">
                  <a:latin typeface="한국무역협회-KITA" pitchFamily="2" charset="-127"/>
                  <a:ea typeface="한국무역협회-KITA" pitchFamily="2" charset="-127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666FCABD-B9DB-6E56-FBA4-4573FC64F06C}"/>
                  </a:ext>
                </a:extLst>
              </p:cNvPr>
              <p:cNvGrpSpPr/>
              <p:nvPr/>
            </p:nvGrpSpPr>
            <p:grpSpPr>
              <a:xfrm>
                <a:off x="4775200" y="1905000"/>
                <a:ext cx="708167" cy="2628900"/>
                <a:chOff x="4775200" y="1905000"/>
                <a:chExt cx="708167" cy="2628900"/>
              </a:xfrm>
            </p:grpSpPr>
            <p:cxnSp>
              <p:nvCxnSpPr>
                <p:cNvPr id="7" name="직선 연결선 6">
                  <a:extLst>
                    <a:ext uri="{FF2B5EF4-FFF2-40B4-BE49-F238E27FC236}">
                      <a16:creationId xmlns:a16="http://schemas.microsoft.com/office/drawing/2014/main" id="{3AE781E6-7AB5-41CF-6BC9-71D76840DABB}"/>
                    </a:ext>
                  </a:extLst>
                </p:cNvPr>
                <p:cNvCxnSpPr/>
                <p:nvPr/>
              </p:nvCxnSpPr>
              <p:spPr>
                <a:xfrm>
                  <a:off x="4775200" y="1905000"/>
                  <a:ext cx="708167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직선 연결선 7">
                  <a:extLst>
                    <a:ext uri="{FF2B5EF4-FFF2-40B4-BE49-F238E27FC236}">
                      <a16:creationId xmlns:a16="http://schemas.microsoft.com/office/drawing/2014/main" id="{3B71A9B1-44D6-B308-9C47-268823F7E447}"/>
                    </a:ext>
                  </a:extLst>
                </p:cNvPr>
                <p:cNvCxnSpPr/>
                <p:nvPr/>
              </p:nvCxnSpPr>
              <p:spPr>
                <a:xfrm>
                  <a:off x="4775200" y="4533900"/>
                  <a:ext cx="708167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525D35F8-B05E-F7A3-F9ED-C800E114AD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75200" y="1905000"/>
                  <a:ext cx="0" cy="262890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ABA96B1-61AF-1130-7569-F95E5FFB3001}"/>
                </a:ext>
              </a:extLst>
            </p:cNvPr>
            <p:cNvCxnSpPr/>
            <p:nvPr/>
          </p:nvCxnSpPr>
          <p:spPr>
            <a:xfrm>
              <a:off x="4254500" y="3310654"/>
              <a:ext cx="70816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5508AA5-51A7-2B39-74DF-901B9DA2103F}"/>
              </a:ext>
            </a:extLst>
          </p:cNvPr>
          <p:cNvCxnSpPr/>
          <p:nvPr/>
        </p:nvCxnSpPr>
        <p:spPr>
          <a:xfrm>
            <a:off x="4935750" y="2820723"/>
            <a:ext cx="70816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B494A8-9EF3-A303-0913-EADD9DFE7B60}"/>
              </a:ext>
            </a:extLst>
          </p:cNvPr>
          <p:cNvSpPr txBox="1"/>
          <p:nvPr/>
        </p:nvSpPr>
        <p:spPr>
          <a:xfrm>
            <a:off x="5912243" y="2497557"/>
            <a:ext cx="489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한국무역협회-KITA" pitchFamily="2" charset="-127"/>
                <a:ea typeface="한국무역협회-KITA" pitchFamily="2" charset="-127"/>
              </a:rPr>
              <a:t>채용정보 수집을 위한 </a:t>
            </a:r>
            <a:r>
              <a:rPr lang="en-US" altLang="ko-KR" sz="3600" dirty="0">
                <a:latin typeface="한국무역협회-KITA" pitchFamily="2" charset="-127"/>
                <a:ea typeface="한국무역협회-KITA" pitchFamily="2" charset="-127"/>
              </a:rPr>
              <a:t>API</a:t>
            </a:r>
            <a:endParaRPr lang="ko-KR" altLang="en-US" sz="3600" dirty="0">
              <a:latin typeface="한국무역협회-KITA" pitchFamily="2" charset="-127"/>
              <a:ea typeface="한국무역협회-KITA" pitchFamily="2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4E05020-99E9-F5DB-BB95-82194098178C}"/>
              </a:ext>
            </a:extLst>
          </p:cNvPr>
          <p:cNvCxnSpPr/>
          <p:nvPr/>
        </p:nvCxnSpPr>
        <p:spPr>
          <a:xfrm>
            <a:off x="4935750" y="3722722"/>
            <a:ext cx="70816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F6A3CD-7E80-0FED-F2F7-9B7C420998E6}"/>
              </a:ext>
            </a:extLst>
          </p:cNvPr>
          <p:cNvSpPr txBox="1"/>
          <p:nvPr/>
        </p:nvSpPr>
        <p:spPr>
          <a:xfrm>
            <a:off x="5912243" y="3399556"/>
            <a:ext cx="489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한국무역협회-KITA" pitchFamily="2" charset="-127"/>
                <a:ea typeface="한국무역협회-KITA" pitchFamily="2" charset="-127"/>
              </a:rPr>
              <a:t>Issue</a:t>
            </a:r>
            <a:endParaRPr lang="ko-KR" altLang="en-US" sz="3600" dirty="0">
              <a:latin typeface="한국무역협회-KITA" pitchFamily="2" charset="-127"/>
              <a:ea typeface="한국무역협회-KITA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40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/>
            </a:gs>
            <a:gs pos="30000">
              <a:srgbClr val="D0CEC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A34ABB-3865-7B6C-26D1-015B00924116}"/>
              </a:ext>
            </a:extLst>
          </p:cNvPr>
          <p:cNvSpPr txBox="1"/>
          <p:nvPr/>
        </p:nvSpPr>
        <p:spPr>
          <a:xfrm>
            <a:off x="581165" y="530424"/>
            <a:ext cx="1085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한국무역협회-KITA" pitchFamily="2" charset="-127"/>
                <a:ea typeface="한국무역협회-KITA" pitchFamily="2" charset="-127"/>
              </a:rPr>
              <a:t>무엇을 어떻게 크롤링 하는 것이 좋을까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7C268-63D6-8A3F-92A4-F3CE03E68292}"/>
              </a:ext>
            </a:extLst>
          </p:cNvPr>
          <p:cNvSpPr txBox="1"/>
          <p:nvPr/>
        </p:nvSpPr>
        <p:spPr>
          <a:xfrm>
            <a:off x="1001127" y="1356985"/>
            <a:ext cx="10352673" cy="156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ts val="3840"/>
              </a:lnSpc>
              <a:buAutoNum type="arabicPeriod"/>
            </a:pPr>
            <a:r>
              <a:rPr lang="ko-KR" altLang="en-US" sz="3200" dirty="0"/>
              <a:t>회사 사이트에 들어가서 정보 수집</a:t>
            </a:r>
            <a:endParaRPr lang="en-US" altLang="ko-KR" sz="3200" dirty="0"/>
          </a:p>
          <a:p>
            <a:r>
              <a:rPr lang="en-US" altLang="ko-KR" sz="3200" dirty="0"/>
              <a:t>	-&gt; </a:t>
            </a:r>
            <a:r>
              <a:rPr lang="ko-KR" altLang="en-US" sz="3200" dirty="0"/>
              <a:t>구글 커스텀 </a:t>
            </a:r>
            <a:r>
              <a:rPr lang="ko-KR" altLang="en-US" sz="3200" dirty="0" err="1"/>
              <a:t>서치</a:t>
            </a:r>
            <a:r>
              <a:rPr lang="ko-KR" altLang="en-US" sz="3200" dirty="0"/>
              <a:t> </a:t>
            </a:r>
            <a:r>
              <a:rPr lang="en-US" altLang="ko-KR" sz="3200" dirty="0" err="1"/>
              <a:t>api</a:t>
            </a:r>
            <a:r>
              <a:rPr lang="en-US" altLang="ko-KR" sz="3200" dirty="0"/>
              <a:t> (</a:t>
            </a:r>
            <a:r>
              <a:rPr lang="ko-KR" altLang="en-US" sz="3200" dirty="0"/>
              <a:t>유저 정보 필요 없음</a:t>
            </a:r>
            <a:r>
              <a:rPr lang="en-US" altLang="ko-KR" sz="3200" dirty="0"/>
              <a:t>)</a:t>
            </a:r>
          </a:p>
          <a:p>
            <a:r>
              <a:rPr lang="en-US" altLang="ko-KR" sz="3200" dirty="0"/>
              <a:t>	-&gt; google API client lib  (</a:t>
            </a:r>
            <a:r>
              <a:rPr lang="ko-KR" altLang="en-US" sz="3200" dirty="0"/>
              <a:t>유저 정보 필요함</a:t>
            </a:r>
            <a:r>
              <a:rPr lang="en-US" altLang="ko-KR" sz="32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0B1B3-EA4C-2379-AA24-41B358186DA6}"/>
              </a:ext>
            </a:extLst>
          </p:cNvPr>
          <p:cNvSpPr txBox="1"/>
          <p:nvPr/>
        </p:nvSpPr>
        <p:spPr>
          <a:xfrm>
            <a:off x="2870201" y="2921516"/>
            <a:ext cx="8216900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40"/>
              </a:lnSpc>
            </a:pPr>
            <a:r>
              <a:rPr lang="ko-KR" altLang="en-US" sz="3200" i="1" dirty="0"/>
              <a:t>그냥</a:t>
            </a:r>
            <a:r>
              <a:rPr lang="en-US" altLang="ko-KR" sz="3200" i="1" dirty="0"/>
              <a:t>, </a:t>
            </a:r>
            <a:r>
              <a:rPr lang="ko-KR" altLang="en-US" sz="3200" i="1" dirty="0"/>
              <a:t>검색 엔진만 제공해주는 </a:t>
            </a:r>
            <a:r>
              <a:rPr lang="en-US" altLang="ko-KR" sz="3200" i="1" dirty="0"/>
              <a:t>API</a:t>
            </a:r>
            <a:r>
              <a:rPr lang="ko-KR" altLang="en-US" sz="3200" i="1" dirty="0"/>
              <a:t> 이었음</a:t>
            </a:r>
            <a:endParaRPr lang="en-US" altLang="ko-KR" sz="3200" i="1" dirty="0"/>
          </a:p>
        </p:txBody>
      </p:sp>
    </p:spTree>
    <p:extLst>
      <p:ext uri="{BB962C8B-B14F-4D97-AF65-F5344CB8AC3E}">
        <p14:creationId xmlns:p14="http://schemas.microsoft.com/office/powerpoint/2010/main" val="1049947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/>
            </a:gs>
            <a:gs pos="25000">
              <a:srgbClr val="D0CEC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A34ABB-3865-7B6C-26D1-015B00924116}"/>
              </a:ext>
            </a:extLst>
          </p:cNvPr>
          <p:cNvSpPr txBox="1"/>
          <p:nvPr/>
        </p:nvSpPr>
        <p:spPr>
          <a:xfrm>
            <a:off x="581165" y="530424"/>
            <a:ext cx="1085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한국무역협회-KITA" pitchFamily="2" charset="-127"/>
                <a:ea typeface="한국무역협회-KITA" pitchFamily="2" charset="-127"/>
              </a:rPr>
              <a:t>채용정보 크롤링을 위한 </a:t>
            </a:r>
            <a:r>
              <a:rPr lang="en-US" altLang="ko-KR" sz="3600" dirty="0">
                <a:latin typeface="한국무역협회-KITA" pitchFamily="2" charset="-127"/>
                <a:ea typeface="한국무역협회-KITA" pitchFamily="2" charset="-127"/>
              </a:rPr>
              <a:t>API</a:t>
            </a:r>
            <a:endParaRPr lang="ko-KR" altLang="en-US" sz="3600" dirty="0">
              <a:latin typeface="한국무역협회-KITA" pitchFamily="2" charset="-127"/>
              <a:ea typeface="한국무역협회-KITA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7C268-63D6-8A3F-92A4-F3CE03E68292}"/>
              </a:ext>
            </a:extLst>
          </p:cNvPr>
          <p:cNvSpPr txBox="1"/>
          <p:nvPr/>
        </p:nvSpPr>
        <p:spPr>
          <a:xfrm>
            <a:off x="1001127" y="1356985"/>
            <a:ext cx="103526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채용정보 크롤링</a:t>
            </a:r>
            <a:r>
              <a:rPr lang="en-US" altLang="ko-KR" sz="3200" dirty="0"/>
              <a:t>:</a:t>
            </a:r>
          </a:p>
          <a:p>
            <a:r>
              <a:rPr lang="en-US" altLang="ko-KR" sz="3200" dirty="0"/>
              <a:t>	</a:t>
            </a:r>
            <a:r>
              <a:rPr lang="ko-KR" altLang="en-US" sz="3200" dirty="0"/>
              <a:t>커리어넷 </a:t>
            </a:r>
            <a:r>
              <a:rPr lang="en-US" altLang="ko-KR" sz="3200" dirty="0"/>
              <a:t>API</a:t>
            </a:r>
          </a:p>
          <a:p>
            <a:r>
              <a:rPr lang="en-US" altLang="ko-KR" sz="3200" dirty="0"/>
              <a:t>	</a:t>
            </a:r>
            <a:r>
              <a:rPr lang="ko-KR" altLang="en-US" sz="3200" dirty="0" err="1"/>
              <a:t>잡코리아</a:t>
            </a:r>
            <a:r>
              <a:rPr lang="ko-KR" altLang="en-US" sz="3200" dirty="0"/>
              <a:t> </a:t>
            </a:r>
            <a:r>
              <a:rPr lang="en-US" altLang="ko-KR" sz="3200" dirty="0"/>
              <a:t>API</a:t>
            </a:r>
          </a:p>
          <a:p>
            <a:r>
              <a:rPr lang="en-US" altLang="ko-KR" sz="3200" dirty="0"/>
              <a:t>	</a:t>
            </a:r>
            <a:r>
              <a:rPr lang="ko-KR" altLang="en-US" sz="3200" dirty="0"/>
              <a:t>사람인 </a:t>
            </a:r>
            <a:r>
              <a:rPr lang="en-US" altLang="ko-KR" sz="3200" dirty="0"/>
              <a:t>   API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C8AF60-3773-CC2B-BFE0-FC4043AEFCB1}"/>
              </a:ext>
            </a:extLst>
          </p:cNvPr>
          <p:cNvGrpSpPr/>
          <p:nvPr/>
        </p:nvGrpSpPr>
        <p:grpSpPr>
          <a:xfrm>
            <a:off x="6900847" y="1348596"/>
            <a:ext cx="4067175" cy="600164"/>
            <a:chOff x="5707047" y="1348596"/>
            <a:chExt cx="4067175" cy="600164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734D4DC-F229-B527-6EC9-D3F9EA06E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047" y="1717928"/>
              <a:ext cx="4067175" cy="230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386FE5"/>
                  </a:solidFill>
                  <a:effectLst/>
                  <a:latin typeface="Open Sans" panose="020B0606030504020204" pitchFamily="34" charset="0"/>
                  <a:cs typeface="Open Sans" panose="020B0606030504020204" pitchFamily="34" charset="0"/>
                  <a:hlinkClick r:id="rId2"/>
                </a:rPr>
                <a:t>https://www.catch.co.kr/Comp/AnalysisCompGubun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7C12D8-B474-AD68-5EC8-40A4ED9E3C11}"/>
                </a:ext>
              </a:extLst>
            </p:cNvPr>
            <p:cNvSpPr txBox="1"/>
            <p:nvPr/>
          </p:nvSpPr>
          <p:spPr>
            <a:xfrm>
              <a:off x="5707047" y="1348596"/>
              <a:ext cx="2656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기업분석 리포트는 이곳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5E4B77A-4CB8-55E7-4006-4BC20925E441}"/>
              </a:ext>
            </a:extLst>
          </p:cNvPr>
          <p:cNvSpPr txBox="1"/>
          <p:nvPr/>
        </p:nvSpPr>
        <p:spPr>
          <a:xfrm>
            <a:off x="1001127" y="4265103"/>
            <a:ext cx="103526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인재상 및 비전</a:t>
            </a:r>
            <a:r>
              <a:rPr lang="en-US" altLang="ko-KR" sz="3200" dirty="0"/>
              <a:t>:</a:t>
            </a:r>
            <a:br>
              <a:rPr lang="en-US" altLang="ko-KR" sz="3200" dirty="0"/>
            </a:br>
            <a:r>
              <a:rPr lang="en-US" altLang="ko-KR" sz="3200" dirty="0"/>
              <a:t>	</a:t>
            </a:r>
            <a:r>
              <a:rPr lang="ko-KR" altLang="en-US" sz="3200" dirty="0"/>
              <a:t>회사 사이트에서 탐색</a:t>
            </a:r>
            <a:endParaRPr lang="en-US" altLang="ko-KR" sz="32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46DF43F-50D0-EF7E-6219-9455A0FD1854}"/>
              </a:ext>
            </a:extLst>
          </p:cNvPr>
          <p:cNvGrpSpPr/>
          <p:nvPr/>
        </p:nvGrpSpPr>
        <p:grpSpPr>
          <a:xfrm>
            <a:off x="6010344" y="4488110"/>
            <a:ext cx="5534025" cy="1252406"/>
            <a:chOff x="6167421" y="4546833"/>
            <a:chExt cx="5534025" cy="125240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1DE4968-0C5B-771E-8DCA-EDCC770B33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6458"/>
            <a:stretch/>
          </p:blipFill>
          <p:spPr>
            <a:xfrm>
              <a:off x="6167421" y="4546833"/>
              <a:ext cx="5534025" cy="1252406"/>
            </a:xfrm>
            <a:prstGeom prst="rect">
              <a:avLst/>
            </a:prstGeom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BF946B6-E510-7A26-D200-34973C3B38F0}"/>
                </a:ext>
              </a:extLst>
            </p:cNvPr>
            <p:cNvSpPr/>
            <p:nvPr/>
          </p:nvSpPr>
          <p:spPr>
            <a:xfrm>
              <a:off x="6484690" y="4949505"/>
              <a:ext cx="3204594" cy="218113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DA7254-BE24-7574-1DB2-2564E9120CAC}"/>
              </a:ext>
            </a:extLst>
          </p:cNvPr>
          <p:cNvSpPr/>
          <p:nvPr/>
        </p:nvSpPr>
        <p:spPr>
          <a:xfrm>
            <a:off x="8435975" y="4904384"/>
            <a:ext cx="1071034" cy="192947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815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/>
            </a:gs>
            <a:gs pos="20000">
              <a:srgbClr val="D0CEC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A34ABB-3865-7B6C-26D1-015B00924116}"/>
              </a:ext>
            </a:extLst>
          </p:cNvPr>
          <p:cNvSpPr txBox="1"/>
          <p:nvPr/>
        </p:nvSpPr>
        <p:spPr>
          <a:xfrm>
            <a:off x="581165" y="530424"/>
            <a:ext cx="1085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한국무역협회-KITA" pitchFamily="2" charset="-127"/>
                <a:ea typeface="한국무역협회-KITA" pitchFamily="2" charset="-127"/>
              </a:rPr>
              <a:t>Issue</a:t>
            </a:r>
            <a:endParaRPr lang="ko-KR" altLang="en-US" sz="3600" dirty="0">
              <a:latin typeface="한국무역협회-KITA" pitchFamily="2" charset="-127"/>
              <a:ea typeface="한국무역협회-KITA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7C268-63D6-8A3F-92A4-F3CE03E68292}"/>
              </a:ext>
            </a:extLst>
          </p:cNvPr>
          <p:cNvSpPr txBox="1"/>
          <p:nvPr/>
        </p:nvSpPr>
        <p:spPr>
          <a:xfrm>
            <a:off x="1001127" y="1356985"/>
            <a:ext cx="1035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기업이 사용하는 툴은 어떻게</a:t>
            </a:r>
            <a:r>
              <a:rPr lang="en-US" altLang="ko-KR" sz="3200" dirty="0"/>
              <a:t> </a:t>
            </a:r>
            <a:r>
              <a:rPr lang="ko-KR" altLang="en-US" sz="3200" dirty="0"/>
              <a:t>탐색</a:t>
            </a:r>
            <a:r>
              <a:rPr lang="en-US" altLang="ko-KR" sz="32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B685A-5273-6511-13EF-7F197EDAC747}"/>
              </a:ext>
            </a:extLst>
          </p:cNvPr>
          <p:cNvSpPr txBox="1"/>
          <p:nvPr/>
        </p:nvSpPr>
        <p:spPr>
          <a:xfrm>
            <a:off x="1001127" y="3429000"/>
            <a:ext cx="108583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크롤링을 위한 라이브러리는 무엇을</a:t>
            </a:r>
            <a:r>
              <a:rPr lang="en-US" altLang="ko-KR" sz="3200" dirty="0"/>
              <a:t>? </a:t>
            </a:r>
            <a:r>
              <a:rPr lang="ko-KR" altLang="en-US" sz="3200" dirty="0"/>
              <a:t>정확성은 어떻게</a:t>
            </a:r>
            <a:r>
              <a:rPr lang="en-US" altLang="ko-KR" sz="3200" dirty="0"/>
              <a:t>?</a:t>
            </a:r>
          </a:p>
          <a:p>
            <a:r>
              <a:rPr lang="en-US" altLang="ko-KR" sz="3200" dirty="0"/>
              <a:t>	-&gt; </a:t>
            </a:r>
            <a:r>
              <a:rPr lang="ko-KR" altLang="en-US" sz="3200" dirty="0" err="1"/>
              <a:t>파이썬의</a:t>
            </a:r>
            <a:r>
              <a:rPr lang="ko-KR" altLang="en-US" sz="3200" dirty="0"/>
              <a:t> 강점을 이용</a:t>
            </a:r>
            <a:endParaRPr lang="en-US" altLang="ko-KR" sz="3200" dirty="0"/>
          </a:p>
          <a:p>
            <a:r>
              <a:rPr lang="en-US" altLang="ko-KR" sz="3200" dirty="0"/>
              <a:t>	-&gt; selenium</a:t>
            </a:r>
          </a:p>
          <a:p>
            <a:r>
              <a:rPr lang="en-US" altLang="ko-KR" sz="3200" dirty="0"/>
              <a:t>	-&gt; beautifulsoup4</a:t>
            </a:r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584382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/>
            </a:gs>
            <a:gs pos="15000">
              <a:srgbClr val="D0CEC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A34ABB-3865-7B6C-26D1-015B00924116}"/>
              </a:ext>
            </a:extLst>
          </p:cNvPr>
          <p:cNvSpPr txBox="1"/>
          <p:nvPr/>
        </p:nvSpPr>
        <p:spPr>
          <a:xfrm>
            <a:off x="581165" y="530424"/>
            <a:ext cx="6952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한국무역협회-KITA" pitchFamily="2" charset="-127"/>
                <a:ea typeface="한국무역협회-KITA" pitchFamily="2" charset="-127"/>
              </a:rPr>
              <a:t>예상 </a:t>
            </a:r>
            <a:r>
              <a:rPr lang="en-US" altLang="ko-KR" sz="3600" dirty="0">
                <a:latin typeface="한국무역협회-KITA" pitchFamily="2" charset="-127"/>
                <a:ea typeface="한국무역협회-KITA" pitchFamily="2" charset="-127"/>
              </a:rPr>
              <a:t>ERD </a:t>
            </a:r>
            <a:r>
              <a:rPr lang="en-US" altLang="ko-KR" sz="2400" dirty="0">
                <a:latin typeface="한국무역협회-KITA" pitchFamily="2" charset="-127"/>
                <a:ea typeface="한국무역협회-KITA" pitchFamily="2" charset="-127"/>
              </a:rPr>
              <a:t>: </a:t>
            </a:r>
            <a:r>
              <a:rPr lang="ko-KR" altLang="en-US" sz="2400" dirty="0">
                <a:latin typeface="한국무역협회-KITA" pitchFamily="2" charset="-127"/>
                <a:ea typeface="한국무역협회-KITA" pitchFamily="2" charset="-127"/>
              </a:rPr>
              <a:t>그냥 생각만 해봄 </a:t>
            </a:r>
            <a:r>
              <a:rPr lang="en-US" altLang="ko-KR" sz="2400" dirty="0">
                <a:latin typeface="한국무역협회-KITA" pitchFamily="2" charset="-127"/>
                <a:ea typeface="한국무역협회-KITA" pitchFamily="2" charset="-127"/>
              </a:rPr>
              <a:t>–  </a:t>
            </a:r>
            <a:r>
              <a:rPr lang="ko-KR" altLang="en-US" sz="2400" dirty="0">
                <a:latin typeface="한국무역협회-KITA" pitchFamily="2" charset="-127"/>
                <a:ea typeface="한국무역협회-KITA" pitchFamily="2" charset="-127"/>
              </a:rPr>
              <a:t>이대로 하면 사고임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A7EFA0E-8BA8-139B-DFCC-1701203A8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85864"/>
              </p:ext>
            </p:extLst>
          </p:nvPr>
        </p:nvGraphicFramePr>
        <p:xfrm>
          <a:off x="2336210" y="1671631"/>
          <a:ext cx="1481221" cy="2844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221">
                  <a:extLst>
                    <a:ext uri="{9D8B030D-6E8A-4147-A177-3AD203B41FA5}">
                      <a16:colId xmlns:a16="http://schemas.microsoft.com/office/drawing/2014/main" val="3825709743"/>
                    </a:ext>
                  </a:extLst>
                </a:gridCol>
              </a:tblGrid>
              <a:tr h="47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회사명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7340"/>
                  </a:ext>
                </a:extLst>
              </a:tr>
              <a:tr h="47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238094"/>
                  </a:ext>
                </a:extLst>
              </a:tr>
              <a:tr h="47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642136"/>
                  </a:ext>
                </a:extLst>
              </a:tr>
              <a:tr h="47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복지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689844"/>
                  </a:ext>
                </a:extLst>
              </a:tr>
              <a:tr h="47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워라벨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23705"/>
                  </a:ext>
                </a:extLst>
              </a:tr>
              <a:tr h="47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_id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87903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959650B-5C6A-385E-A5E3-2099C818A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078317"/>
              </p:ext>
            </p:extLst>
          </p:nvPr>
        </p:nvGraphicFramePr>
        <p:xfrm>
          <a:off x="5869890" y="2044507"/>
          <a:ext cx="1789254" cy="474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254">
                  <a:extLst>
                    <a:ext uri="{9D8B030D-6E8A-4147-A177-3AD203B41FA5}">
                      <a16:colId xmlns:a16="http://schemas.microsoft.com/office/drawing/2014/main" val="3825709743"/>
                    </a:ext>
                  </a:extLst>
                </a:gridCol>
              </a:tblGrid>
              <a:tr h="47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산업군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734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1F665D9-01BC-65E5-BD94-82A4E506C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186129"/>
              </p:ext>
            </p:extLst>
          </p:nvPr>
        </p:nvGraphicFramePr>
        <p:xfrm>
          <a:off x="5869890" y="2731775"/>
          <a:ext cx="1789254" cy="474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254">
                  <a:extLst>
                    <a:ext uri="{9D8B030D-6E8A-4147-A177-3AD203B41FA5}">
                      <a16:colId xmlns:a16="http://schemas.microsoft.com/office/drawing/2014/main" val="3825709743"/>
                    </a:ext>
                  </a:extLst>
                </a:gridCol>
              </a:tblGrid>
              <a:tr h="47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인재상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734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408A6B0-BD09-B174-C3E3-3C5B4F8CC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250504"/>
              </p:ext>
            </p:extLst>
          </p:nvPr>
        </p:nvGraphicFramePr>
        <p:xfrm>
          <a:off x="5869891" y="3370919"/>
          <a:ext cx="1789254" cy="474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254">
                  <a:extLst>
                    <a:ext uri="{9D8B030D-6E8A-4147-A177-3AD203B41FA5}">
                      <a16:colId xmlns:a16="http://schemas.microsoft.com/office/drawing/2014/main" val="3825709743"/>
                    </a:ext>
                  </a:extLst>
                </a:gridCol>
              </a:tblGrid>
              <a:tr h="47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요구능력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734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1040359-5CBB-EC24-68B7-586B6D346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400194"/>
              </p:ext>
            </p:extLst>
          </p:nvPr>
        </p:nvGraphicFramePr>
        <p:xfrm>
          <a:off x="5869890" y="4928787"/>
          <a:ext cx="1789255" cy="474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255">
                  <a:extLst>
                    <a:ext uri="{9D8B030D-6E8A-4147-A177-3AD203B41FA5}">
                      <a16:colId xmlns:a16="http://schemas.microsoft.com/office/drawing/2014/main" val="3825709743"/>
                    </a:ext>
                  </a:extLst>
                </a:gridCol>
              </a:tblGrid>
              <a:tr h="47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재무제표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7340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2D5BB72-CE5E-5B20-4A93-7827120BB82B}"/>
              </a:ext>
            </a:extLst>
          </p:cNvPr>
          <p:cNvCxnSpPr/>
          <p:nvPr/>
        </p:nvCxnSpPr>
        <p:spPr>
          <a:xfrm>
            <a:off x="696286" y="6044138"/>
            <a:ext cx="14345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7DC35DA-357F-0DE1-37DA-A9DC8AA77E41}"/>
              </a:ext>
            </a:extLst>
          </p:cNvPr>
          <p:cNvCxnSpPr/>
          <p:nvPr/>
        </p:nvCxnSpPr>
        <p:spPr>
          <a:xfrm>
            <a:off x="696286" y="5448520"/>
            <a:ext cx="1434518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611D279-92F6-9F0F-99EF-D3399FA269D6}"/>
              </a:ext>
            </a:extLst>
          </p:cNvPr>
          <p:cNvCxnSpPr/>
          <p:nvPr/>
        </p:nvCxnSpPr>
        <p:spPr>
          <a:xfrm>
            <a:off x="696286" y="4871236"/>
            <a:ext cx="143451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E3BFA43-8EBA-6674-503A-09B4CF26E293}"/>
              </a:ext>
            </a:extLst>
          </p:cNvPr>
          <p:cNvSpPr txBox="1"/>
          <p:nvPr/>
        </p:nvSpPr>
        <p:spPr>
          <a:xfrm>
            <a:off x="997238" y="45019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다대다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961306-B451-0BA2-A2F4-3C537982D58C}"/>
              </a:ext>
            </a:extLst>
          </p:cNvPr>
          <p:cNvSpPr txBox="1"/>
          <p:nvPr/>
        </p:nvSpPr>
        <p:spPr>
          <a:xfrm>
            <a:off x="997238" y="51082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일대다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AD909F-EB1E-4C8D-340A-8C78702910E2}"/>
              </a:ext>
            </a:extLst>
          </p:cNvPr>
          <p:cNvSpPr txBox="1"/>
          <p:nvPr/>
        </p:nvSpPr>
        <p:spPr>
          <a:xfrm>
            <a:off x="997238" y="56748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일대일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B291746-5AD0-58B2-8BB6-A8D64E65E19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817431" y="4428190"/>
            <a:ext cx="2052459" cy="737613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6EC8C6F-04B7-AA7B-3A0F-6750193E351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17431" y="3607935"/>
            <a:ext cx="2052460" cy="681709"/>
          </a:xfrm>
          <a:prstGeom prst="bentConnector3">
            <a:avLst>
              <a:gd name="adj1" fmla="val 9169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3AF153E-8ACD-DA32-C3C1-C7A62421A92A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5698572" y="2968790"/>
            <a:ext cx="171318" cy="997537"/>
          </a:xfrm>
          <a:prstGeom prst="bentConnector2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16593225-177F-82B6-72D6-6829FCEBAE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98570" y="2350797"/>
            <a:ext cx="171320" cy="1004571"/>
          </a:xfrm>
          <a:prstGeom prst="bentConnector2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1DA2D9F9-0D20-EF9E-C646-ED880F666F53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7659144" y="2350798"/>
            <a:ext cx="1" cy="1257137"/>
          </a:xfrm>
          <a:prstGeom prst="bentConnector3">
            <a:avLst>
              <a:gd name="adj1" fmla="val 228601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A9E38BC3-FEF7-AAF0-F969-6413CD8AF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196271"/>
              </p:ext>
            </p:extLst>
          </p:nvPr>
        </p:nvGraphicFramePr>
        <p:xfrm>
          <a:off x="5869890" y="4367816"/>
          <a:ext cx="1789255" cy="474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255">
                  <a:extLst>
                    <a:ext uri="{9D8B030D-6E8A-4147-A177-3AD203B41FA5}">
                      <a16:colId xmlns:a16="http://schemas.microsoft.com/office/drawing/2014/main" val="3825709743"/>
                    </a:ext>
                  </a:extLst>
                </a:gridCol>
              </a:tblGrid>
              <a:tr h="47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기업 분석 자료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7340"/>
                  </a:ext>
                </a:extLst>
              </a:tr>
            </a:tbl>
          </a:graphicData>
        </a:graphic>
      </p:graphicFrame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FCF24F3-2130-DAB5-4A26-FB554F11B1E2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4832058" y="4596997"/>
            <a:ext cx="1037832" cy="78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표 4">
            <a:extLst>
              <a:ext uri="{FF2B5EF4-FFF2-40B4-BE49-F238E27FC236}">
                <a16:creationId xmlns:a16="http://schemas.microsoft.com/office/drawing/2014/main" id="{AF599E44-CD7F-23F2-1492-1D6D16FC8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833744"/>
              </p:ext>
            </p:extLst>
          </p:nvPr>
        </p:nvGraphicFramePr>
        <p:xfrm>
          <a:off x="8505987" y="5303944"/>
          <a:ext cx="1481221" cy="474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221">
                  <a:extLst>
                    <a:ext uri="{9D8B030D-6E8A-4147-A177-3AD203B41FA5}">
                      <a16:colId xmlns:a16="http://schemas.microsoft.com/office/drawing/2014/main" val="3825709743"/>
                    </a:ext>
                  </a:extLst>
                </a:gridCol>
              </a:tblGrid>
              <a:tr h="47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7340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6D7EC6DE-1D74-3C6D-CFB5-CBD9B984B90C}"/>
              </a:ext>
            </a:extLst>
          </p:cNvPr>
          <p:cNvSpPr txBox="1"/>
          <p:nvPr/>
        </p:nvSpPr>
        <p:spPr>
          <a:xfrm>
            <a:off x="8434078" y="5750488"/>
            <a:ext cx="2924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GPT </a:t>
            </a:r>
            <a:r>
              <a:rPr lang="ko-KR" altLang="en-US" dirty="0"/>
              <a:t>사용하려면 사용자의 </a:t>
            </a:r>
            <a:endParaRPr lang="en-US" altLang="ko-KR" dirty="0"/>
          </a:p>
          <a:p>
            <a:r>
              <a:rPr lang="en-US" altLang="ko-KR" dirty="0"/>
              <a:t>Google ID</a:t>
            </a:r>
            <a:r>
              <a:rPr lang="ko-KR" altLang="en-US" dirty="0"/>
              <a:t>에 접근 해야함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86CFDC-CA5B-B334-C051-880982C1C784}"/>
              </a:ext>
            </a:extLst>
          </p:cNvPr>
          <p:cNvSpPr txBox="1"/>
          <p:nvPr/>
        </p:nvSpPr>
        <p:spPr>
          <a:xfrm>
            <a:off x="8434078" y="4686570"/>
            <a:ext cx="3413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초기엔 로컬에서만 구동할 것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유저 데이터의 중요성 적음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83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A34ABB-3865-7B6C-26D1-015B00924116}"/>
              </a:ext>
            </a:extLst>
          </p:cNvPr>
          <p:cNvSpPr txBox="1"/>
          <p:nvPr/>
        </p:nvSpPr>
        <p:spPr>
          <a:xfrm>
            <a:off x="581165" y="530424"/>
            <a:ext cx="967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한국무역협회-KITA" pitchFamily="2" charset="-127"/>
                <a:ea typeface="한국무역협회-KITA" pitchFamily="2" charset="-127"/>
              </a:rPr>
              <a:t>Ground-Rule </a:t>
            </a:r>
            <a:r>
              <a:rPr lang="en-US" altLang="ko-KR" sz="2400" dirty="0">
                <a:latin typeface="한국무역협회-KITA" pitchFamily="2" charset="-127"/>
                <a:ea typeface="한국무역협회-KITA" pitchFamily="2" charset="-127"/>
              </a:rPr>
              <a:t>: </a:t>
            </a:r>
            <a:r>
              <a:rPr lang="ko-KR" altLang="en-US" sz="2400" dirty="0">
                <a:latin typeface="한국무역협회-KITA" pitchFamily="2" charset="-127"/>
                <a:ea typeface="한국무역협회-KITA" pitchFamily="2" charset="-127"/>
              </a:rPr>
              <a:t>미리 약속한 것들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144A27-F994-BE81-BD73-BA2EB28F3CE5}"/>
              </a:ext>
            </a:extLst>
          </p:cNvPr>
          <p:cNvSpPr txBox="1"/>
          <p:nvPr/>
        </p:nvSpPr>
        <p:spPr>
          <a:xfrm>
            <a:off x="641620" y="2486205"/>
            <a:ext cx="772459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• </a:t>
            </a:r>
            <a:r>
              <a:rPr lang="ko-KR" altLang="en-US" sz="2800" dirty="0">
                <a:solidFill>
                  <a:srgbClr val="000000"/>
                </a:solidFill>
                <a:latin typeface="Cafe24 Ohsquare air" pitchFamily="2" charset="-127"/>
                <a:ea typeface="Cafe24 Ohsquare air" pitchFamily="2" charset="-127"/>
              </a:rPr>
              <a:t>월요일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 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18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시 정기모임 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(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오프라인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en-US" sz="2800" b="0" i="0" u="none" strike="noStrike" dirty="0">
              <a:solidFill>
                <a:srgbClr val="000000"/>
              </a:solidFill>
              <a:effectLst/>
              <a:latin typeface="Cafe24 Ohsquare air" pitchFamily="2" charset="-127"/>
              <a:ea typeface="Cafe24 Ohsquare air" pitchFamily="2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• 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일주일 간 작업과정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, 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공부 자료 공유 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&amp; 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발표</a:t>
            </a:r>
            <a:endParaRPr lang="en-US" altLang="ko-KR" sz="2800" b="0" i="0" u="none" strike="noStrike" dirty="0">
              <a:solidFill>
                <a:srgbClr val="000000"/>
              </a:solidFill>
              <a:effectLst/>
              <a:latin typeface="Cafe24 Ohsquare air" pitchFamily="2" charset="-127"/>
              <a:ea typeface="Cafe24 Ohsquare air" pitchFamily="2" charset="-127"/>
            </a:endParaRPr>
          </a:p>
          <a:p>
            <a:pPr marL="914400" lvl="1" indent="-457200" fontAlgn="base">
              <a:buFontTx/>
              <a:buChar char="-"/>
            </a:pP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공부한 것에 대한 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What &amp; Why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 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(1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장 이상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)</a:t>
            </a:r>
          </a:p>
          <a:p>
            <a:pPr marL="914400" lvl="1" indent="-457200" fontAlgn="base">
              <a:buFontTx/>
              <a:buChar char="-"/>
            </a:pP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프로젝트에 적용 한 내용 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(1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장 이상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)</a:t>
            </a:r>
          </a:p>
          <a:p>
            <a:pPr marL="914400" lvl="1" indent="-457200" fontAlgn="base">
              <a:buFontTx/>
              <a:buChar char="-"/>
            </a:pPr>
            <a:endParaRPr lang="en-US" altLang="ko-KR" sz="2800" b="0" i="0" u="none" strike="noStrike" dirty="0">
              <a:solidFill>
                <a:srgbClr val="000000"/>
              </a:solidFill>
              <a:effectLst/>
              <a:latin typeface="Cafe24 Ohsquare air" pitchFamily="2" charset="-127"/>
              <a:ea typeface="Cafe24 Ohsquare air" pitchFamily="2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• 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다음 정기모임에서의 프로젝트 진행 방향 논의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en-US" sz="2800" b="0" i="0" u="none" strike="noStrike" dirty="0">
              <a:solidFill>
                <a:srgbClr val="000000"/>
              </a:solidFill>
              <a:effectLst/>
              <a:latin typeface="Cafe24 Ohsquare air" pitchFamily="2" charset="-127"/>
              <a:ea typeface="Cafe24 Ohsquare air" pitchFamily="2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</a:br>
            <a:endParaRPr lang="ko-KR" altLang="en-US" sz="2800" b="0" i="0" u="none" strike="noStrike" dirty="0">
              <a:solidFill>
                <a:srgbClr val="000000"/>
              </a:solidFill>
              <a:effectLst/>
              <a:latin typeface="Cafe24 Ohsquare air" pitchFamily="2" charset="-127"/>
              <a:ea typeface="Cafe24 Ohsquare air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6959A71-9E4A-C146-4CA9-8F90524F5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211" y="2346720"/>
            <a:ext cx="2940747" cy="29407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7CCEB2F-4C5A-6428-2174-CC0BD5B83A05}"/>
              </a:ext>
            </a:extLst>
          </p:cNvPr>
          <p:cNvSpPr txBox="1"/>
          <p:nvPr/>
        </p:nvSpPr>
        <p:spPr>
          <a:xfrm>
            <a:off x="898849" y="1477537"/>
            <a:ext cx="3030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latin typeface="Cafe24 Ohsquare" pitchFamily="2" charset="-127"/>
                <a:ea typeface="Cafe24 Ohsquare" pitchFamily="2" charset="-127"/>
              </a:rPr>
              <a:t>Meeting</a:t>
            </a:r>
            <a:endParaRPr kumimoji="1" lang="ko-KR" altLang="en-US" sz="4000" b="1" dirty="0">
              <a:latin typeface="Cafe24 Ohsquare" pitchFamily="2" charset="-127"/>
              <a:ea typeface="Cafe24 Ohsquar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4011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A34ABB-3865-7B6C-26D1-015B00924116}"/>
              </a:ext>
            </a:extLst>
          </p:cNvPr>
          <p:cNvSpPr txBox="1"/>
          <p:nvPr/>
        </p:nvSpPr>
        <p:spPr>
          <a:xfrm>
            <a:off x="581165" y="530424"/>
            <a:ext cx="967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한국무역협회-KITA" pitchFamily="2" charset="-127"/>
                <a:ea typeface="한국무역협회-KITA" pitchFamily="2" charset="-127"/>
              </a:rPr>
              <a:t>Ground-Rule </a:t>
            </a:r>
            <a:r>
              <a:rPr lang="en-US" altLang="ko-KR" sz="2400" dirty="0">
                <a:latin typeface="한국무역협회-KITA" pitchFamily="2" charset="-127"/>
                <a:ea typeface="한국무역협회-KITA" pitchFamily="2" charset="-127"/>
              </a:rPr>
              <a:t>: </a:t>
            </a:r>
            <a:r>
              <a:rPr lang="ko-KR" altLang="en-US" sz="2400" dirty="0">
                <a:latin typeface="한국무역협회-KITA" pitchFamily="2" charset="-127"/>
                <a:ea typeface="한국무역협회-KITA" pitchFamily="2" charset="-127"/>
              </a:rPr>
              <a:t>미리 약속한 것들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144A27-F994-BE81-BD73-BA2EB28F3CE5}"/>
              </a:ext>
            </a:extLst>
          </p:cNvPr>
          <p:cNvSpPr txBox="1"/>
          <p:nvPr/>
        </p:nvSpPr>
        <p:spPr>
          <a:xfrm>
            <a:off x="641620" y="2486205"/>
            <a:ext cx="772459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• </a:t>
            </a:r>
            <a:r>
              <a:rPr lang="ko-KR" altLang="en-US" sz="2800" dirty="0">
                <a:solidFill>
                  <a:srgbClr val="000000"/>
                </a:solidFill>
                <a:latin typeface="Cafe24 Ohsquare air" pitchFamily="2" charset="-127"/>
                <a:ea typeface="Cafe24 Ohsquare air" pitchFamily="2" charset="-127"/>
              </a:rPr>
              <a:t>카카오 톡을 활용한 스크럼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 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(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온라인 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- 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목 </a:t>
            </a:r>
            <a:r>
              <a:rPr lang="en-US" altLang="ko-KR" sz="2800" dirty="0">
                <a:solidFill>
                  <a:srgbClr val="000000"/>
                </a:solidFill>
                <a:latin typeface="Cafe24 Ohsquare air" pitchFamily="2" charset="-127"/>
                <a:ea typeface="Cafe24 Ohsquare air" pitchFamily="2" charset="-127"/>
              </a:rPr>
              <a:t>22:30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en-US" sz="2800" b="0" i="0" u="none" strike="noStrike" dirty="0">
              <a:solidFill>
                <a:srgbClr val="000000"/>
              </a:solidFill>
              <a:effectLst/>
              <a:latin typeface="Cafe24 Ohsquare air" pitchFamily="2" charset="-127"/>
              <a:ea typeface="Cafe24 Ohsquare air" pitchFamily="2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• 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공부하는 내용 공유</a:t>
            </a:r>
            <a:endParaRPr lang="en-US" altLang="ko-KR" sz="2800" b="0" i="0" u="none" strike="noStrike" dirty="0">
              <a:solidFill>
                <a:srgbClr val="000000"/>
              </a:solidFill>
              <a:effectLst/>
              <a:latin typeface="Cafe24 Ohsquare air" pitchFamily="2" charset="-127"/>
              <a:ea typeface="Cafe24 Ohsquare air" pitchFamily="2" charset="-127"/>
            </a:endParaRPr>
          </a:p>
          <a:p>
            <a:pPr marL="914400" lvl="1" indent="-457200" fontAlgn="base">
              <a:buFontTx/>
              <a:buChar char="-"/>
            </a:pP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공부한 것에 대한 정보</a:t>
            </a:r>
            <a:endParaRPr lang="en-US" altLang="ko-KR" sz="2800" b="0" i="0" u="none" strike="noStrike" dirty="0">
              <a:solidFill>
                <a:srgbClr val="000000"/>
              </a:solidFill>
              <a:effectLst/>
              <a:latin typeface="Cafe24 Ohsquare air" pitchFamily="2" charset="-127"/>
              <a:ea typeface="Cafe24 Ohsquare air" pitchFamily="2" charset="-127"/>
            </a:endParaRPr>
          </a:p>
          <a:p>
            <a:pPr marL="914400" lvl="1" indent="-457200" fontAlgn="base">
              <a:buFontTx/>
              <a:buChar char="-"/>
            </a:pP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  <a:t>공유하고 싶은 거나 어려운 부분에 대한 질문</a:t>
            </a:r>
            <a:endParaRPr lang="en-US" altLang="ko-KR" sz="2800" b="0" i="0" u="none" strike="noStrike" dirty="0">
              <a:solidFill>
                <a:srgbClr val="000000"/>
              </a:solidFill>
              <a:effectLst/>
              <a:latin typeface="Cafe24 Ohsquare air" pitchFamily="2" charset="-127"/>
              <a:ea typeface="Cafe24 Ohsquare air" pitchFamily="2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ko-KR" altLang="en-US" sz="2800" b="0" i="0" u="none" strike="noStrike" dirty="0">
              <a:solidFill>
                <a:srgbClr val="000000"/>
              </a:solidFill>
              <a:effectLst/>
              <a:latin typeface="Cafe24 Ohsquare air" pitchFamily="2" charset="-127"/>
              <a:ea typeface="Cafe24 Ohsquare air" pitchFamily="2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en-US" sz="2800" b="0" i="0" u="none" strike="noStrike" dirty="0">
              <a:solidFill>
                <a:srgbClr val="000000"/>
              </a:solidFill>
              <a:effectLst/>
              <a:latin typeface="Cafe24 Ohsquare air" pitchFamily="2" charset="-127"/>
              <a:ea typeface="Cafe24 Ohsquare air" pitchFamily="2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Cafe24 Ohsquare air" pitchFamily="2" charset="-127"/>
                <a:ea typeface="Cafe24 Ohsquare air" pitchFamily="2" charset="-127"/>
              </a:rPr>
            </a:br>
            <a:endParaRPr lang="ko-KR" altLang="en-US" sz="2800" b="0" i="0" u="none" strike="noStrike" dirty="0">
              <a:solidFill>
                <a:srgbClr val="000000"/>
              </a:solidFill>
              <a:effectLst/>
              <a:latin typeface="Cafe24 Ohsquare air" pitchFamily="2" charset="-127"/>
              <a:ea typeface="Cafe24 Ohsquare air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8EA64-A27A-6366-FC87-8D9E99364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211" y="2486205"/>
            <a:ext cx="3267531" cy="1800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CAAB5B-EB4A-3044-D6DB-5B1C7C058854}"/>
              </a:ext>
            </a:extLst>
          </p:cNvPr>
          <p:cNvSpPr txBox="1"/>
          <p:nvPr/>
        </p:nvSpPr>
        <p:spPr>
          <a:xfrm>
            <a:off x="898849" y="1477537"/>
            <a:ext cx="3030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latin typeface="Cafe24 Ohsquare" pitchFamily="2" charset="-127"/>
                <a:ea typeface="Cafe24 Ohsquare" pitchFamily="2" charset="-127"/>
              </a:rPr>
              <a:t>Scrum</a:t>
            </a:r>
            <a:endParaRPr kumimoji="1" lang="ko-KR" altLang="en-US" sz="4000" b="1" dirty="0">
              <a:latin typeface="Cafe24 Ohsquare" pitchFamily="2" charset="-127"/>
              <a:ea typeface="Cafe24 Ohsquar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339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/>
            </a:gs>
            <a:gs pos="10000">
              <a:srgbClr val="D0CEC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75C394-3049-150C-8F90-90E18C1CCB99}"/>
              </a:ext>
            </a:extLst>
          </p:cNvPr>
          <p:cNvSpPr txBox="1"/>
          <p:nvPr/>
        </p:nvSpPr>
        <p:spPr>
          <a:xfrm>
            <a:off x="581165" y="530424"/>
            <a:ext cx="1085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한국무역협회-KITA" pitchFamily="2" charset="-127"/>
                <a:ea typeface="한국무역협회-KITA" pitchFamily="2" charset="-127"/>
              </a:rPr>
              <a:t>마일스톤 </a:t>
            </a:r>
            <a:r>
              <a:rPr lang="en-US" altLang="ko-KR" sz="3600" dirty="0">
                <a:latin typeface="한국무역협회-KITA" pitchFamily="2" charset="-127"/>
                <a:ea typeface="한국무역협회-KITA" pitchFamily="2" charset="-127"/>
              </a:rPr>
              <a:t>– </a:t>
            </a:r>
            <a:r>
              <a:rPr lang="ko-KR" altLang="en-US" sz="3600" dirty="0">
                <a:latin typeface="한국무역협회-KITA" pitchFamily="2" charset="-127"/>
                <a:ea typeface="한국무역협회-KITA" pitchFamily="2" charset="-127"/>
              </a:rPr>
              <a:t>도달 목표 </a:t>
            </a:r>
            <a:r>
              <a:rPr lang="en-US" altLang="ko-KR" sz="3600" dirty="0">
                <a:latin typeface="한국무역협회-KITA" pitchFamily="2" charset="-127"/>
                <a:ea typeface="한국무역협회-KITA" pitchFamily="2" charset="-127"/>
              </a:rPr>
              <a:t>3</a:t>
            </a:r>
            <a:r>
              <a:rPr lang="ko-KR" altLang="en-US" sz="3600" dirty="0">
                <a:latin typeface="한국무역협회-KITA" pitchFamily="2" charset="-127"/>
                <a:ea typeface="한국무역협회-KITA" pitchFamily="2" charset="-127"/>
              </a:rPr>
              <a:t>단계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3AFF885-7D3A-A5B9-391A-614CC86455E7}"/>
              </a:ext>
            </a:extLst>
          </p:cNvPr>
          <p:cNvSpPr/>
          <p:nvPr/>
        </p:nvSpPr>
        <p:spPr>
          <a:xfrm>
            <a:off x="742903" y="1671735"/>
            <a:ext cx="3060071" cy="427795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BEE5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1CA236B-1626-5ECF-0349-D2D1DE0FCF87}"/>
              </a:ext>
            </a:extLst>
          </p:cNvPr>
          <p:cNvGrpSpPr/>
          <p:nvPr/>
        </p:nvGrpSpPr>
        <p:grpSpPr>
          <a:xfrm>
            <a:off x="1013137" y="1445203"/>
            <a:ext cx="2519694" cy="813423"/>
            <a:chOff x="962803" y="1176755"/>
            <a:chExt cx="2519694" cy="813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0EA94B-F406-F6DD-0F6E-2C95B2C98A9B}"/>
                </a:ext>
              </a:extLst>
            </p:cNvPr>
            <p:cNvSpPr txBox="1"/>
            <p:nvPr/>
          </p:nvSpPr>
          <p:spPr>
            <a:xfrm>
              <a:off x="2396943" y="1590068"/>
              <a:ext cx="10855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afe24 Ohsquare" pitchFamily="2" charset="-127"/>
                  <a:ea typeface="Cafe24 Ohsquare" pitchFamily="2" charset="-127"/>
                </a:rPr>
                <a:t>Step 1.</a:t>
              </a:r>
              <a:endParaRPr lang="ko-KR" altLang="en-US" sz="2000" dirty="0">
                <a:latin typeface="Cafe24 Ohsquare" pitchFamily="2" charset="-127"/>
                <a:ea typeface="Cafe24 Ohsquare" pitchFamily="2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070BF20-6F53-9AD8-F7AA-8285E650A974}"/>
                </a:ext>
              </a:extLst>
            </p:cNvPr>
            <p:cNvGrpSpPr/>
            <p:nvPr/>
          </p:nvGrpSpPr>
          <p:grpSpPr>
            <a:xfrm>
              <a:off x="962803" y="1176755"/>
              <a:ext cx="2509919" cy="790449"/>
              <a:chOff x="828899" y="1290021"/>
              <a:chExt cx="2509919" cy="790449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CC48979-A0EE-A6A8-2F60-A4307DEA9920}"/>
                  </a:ext>
                </a:extLst>
              </p:cNvPr>
              <p:cNvSpPr/>
              <p:nvPr/>
            </p:nvSpPr>
            <p:spPr>
              <a:xfrm>
                <a:off x="939567" y="1812021"/>
                <a:ext cx="302004" cy="197127"/>
              </a:xfrm>
              <a:prstGeom prst="rect">
                <a:avLst/>
              </a:prstGeom>
              <a:solidFill>
                <a:srgbClr val="BEE5F8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6BCB298A-A002-EF2D-F281-740806EA8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899" y="2080470"/>
                <a:ext cx="2509919" cy="0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F5CA999-8E27-1375-5167-C23BB977D1FA}"/>
                  </a:ext>
                </a:extLst>
              </p:cNvPr>
              <p:cNvSpPr/>
              <p:nvPr/>
            </p:nvSpPr>
            <p:spPr>
              <a:xfrm>
                <a:off x="1367944" y="1531345"/>
                <a:ext cx="302004" cy="4778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6E26BA8-A9F4-1C6F-3CEC-4F10BDFC164C}"/>
                  </a:ext>
                </a:extLst>
              </p:cNvPr>
              <p:cNvSpPr/>
              <p:nvPr/>
            </p:nvSpPr>
            <p:spPr>
              <a:xfrm>
                <a:off x="1823334" y="1290021"/>
                <a:ext cx="302004" cy="719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AA2FA1F-9325-D65D-9D56-E24184C57BEA}"/>
              </a:ext>
            </a:extLst>
          </p:cNvPr>
          <p:cNvSpPr txBox="1"/>
          <p:nvPr/>
        </p:nvSpPr>
        <p:spPr>
          <a:xfrm>
            <a:off x="873177" y="2537271"/>
            <a:ext cx="27898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b="1" dirty="0"/>
              <a:t>디자인 패턴을 활용</a:t>
            </a:r>
            <a:r>
              <a:rPr lang="ko-KR" altLang="en-US" dirty="0"/>
              <a:t>한 프론트 </a:t>
            </a:r>
            <a:r>
              <a:rPr lang="en-US" altLang="ko-KR" dirty="0"/>
              <a:t>UI/UX </a:t>
            </a:r>
            <a:r>
              <a:rPr lang="ko-KR" altLang="en-US" dirty="0"/>
              <a:t>제작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취업 </a:t>
            </a:r>
            <a:r>
              <a:rPr lang="ko-KR" altLang="en-US" b="1" dirty="0"/>
              <a:t>정보 크롤링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수집한 </a:t>
            </a:r>
            <a:r>
              <a:rPr lang="ko-KR" altLang="en-US" b="1" dirty="0"/>
              <a:t>정보 처리</a:t>
            </a:r>
            <a:endParaRPr lang="en-US" altLang="ko-KR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b="1" dirty="0"/>
              <a:t>Chat-GPT</a:t>
            </a:r>
            <a:r>
              <a:rPr lang="ko-KR" altLang="en-US" b="1" dirty="0"/>
              <a:t>를 활용</a:t>
            </a:r>
            <a:r>
              <a:rPr lang="ko-KR" altLang="en-US" dirty="0"/>
              <a:t>해 기업 정보를 바탕의 취업 정보 제공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33A5B8A-244A-0BA2-97DF-D01263586C27}"/>
              </a:ext>
            </a:extLst>
          </p:cNvPr>
          <p:cNvSpPr/>
          <p:nvPr/>
        </p:nvSpPr>
        <p:spPr>
          <a:xfrm>
            <a:off x="4565964" y="1671735"/>
            <a:ext cx="3060071" cy="427795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85C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83C2D45-699C-05CD-D4CE-2EC1F335011E}"/>
              </a:ext>
            </a:extLst>
          </p:cNvPr>
          <p:cNvSpPr/>
          <p:nvPr/>
        </p:nvSpPr>
        <p:spPr>
          <a:xfrm>
            <a:off x="8389025" y="1671735"/>
            <a:ext cx="3060071" cy="427795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85C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2F627C-0C70-5F9C-DF3F-24535D7BA063}"/>
              </a:ext>
            </a:extLst>
          </p:cNvPr>
          <p:cNvGrpSpPr/>
          <p:nvPr/>
        </p:nvGrpSpPr>
        <p:grpSpPr>
          <a:xfrm>
            <a:off x="4840092" y="1445203"/>
            <a:ext cx="2509919" cy="813423"/>
            <a:chOff x="4789758" y="1176755"/>
            <a:chExt cx="2509919" cy="8134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AF4399-4B68-A15F-F02E-D02BE82C8AC1}"/>
                </a:ext>
              </a:extLst>
            </p:cNvPr>
            <p:cNvSpPr txBox="1"/>
            <p:nvPr/>
          </p:nvSpPr>
          <p:spPr>
            <a:xfrm>
              <a:off x="6202349" y="1590068"/>
              <a:ext cx="10872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afe24 Ohsquare" pitchFamily="2" charset="-127"/>
                  <a:ea typeface="Cafe24 Ohsquare" pitchFamily="2" charset="-127"/>
                </a:rPr>
                <a:t>Step 2.</a:t>
              </a:r>
              <a:endParaRPr lang="ko-KR" altLang="en-US" sz="2000" dirty="0">
                <a:latin typeface="Cafe24 Ohsquare" pitchFamily="2" charset="-127"/>
                <a:ea typeface="Cafe24 Ohsquare" pitchFamily="2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AD7CCB6-B06B-9735-AF51-28BE6AF2728A}"/>
                </a:ext>
              </a:extLst>
            </p:cNvPr>
            <p:cNvGrpSpPr/>
            <p:nvPr/>
          </p:nvGrpSpPr>
          <p:grpSpPr>
            <a:xfrm>
              <a:off x="4789758" y="1176755"/>
              <a:ext cx="2509919" cy="790449"/>
              <a:chOff x="828899" y="1290021"/>
              <a:chExt cx="2509919" cy="790449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EEBC9E3-0CC1-6AFA-D857-410615D7A851}"/>
                  </a:ext>
                </a:extLst>
              </p:cNvPr>
              <p:cNvSpPr/>
              <p:nvPr/>
            </p:nvSpPr>
            <p:spPr>
              <a:xfrm>
                <a:off x="939567" y="1812021"/>
                <a:ext cx="302004" cy="197127"/>
              </a:xfrm>
              <a:prstGeom prst="rect">
                <a:avLst/>
              </a:prstGeom>
              <a:solidFill>
                <a:srgbClr val="85CCF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EB6871D-E309-18C1-B64B-7E2910EBD5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899" y="2080470"/>
                <a:ext cx="2509919" cy="0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5341275-443B-9ABF-8B9C-29071B6886B2}"/>
                  </a:ext>
                </a:extLst>
              </p:cNvPr>
              <p:cNvSpPr/>
              <p:nvPr/>
            </p:nvSpPr>
            <p:spPr>
              <a:xfrm>
                <a:off x="1372152" y="1531345"/>
                <a:ext cx="302004" cy="477804"/>
              </a:xfrm>
              <a:prstGeom prst="rect">
                <a:avLst/>
              </a:prstGeom>
              <a:solidFill>
                <a:srgbClr val="85CCF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D2D146E-13A4-8424-63BC-0DA4B2357C0D}"/>
                  </a:ext>
                </a:extLst>
              </p:cNvPr>
              <p:cNvSpPr/>
              <p:nvPr/>
            </p:nvSpPr>
            <p:spPr>
              <a:xfrm>
                <a:off x="1806202" y="1290021"/>
                <a:ext cx="302004" cy="719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F854ED0-8A3F-ABE1-DF80-6A24D8A640BD}"/>
              </a:ext>
            </a:extLst>
          </p:cNvPr>
          <p:cNvGrpSpPr/>
          <p:nvPr/>
        </p:nvGrpSpPr>
        <p:grpSpPr>
          <a:xfrm>
            <a:off x="8608610" y="1445203"/>
            <a:ext cx="2528108" cy="813423"/>
            <a:chOff x="8608610" y="1176755"/>
            <a:chExt cx="2528108" cy="81342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568088E-2F6B-D6CE-1CE1-D0F99D5D0883}"/>
                </a:ext>
              </a:extLst>
            </p:cNvPr>
            <p:cNvSpPr txBox="1"/>
            <p:nvPr/>
          </p:nvSpPr>
          <p:spPr>
            <a:xfrm>
              <a:off x="10043021" y="1590068"/>
              <a:ext cx="1093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afe24 Ohsquare" pitchFamily="2" charset="-127"/>
                  <a:ea typeface="Cafe24 Ohsquare" pitchFamily="2" charset="-127"/>
                </a:rPr>
                <a:t>Step 3.</a:t>
              </a:r>
              <a:endParaRPr lang="ko-KR" altLang="en-US" sz="2000" dirty="0">
                <a:latin typeface="Cafe24 Ohsquare" pitchFamily="2" charset="-127"/>
                <a:ea typeface="Cafe24 Ohsquare" pitchFamily="2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287EACD-5F94-1E0E-6601-BEE2BE35A47C}"/>
                </a:ext>
              </a:extLst>
            </p:cNvPr>
            <p:cNvGrpSpPr/>
            <p:nvPr/>
          </p:nvGrpSpPr>
          <p:grpSpPr>
            <a:xfrm>
              <a:off x="8608610" y="1176755"/>
              <a:ext cx="2509919" cy="790449"/>
              <a:chOff x="828899" y="1290021"/>
              <a:chExt cx="2509919" cy="790449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FF3735F-9B00-574C-0FEB-C1ACD5B7001E}"/>
                  </a:ext>
                </a:extLst>
              </p:cNvPr>
              <p:cNvSpPr/>
              <p:nvPr/>
            </p:nvSpPr>
            <p:spPr>
              <a:xfrm>
                <a:off x="939567" y="1812021"/>
                <a:ext cx="302004" cy="197127"/>
              </a:xfrm>
              <a:prstGeom prst="rect">
                <a:avLst/>
              </a:prstGeom>
              <a:solidFill>
                <a:srgbClr val="56BAE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E8E22D35-583A-F54E-57E4-64E9BE294E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899" y="2080470"/>
                <a:ext cx="2509919" cy="0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5BCCC64-1D4B-D5B4-AA21-38B5AC419F18}"/>
                  </a:ext>
                </a:extLst>
              </p:cNvPr>
              <p:cNvSpPr/>
              <p:nvPr/>
            </p:nvSpPr>
            <p:spPr>
              <a:xfrm>
                <a:off x="1373498" y="1531345"/>
                <a:ext cx="302004" cy="477804"/>
              </a:xfrm>
              <a:prstGeom prst="rect">
                <a:avLst/>
              </a:prstGeom>
              <a:solidFill>
                <a:srgbClr val="56BAE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1967352-286F-CFAA-1ADF-94CA6C813DA0}"/>
                  </a:ext>
                </a:extLst>
              </p:cNvPr>
              <p:cNvSpPr/>
              <p:nvPr/>
            </p:nvSpPr>
            <p:spPr>
              <a:xfrm>
                <a:off x="1802313" y="1290021"/>
                <a:ext cx="302004" cy="719128"/>
              </a:xfrm>
              <a:prstGeom prst="rect">
                <a:avLst/>
              </a:prstGeom>
              <a:solidFill>
                <a:srgbClr val="56BAE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0D82A66-7560-6813-B56F-71330B8EC4C7}"/>
              </a:ext>
            </a:extLst>
          </p:cNvPr>
          <p:cNvSpPr txBox="1"/>
          <p:nvPr/>
        </p:nvSpPr>
        <p:spPr>
          <a:xfrm>
            <a:off x="4700132" y="2537271"/>
            <a:ext cx="2789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수집한 정보 바탕의 </a:t>
            </a:r>
            <a:r>
              <a:rPr lang="ko-KR" altLang="en-US" b="1" dirty="0"/>
              <a:t>업종을 해시태그</a:t>
            </a:r>
            <a:r>
              <a:rPr lang="ko-KR" altLang="en-US" dirty="0"/>
              <a:t>화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검색 </a:t>
            </a:r>
            <a:r>
              <a:rPr lang="ko-KR" altLang="en-US" b="1" dirty="0"/>
              <a:t>기업의 경쟁사 제공 </a:t>
            </a:r>
            <a:endParaRPr lang="en-US" altLang="ko-KR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b="1" dirty="0"/>
              <a:t>기업이 선호</a:t>
            </a:r>
            <a:r>
              <a:rPr lang="ko-KR" altLang="en-US" dirty="0"/>
              <a:t>하는</a:t>
            </a:r>
            <a:r>
              <a:rPr lang="ko-KR" altLang="en-US" b="1" dirty="0"/>
              <a:t> </a:t>
            </a:r>
            <a:br>
              <a:rPr lang="en-US" altLang="ko-KR" b="1" dirty="0"/>
            </a:br>
            <a:r>
              <a:rPr lang="ko-KR" altLang="en-US" b="1" dirty="0"/>
              <a:t>능력 예측 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013FBF-C0ED-730A-C657-B6204DC5E176}"/>
              </a:ext>
            </a:extLst>
          </p:cNvPr>
          <p:cNvSpPr txBox="1"/>
          <p:nvPr/>
        </p:nvSpPr>
        <p:spPr>
          <a:xfrm>
            <a:off x="8524141" y="2537271"/>
            <a:ext cx="2789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b="1" dirty="0"/>
              <a:t>트래픽 제어</a:t>
            </a:r>
            <a:r>
              <a:rPr lang="ko-KR" altLang="en-US" dirty="0"/>
              <a:t>를 통한 </a:t>
            </a:r>
            <a:r>
              <a:rPr lang="ko-KR" altLang="en-US" b="1" dirty="0"/>
              <a:t>크롤링 안정성 확보</a:t>
            </a:r>
            <a:endParaRPr lang="en-US" altLang="ko-KR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기업 정보 바탕의 </a:t>
            </a:r>
            <a:br>
              <a:rPr lang="en-US" altLang="ko-KR" dirty="0"/>
            </a:br>
            <a:r>
              <a:rPr lang="ko-KR" altLang="en-US" b="1" dirty="0"/>
              <a:t>기업 비전을 수치화 </a:t>
            </a:r>
            <a:endParaRPr lang="en-US" altLang="ko-KR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669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/>
            </a:gs>
            <a:gs pos="95000">
              <a:srgbClr val="D0CEC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F16DBC-F307-A3E3-F8A4-A5CFBDA5342D}"/>
              </a:ext>
            </a:extLst>
          </p:cNvPr>
          <p:cNvSpPr txBox="1"/>
          <p:nvPr/>
        </p:nvSpPr>
        <p:spPr>
          <a:xfrm>
            <a:off x="2169780" y="1133817"/>
            <a:ext cx="9250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기업 정보 수집 및 제공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C8E8CA-1EFE-6FF0-4158-AC4EC7078503}"/>
              </a:ext>
            </a:extLst>
          </p:cNvPr>
          <p:cNvGrpSpPr/>
          <p:nvPr/>
        </p:nvGrpSpPr>
        <p:grpSpPr>
          <a:xfrm>
            <a:off x="771525" y="3429000"/>
            <a:ext cx="5452142" cy="1972018"/>
            <a:chOff x="643858" y="3075057"/>
            <a:chExt cx="5452142" cy="19720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883E8D-D5F3-A423-932F-8F600A8BD666}"/>
                </a:ext>
              </a:extLst>
            </p:cNvPr>
            <p:cNvSpPr txBox="1"/>
            <p:nvPr/>
          </p:nvSpPr>
          <p:spPr>
            <a:xfrm>
              <a:off x="790716" y="3075057"/>
              <a:ext cx="27581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latin typeface="HS봄바람체 3.0 Regular" panose="00000503030000020004" pitchFamily="2" charset="-127"/>
                  <a:ea typeface="HS봄바람체 3.0 Regular" panose="00000503030000020004" pitchFamily="2" charset="-127"/>
                </a:rPr>
                <a:t>CONTENTS</a:t>
              </a:r>
              <a:endParaRPr lang="ko-KR" altLang="en-US" sz="4000" dirty="0">
                <a:latin typeface="HS봄바람체 3.0 Regular" panose="00000503030000020004" pitchFamily="2" charset="-127"/>
                <a:ea typeface="HS봄바람체 3.0 Regular" panose="00000503030000020004" pitchFamily="2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B18E106-35C5-2A65-FA89-5DB7586B9299}"/>
                </a:ext>
              </a:extLst>
            </p:cNvPr>
            <p:cNvGrpSpPr/>
            <p:nvPr/>
          </p:nvGrpSpPr>
          <p:grpSpPr>
            <a:xfrm>
              <a:off x="643858" y="3846746"/>
              <a:ext cx="5452142" cy="1200329"/>
              <a:chOff x="643858" y="3846746"/>
              <a:chExt cx="5452142" cy="120032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315EA4-C2A4-B0CB-4307-859E53609EA2}"/>
                  </a:ext>
                </a:extLst>
              </p:cNvPr>
              <p:cNvSpPr txBox="1"/>
              <p:nvPr/>
            </p:nvSpPr>
            <p:spPr>
              <a:xfrm>
                <a:off x="643858" y="3846746"/>
                <a:ext cx="290498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ko-KR" sz="2400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Our Goal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ko-KR" altLang="en-US" sz="2400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주제</a:t>
                </a:r>
                <a:endParaRPr lang="en-US" altLang="ko-KR" sz="24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ko-KR" altLang="en-US" sz="2400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프로젝트 목표</a:t>
                </a:r>
                <a:endParaRPr lang="en-US" altLang="ko-KR" sz="24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157A23-0450-F351-09C0-CEA3EDFE6656}"/>
                  </a:ext>
                </a:extLst>
              </p:cNvPr>
              <p:cNvSpPr txBox="1"/>
              <p:nvPr/>
            </p:nvSpPr>
            <p:spPr>
              <a:xfrm>
                <a:off x="3191015" y="3846746"/>
                <a:ext cx="290498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lang="ko-KR" altLang="en-US" sz="2400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개발 계획</a:t>
                </a:r>
                <a:endParaRPr lang="en-US" altLang="ko-KR" sz="24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altLang="ko-KR" sz="2400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Ground - Rule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ko-KR" altLang="en-US" sz="2400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마일스톤 </a:t>
                </a: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E3CF136-750C-93BE-BF35-B7596E7FD83C}"/>
              </a:ext>
            </a:extLst>
          </p:cNvPr>
          <p:cNvSpPr txBox="1"/>
          <p:nvPr/>
        </p:nvSpPr>
        <p:spPr>
          <a:xfrm>
            <a:off x="4225112" y="1996395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어차피 취준 할 텐데 취업 자료 수집해 제공해주는 앱을 만들어보자</a:t>
            </a:r>
          </a:p>
        </p:txBody>
      </p: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4B79D62F-C19D-5AE8-A708-1DD5D1B8C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48309"/>
              </p:ext>
            </p:extLst>
          </p:nvPr>
        </p:nvGraphicFramePr>
        <p:xfrm>
          <a:off x="7239960" y="4482131"/>
          <a:ext cx="3777844" cy="1460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461">
                  <a:extLst>
                    <a:ext uri="{9D8B030D-6E8A-4147-A177-3AD203B41FA5}">
                      <a16:colId xmlns:a16="http://schemas.microsoft.com/office/drawing/2014/main" val="652331961"/>
                    </a:ext>
                  </a:extLst>
                </a:gridCol>
                <a:gridCol w="944461">
                  <a:extLst>
                    <a:ext uri="{9D8B030D-6E8A-4147-A177-3AD203B41FA5}">
                      <a16:colId xmlns:a16="http://schemas.microsoft.com/office/drawing/2014/main" val="2391423019"/>
                    </a:ext>
                  </a:extLst>
                </a:gridCol>
                <a:gridCol w="944461">
                  <a:extLst>
                    <a:ext uri="{9D8B030D-6E8A-4147-A177-3AD203B41FA5}">
                      <a16:colId xmlns:a16="http://schemas.microsoft.com/office/drawing/2014/main" val="2580305841"/>
                    </a:ext>
                  </a:extLst>
                </a:gridCol>
                <a:gridCol w="944461">
                  <a:extLst>
                    <a:ext uri="{9D8B030D-6E8A-4147-A177-3AD203B41FA5}">
                      <a16:colId xmlns:a16="http://schemas.microsoft.com/office/drawing/2014/main" val="148865936"/>
                    </a:ext>
                  </a:extLst>
                </a:gridCol>
              </a:tblGrid>
              <a:tr h="324735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Cafe24 Ohsquare" pitchFamily="2" charset="-127"/>
                          <a:ea typeface="Cafe24 Ohsquare" pitchFamily="2" charset="-127"/>
                        </a:rPr>
                        <a:t>  팀원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53455"/>
                  </a:ext>
                </a:extLst>
              </a:tr>
              <a:tr h="562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fe24 Ohsquare" pitchFamily="2" charset="-127"/>
                          <a:ea typeface="Cafe24 Ohsquare" pitchFamily="2" charset="-127"/>
                        </a:rPr>
                        <a:t>FE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fe24 Ohsquare" pitchFamily="2" charset="-127"/>
                        <a:ea typeface="Cafe24 Ohsquare" pitchFamily="2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강해빈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윤태웅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99301"/>
                  </a:ext>
                </a:extLst>
              </a:tr>
              <a:tr h="562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fe24 Ohsquare" pitchFamily="2" charset="-127"/>
                          <a:ea typeface="Cafe24 Ohsquare" pitchFamily="2" charset="-127"/>
                        </a:rPr>
                        <a:t>BE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fe24 Ohsquare" pitchFamily="2" charset="-127"/>
                        <a:ea typeface="Cafe24 Ohsquare" pitchFamily="2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김수찬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이기표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김민규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7194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B24027-7156-AA47-0BC1-3B3D37A928B7}"/>
              </a:ext>
            </a:extLst>
          </p:cNvPr>
          <p:cNvSpPr txBox="1"/>
          <p:nvPr/>
        </p:nvSpPr>
        <p:spPr>
          <a:xfrm>
            <a:off x="5167678" y="2342963"/>
            <a:ext cx="6167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학기 시작하기 전에 미리 프로젝트에 대한 감을 익혀보자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D240FE-F99B-1242-8B42-932FA4FB3135}"/>
              </a:ext>
            </a:extLst>
          </p:cNvPr>
          <p:cNvSpPr txBox="1"/>
          <p:nvPr/>
        </p:nvSpPr>
        <p:spPr>
          <a:xfrm>
            <a:off x="5412937" y="2726621"/>
            <a:ext cx="5921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프로젝트한테 빨리 얻어맞고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담당 파트에 대한 공부를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393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/>
            </a:gs>
            <a:gs pos="5000">
              <a:srgbClr val="D0CEC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75C394-3049-150C-8F90-90E18C1CCB99}"/>
              </a:ext>
            </a:extLst>
          </p:cNvPr>
          <p:cNvSpPr txBox="1"/>
          <p:nvPr/>
        </p:nvSpPr>
        <p:spPr>
          <a:xfrm>
            <a:off x="581165" y="530424"/>
            <a:ext cx="1085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한국무역협회-KITA" pitchFamily="2" charset="-127"/>
                <a:ea typeface="한국무역협회-KITA" pitchFamily="2" charset="-127"/>
              </a:rPr>
              <a:t>마일스톤 </a:t>
            </a:r>
            <a:r>
              <a:rPr lang="en-US" altLang="ko-KR" sz="3600" dirty="0">
                <a:latin typeface="한국무역협회-KITA" pitchFamily="2" charset="-127"/>
                <a:ea typeface="한국무역협회-KITA" pitchFamily="2" charset="-127"/>
              </a:rPr>
              <a:t>– </a:t>
            </a:r>
            <a:r>
              <a:rPr lang="ko-KR" altLang="en-US" sz="3600" dirty="0">
                <a:latin typeface="한국무역협회-KITA" pitchFamily="2" charset="-127"/>
                <a:ea typeface="한국무역협회-KITA" pitchFamily="2" charset="-127"/>
              </a:rPr>
              <a:t>일정 계획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3341255-333A-C246-F95C-14FDBD67A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48888"/>
              </p:ext>
            </p:extLst>
          </p:nvPr>
        </p:nvGraphicFramePr>
        <p:xfrm>
          <a:off x="738130" y="1255923"/>
          <a:ext cx="10701398" cy="5081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771">
                  <a:extLst>
                    <a:ext uri="{9D8B030D-6E8A-4147-A177-3AD203B41FA5}">
                      <a16:colId xmlns:a16="http://schemas.microsoft.com/office/drawing/2014/main" val="563769067"/>
                    </a:ext>
                  </a:extLst>
                </a:gridCol>
                <a:gridCol w="1528771">
                  <a:extLst>
                    <a:ext uri="{9D8B030D-6E8A-4147-A177-3AD203B41FA5}">
                      <a16:colId xmlns:a16="http://schemas.microsoft.com/office/drawing/2014/main" val="2563847227"/>
                    </a:ext>
                  </a:extLst>
                </a:gridCol>
                <a:gridCol w="1528771">
                  <a:extLst>
                    <a:ext uri="{9D8B030D-6E8A-4147-A177-3AD203B41FA5}">
                      <a16:colId xmlns:a16="http://schemas.microsoft.com/office/drawing/2014/main" val="849600391"/>
                    </a:ext>
                  </a:extLst>
                </a:gridCol>
                <a:gridCol w="1528771">
                  <a:extLst>
                    <a:ext uri="{9D8B030D-6E8A-4147-A177-3AD203B41FA5}">
                      <a16:colId xmlns:a16="http://schemas.microsoft.com/office/drawing/2014/main" val="2714475778"/>
                    </a:ext>
                  </a:extLst>
                </a:gridCol>
                <a:gridCol w="1528771">
                  <a:extLst>
                    <a:ext uri="{9D8B030D-6E8A-4147-A177-3AD203B41FA5}">
                      <a16:colId xmlns:a16="http://schemas.microsoft.com/office/drawing/2014/main" val="3396213090"/>
                    </a:ext>
                  </a:extLst>
                </a:gridCol>
                <a:gridCol w="711681">
                  <a:extLst>
                    <a:ext uri="{9D8B030D-6E8A-4147-A177-3AD203B41FA5}">
                      <a16:colId xmlns:a16="http://schemas.microsoft.com/office/drawing/2014/main" val="1536191497"/>
                    </a:ext>
                  </a:extLst>
                </a:gridCol>
                <a:gridCol w="817091">
                  <a:extLst>
                    <a:ext uri="{9D8B030D-6E8A-4147-A177-3AD203B41FA5}">
                      <a16:colId xmlns:a16="http://schemas.microsoft.com/office/drawing/2014/main" val="2250588125"/>
                    </a:ext>
                  </a:extLst>
                </a:gridCol>
                <a:gridCol w="1528771">
                  <a:extLst>
                    <a:ext uri="{9D8B030D-6E8A-4147-A177-3AD203B41FA5}">
                      <a16:colId xmlns:a16="http://schemas.microsoft.com/office/drawing/2014/main" val="1898539338"/>
                    </a:ext>
                  </a:extLst>
                </a:gridCol>
              </a:tblGrid>
              <a:tr h="614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5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5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5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5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5F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5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379750"/>
                  </a:ext>
                </a:extLst>
              </a:tr>
              <a:tr h="893252"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928090"/>
                  </a:ext>
                </a:extLst>
              </a:tr>
              <a:tr h="8932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38398"/>
                  </a:ext>
                </a:extLst>
              </a:tr>
              <a:tr h="8932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rgbClr val="56BAEC"/>
                          </a:solidFill>
                        </a:rPr>
                        <a:t>17</a:t>
                      </a:r>
                      <a:endParaRPr lang="ko-KR" altLang="en-US" sz="1400" b="1" dirty="0">
                        <a:solidFill>
                          <a:srgbClr val="56BAE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rgbClr val="56BAEC"/>
                          </a:solidFill>
                        </a:rPr>
                        <a:t>18</a:t>
                      </a:r>
                      <a:endParaRPr lang="ko-KR" altLang="en-US" b="1" dirty="0">
                        <a:solidFill>
                          <a:srgbClr val="56BAE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rgbClr val="56BAEC"/>
                          </a:solidFill>
                        </a:rPr>
                        <a:t>19</a:t>
                      </a:r>
                      <a:endParaRPr lang="ko-KR" altLang="en-US" b="1" dirty="0">
                        <a:solidFill>
                          <a:srgbClr val="56BAE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31770"/>
                  </a:ext>
                </a:extLst>
              </a:tr>
              <a:tr h="8932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rgbClr val="56BAEC"/>
                          </a:solidFill>
                        </a:rPr>
                        <a:t>22</a:t>
                      </a:r>
                      <a:endParaRPr lang="ko-KR" altLang="en-US" b="1" dirty="0">
                        <a:solidFill>
                          <a:srgbClr val="56BAE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rgbClr val="56BAEC"/>
                          </a:solidFill>
                        </a:rPr>
                        <a:t>23</a:t>
                      </a:r>
                      <a:endParaRPr lang="ko-KR" altLang="en-US" b="1" dirty="0">
                        <a:solidFill>
                          <a:srgbClr val="56BAE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rgbClr val="56BAEC"/>
                          </a:solidFill>
                        </a:rPr>
                        <a:t>24</a:t>
                      </a:r>
                      <a:endParaRPr lang="ko-KR" altLang="en-US" sz="1400" b="1" dirty="0">
                        <a:solidFill>
                          <a:srgbClr val="56BAE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rgbClr val="56BAEC"/>
                          </a:solidFill>
                        </a:rPr>
                        <a:t>25</a:t>
                      </a:r>
                      <a:endParaRPr lang="ko-KR" altLang="en-US" b="1" dirty="0">
                        <a:solidFill>
                          <a:srgbClr val="56BAE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405068"/>
                  </a:ext>
                </a:extLst>
              </a:tr>
              <a:tr h="8932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rgbClr val="56BAEC"/>
                          </a:solidFill>
                        </a:rPr>
                        <a:t>ㅁ </a:t>
                      </a:r>
                      <a:r>
                        <a:rPr lang="en-US" altLang="ko-KR" b="1" dirty="0">
                          <a:solidFill>
                            <a:srgbClr val="56BAEC"/>
                          </a:solidFill>
                        </a:rPr>
                        <a:t>: </a:t>
                      </a:r>
                      <a:r>
                        <a:rPr lang="ko-KR" altLang="en-US" b="1" dirty="0">
                          <a:solidFill>
                            <a:srgbClr val="56BAEC"/>
                          </a:solidFill>
                        </a:rPr>
                        <a:t>관통 프로젝트</a:t>
                      </a:r>
                      <a:endParaRPr lang="en-US" altLang="ko-KR" b="1" dirty="0">
                        <a:solidFill>
                          <a:srgbClr val="56BAEC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</a:rPr>
                        <a:t>ㅁ </a:t>
                      </a: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: </a:t>
                      </a:r>
                      <a:r>
                        <a:rPr lang="ko-KR" altLang="en-US" b="1" dirty="0">
                          <a:solidFill>
                            <a:srgbClr val="C00000"/>
                          </a:solidFill>
                        </a:rPr>
                        <a:t>휴일</a:t>
                      </a:r>
                      <a:endParaRPr lang="en-US" altLang="ko-KR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관통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ㅁ </a:t>
                      </a:r>
                      <a:r>
                        <a:rPr lang="en-US" altLang="ko-KR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: </a:t>
                      </a:r>
                      <a:r>
                        <a:rPr lang="ko-KR" altLang="en-US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정기 회의</a:t>
                      </a:r>
                      <a:endParaRPr lang="en-US" altLang="ko-KR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ko-KR" altLang="en-US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ㅁ </a:t>
                      </a:r>
                      <a:r>
                        <a:rPr lang="en-US" altLang="ko-KR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: </a:t>
                      </a:r>
                      <a:r>
                        <a:rPr lang="ko-KR" altLang="en-US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스크럼 회의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13066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284A200D-BB13-8F6B-099B-1E439F520619}"/>
              </a:ext>
            </a:extLst>
          </p:cNvPr>
          <p:cNvSpPr/>
          <p:nvPr/>
        </p:nvSpPr>
        <p:spPr>
          <a:xfrm>
            <a:off x="738127" y="3972845"/>
            <a:ext cx="6124067" cy="22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E36124-B8A6-F00A-3836-91C6D9DE4BDC}"/>
              </a:ext>
            </a:extLst>
          </p:cNvPr>
          <p:cNvSpPr/>
          <p:nvPr/>
        </p:nvSpPr>
        <p:spPr>
          <a:xfrm>
            <a:off x="738127" y="3075223"/>
            <a:ext cx="10701397" cy="22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프로젝트 관련 개별 공부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2A87DE-3880-AAA9-B7F2-BF311348314B}"/>
              </a:ext>
            </a:extLst>
          </p:cNvPr>
          <p:cNvSpPr/>
          <p:nvPr/>
        </p:nvSpPr>
        <p:spPr>
          <a:xfrm>
            <a:off x="2264975" y="2183324"/>
            <a:ext cx="9174549" cy="22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D6D676-9594-6921-A689-1A8E96B1CD5E}"/>
              </a:ext>
            </a:extLst>
          </p:cNvPr>
          <p:cNvSpPr/>
          <p:nvPr/>
        </p:nvSpPr>
        <p:spPr>
          <a:xfrm>
            <a:off x="5329803" y="4257303"/>
            <a:ext cx="6124067" cy="221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1998B5-3EF2-0BC3-932D-2B85275F6B80}"/>
              </a:ext>
            </a:extLst>
          </p:cNvPr>
          <p:cNvSpPr/>
          <p:nvPr/>
        </p:nvSpPr>
        <p:spPr>
          <a:xfrm>
            <a:off x="738127" y="5142649"/>
            <a:ext cx="10715743" cy="221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프로젝트 기본 프레임 구성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62E5F8-6F42-FB9F-B96E-7D9818E17D2B}"/>
              </a:ext>
            </a:extLst>
          </p:cNvPr>
          <p:cNvSpPr/>
          <p:nvPr/>
        </p:nvSpPr>
        <p:spPr>
          <a:xfrm>
            <a:off x="738127" y="6027995"/>
            <a:ext cx="3053697" cy="221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890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/>
            </a:gs>
            <a:gs pos="0">
              <a:srgbClr val="D0CEC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13DFA1-AF67-DA94-9EFB-D6F768B3E6DD}"/>
              </a:ext>
            </a:extLst>
          </p:cNvPr>
          <p:cNvSpPr txBox="1"/>
          <p:nvPr/>
        </p:nvSpPr>
        <p:spPr>
          <a:xfrm>
            <a:off x="4690711" y="2523988"/>
            <a:ext cx="23118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latin typeface="HS새마을체" pitchFamily="2" charset="-127"/>
                <a:ea typeface="HS새마을체" pitchFamily="2" charset="-127"/>
              </a:rPr>
              <a:t>-</a:t>
            </a:r>
            <a:r>
              <a:rPr lang="ko-KR" altLang="en-US" sz="9600" dirty="0">
                <a:latin typeface="HS새마을체" pitchFamily="2" charset="-127"/>
                <a:ea typeface="HS새마을체" pitchFamily="2" charset="-127"/>
              </a:rPr>
              <a:t>끗</a:t>
            </a:r>
            <a:r>
              <a:rPr lang="en-US" altLang="ko-KR" sz="9600" dirty="0">
                <a:latin typeface="HS새마을체" pitchFamily="2" charset="-127"/>
                <a:ea typeface="HS새마을체" pitchFamily="2" charset="-127"/>
              </a:rPr>
              <a:t>-</a:t>
            </a:r>
            <a:endParaRPr lang="ko-KR" altLang="en-US" sz="9600" dirty="0">
              <a:latin typeface="HS새마을체" pitchFamily="2" charset="-127"/>
              <a:ea typeface="HS새마을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151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49A1B4-6BAF-91DD-B5B9-2557063F4E6C}"/>
              </a:ext>
            </a:extLst>
          </p:cNvPr>
          <p:cNvSpPr txBox="1"/>
          <p:nvPr/>
        </p:nvSpPr>
        <p:spPr>
          <a:xfrm>
            <a:off x="466725" y="400050"/>
            <a:ext cx="44386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사용폰트 </a:t>
            </a:r>
            <a:r>
              <a:rPr lang="en-US" altLang="ko-KR" b="1" dirty="0"/>
              <a:t>: </a:t>
            </a:r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타이틀 고딕</a:t>
            </a:r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12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롯데마트 드림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Bold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12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롯데마트 드림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Medium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국무역협회-KITA" pitchFamily="2" charset="-127"/>
                <a:ea typeface="한국무역협회-KITA" pitchFamily="2" charset="-127"/>
              </a:rPr>
              <a:t>한국무역협회 </a:t>
            </a:r>
            <a:r>
              <a:rPr lang="en-US" altLang="ko-KR" dirty="0">
                <a:latin typeface="한국무역협회-KITA" pitchFamily="2" charset="-127"/>
                <a:ea typeface="한국무역협회-KITA" pitchFamily="2" charset="-127"/>
              </a:rPr>
              <a:t>– KITA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afe24 Ohsquare air" pitchFamily="2" charset="-127"/>
                <a:ea typeface="Cafe24 Ohsquare air" pitchFamily="2" charset="-127"/>
              </a:rPr>
              <a:t>Cafe24 Ohsquare air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S봄바람체 3.0 Regular" panose="00000503030000020004" pitchFamily="2" charset="-127"/>
                <a:ea typeface="HS봄바람체 3.0 Regular" panose="00000503030000020004" pitchFamily="2" charset="-127"/>
              </a:rPr>
              <a:t>HS </a:t>
            </a:r>
            <a:r>
              <a:rPr lang="ko-KR" altLang="en-US" dirty="0">
                <a:latin typeface="HS봄바람체 3.0 Regular" panose="00000503030000020004" pitchFamily="2" charset="-127"/>
                <a:ea typeface="HS봄바람체 3.0 Regular" panose="00000503030000020004" pitchFamily="2" charset="-127"/>
              </a:rPr>
              <a:t>봄바람체 </a:t>
            </a:r>
            <a:r>
              <a:rPr lang="en-US" altLang="ko-KR" dirty="0">
                <a:latin typeface="HS봄바람체 3.0 Regular" panose="00000503030000020004" pitchFamily="2" charset="-127"/>
                <a:ea typeface="HS봄바람체 3.0 Regular" panose="00000503030000020004" pitchFamily="2" charset="-127"/>
              </a:rPr>
              <a:t>3.0 Regular</a:t>
            </a:r>
            <a:endParaRPr lang="en-US" altLang="ko-KR" dirty="0">
              <a:latin typeface="Cafe24 Ohsquare air" pitchFamily="2" charset="-127"/>
              <a:ea typeface="Cafe24 Ohsquare air" pitchFamily="2" charset="-127"/>
            </a:endParaRPr>
          </a:p>
          <a:p>
            <a:r>
              <a:rPr lang="en-US" altLang="ko-KR" dirty="0">
                <a:latin typeface="HS새마을체" pitchFamily="2" charset="-127"/>
                <a:ea typeface="HS새마을체" pitchFamily="2" charset="-127"/>
              </a:rPr>
              <a:t>HS </a:t>
            </a:r>
            <a:r>
              <a:rPr lang="ko-KR" altLang="en-US" dirty="0">
                <a:latin typeface="HS새마을체" pitchFamily="2" charset="-127"/>
                <a:ea typeface="HS새마을체" pitchFamily="2" charset="-127"/>
              </a:rPr>
              <a:t>새마을체</a:t>
            </a:r>
            <a:endParaRPr lang="en-US" altLang="ko-KR" dirty="0">
              <a:latin typeface="HS새마을체" pitchFamily="2" charset="-127"/>
              <a:ea typeface="HS새마을체" pitchFamily="2" charset="-127"/>
            </a:endParaRPr>
          </a:p>
          <a:p>
            <a:endParaRPr lang="en-US" altLang="ko-KR" dirty="0">
              <a:latin typeface="HS봄바람체 3.0 Regular" panose="00000503030000020004" pitchFamily="2" charset="-127"/>
              <a:ea typeface="HS봄바람체 3.0 Regular" panose="00000503030000020004" pitchFamily="2" charset="-127"/>
            </a:endParaRPr>
          </a:p>
          <a:p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B97CA23-0135-4985-0492-196C000304D8}"/>
              </a:ext>
            </a:extLst>
          </p:cNvPr>
          <p:cNvGrpSpPr/>
          <p:nvPr/>
        </p:nvGrpSpPr>
        <p:grpSpPr>
          <a:xfrm>
            <a:off x="466725" y="4965025"/>
            <a:ext cx="4438650" cy="731921"/>
            <a:chOff x="466725" y="2431375"/>
            <a:chExt cx="4438650" cy="7319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53684C-D6DF-3031-318A-D81887AB6DE6}"/>
                </a:ext>
              </a:extLst>
            </p:cNvPr>
            <p:cNvSpPr txBox="1"/>
            <p:nvPr/>
          </p:nvSpPr>
          <p:spPr>
            <a:xfrm>
              <a:off x="466725" y="2431375"/>
              <a:ext cx="4438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사용 색 </a:t>
              </a:r>
              <a:r>
                <a:rPr lang="en-US" altLang="ko-KR" b="1" dirty="0"/>
                <a:t>: 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CC3323A-2126-5CCC-0434-D7E5A8E8A6CA}"/>
                </a:ext>
              </a:extLst>
            </p:cNvPr>
            <p:cNvSpPr/>
            <p:nvPr/>
          </p:nvSpPr>
          <p:spPr>
            <a:xfrm>
              <a:off x="1083037" y="2803296"/>
              <a:ext cx="360000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23DA86-8D86-A48B-D98C-3F9D3B9C92DF}"/>
                </a:ext>
              </a:extLst>
            </p:cNvPr>
            <p:cNvSpPr/>
            <p:nvPr/>
          </p:nvSpPr>
          <p:spPr>
            <a:xfrm>
              <a:off x="1606912" y="2803296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FB9B268-80D0-61C1-6716-D5F0C74CC37C}"/>
                </a:ext>
              </a:extLst>
            </p:cNvPr>
            <p:cNvSpPr/>
            <p:nvPr/>
          </p:nvSpPr>
          <p:spPr>
            <a:xfrm>
              <a:off x="581025" y="2803296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14C15EA-1B45-4CD7-6A6D-2BF25D5835EB}"/>
                </a:ext>
              </a:extLst>
            </p:cNvPr>
            <p:cNvSpPr/>
            <p:nvPr/>
          </p:nvSpPr>
          <p:spPr>
            <a:xfrm>
              <a:off x="2132194" y="2803296"/>
              <a:ext cx="360000" cy="360000"/>
            </a:xfrm>
            <a:prstGeom prst="rect">
              <a:avLst/>
            </a:prstGeom>
            <a:solidFill>
              <a:srgbClr val="56B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131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/>
            </a:gs>
            <a:gs pos="90000">
              <a:srgbClr val="D0CEC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9D5701-8B60-2676-9884-A0CD68ABA410}"/>
              </a:ext>
            </a:extLst>
          </p:cNvPr>
          <p:cNvSpPr txBox="1"/>
          <p:nvPr/>
        </p:nvSpPr>
        <p:spPr>
          <a:xfrm>
            <a:off x="581166" y="530424"/>
            <a:ext cx="1092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한국무역협회-KITA" pitchFamily="2" charset="-127"/>
                <a:ea typeface="한국무역협회-KITA" pitchFamily="2" charset="-127"/>
              </a:rPr>
              <a:t>1. Our GOAL </a:t>
            </a:r>
            <a:r>
              <a:rPr lang="en-US" altLang="ko-KR" sz="2400" dirty="0">
                <a:latin typeface="한국무역협회-KITA" pitchFamily="2" charset="-127"/>
                <a:ea typeface="한국무역협회-KITA" pitchFamily="2" charset="-127"/>
              </a:rPr>
              <a:t>–  </a:t>
            </a:r>
            <a:r>
              <a:rPr lang="ko-KR" altLang="en-US" sz="2400" dirty="0">
                <a:latin typeface="한국무역협회-KITA" pitchFamily="2" charset="-127"/>
                <a:ea typeface="한국무역협회-KITA" pitchFamily="2" charset="-127"/>
              </a:rPr>
              <a:t>우리는 무엇을 했는가</a:t>
            </a:r>
            <a:r>
              <a:rPr lang="en-US" altLang="ko-KR" sz="2400" dirty="0">
                <a:latin typeface="한국무역협회-KITA" pitchFamily="2" charset="-127"/>
                <a:ea typeface="한국무역협회-KITA" pitchFamily="2" charset="-127"/>
              </a:rPr>
              <a:t>.</a:t>
            </a:r>
            <a:endParaRPr lang="ko-KR" altLang="en-US" sz="2400" dirty="0">
              <a:latin typeface="한국무역협회-KITA" pitchFamily="2" charset="-127"/>
              <a:ea typeface="한국무역협회-KITA" pitchFamily="2" charset="-127"/>
            </a:endParaRPr>
          </a:p>
        </p:txBody>
      </p:sp>
      <p:pic>
        <p:nvPicPr>
          <p:cNvPr id="1026" name="Picture 2" descr="삼성 청년 SW 아카데미 소개 (SSAFY)">
            <a:extLst>
              <a:ext uri="{FF2B5EF4-FFF2-40B4-BE49-F238E27FC236}">
                <a16:creationId xmlns:a16="http://schemas.microsoft.com/office/drawing/2014/main" id="{959786EA-851C-3036-979A-85FE6EAD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16" y="1364173"/>
            <a:ext cx="3560784" cy="206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F174FF-E7A7-3075-30FE-5813AEC5DE69}"/>
              </a:ext>
            </a:extLst>
          </p:cNvPr>
          <p:cNvSpPr txBox="1"/>
          <p:nvPr/>
        </p:nvSpPr>
        <p:spPr>
          <a:xfrm>
            <a:off x="4228049" y="1490008"/>
            <a:ext cx="72137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현업에서는 장고 안 쓴다는데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.. </a:t>
            </a:r>
            <a:r>
              <a:rPr lang="ko-KR" altLang="en-US" sz="2400" strike="sngStrike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부끄럽다 우리 장고</a:t>
            </a:r>
            <a:r>
              <a:rPr lang="en-US" altLang="ko-KR" sz="2400" strike="sngStrike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...!</a:t>
            </a:r>
            <a:r>
              <a:rPr lang="en-US" altLang="ko-KR" sz="2000" strike="sngStrike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얕은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CS,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알고리즘 지식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Framework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쓰고 싶어도 쓸 기회가 적음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0031B5B-A465-083E-0161-E01D6D5DFFAC}"/>
              </a:ext>
            </a:extLst>
          </p:cNvPr>
          <p:cNvGrpSpPr/>
          <p:nvPr/>
        </p:nvGrpSpPr>
        <p:grpSpPr>
          <a:xfrm>
            <a:off x="1593850" y="3742252"/>
            <a:ext cx="7308850" cy="2694704"/>
            <a:chOff x="1593850" y="3742252"/>
            <a:chExt cx="7308850" cy="269470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FB17A88-89F3-7A75-A037-042E0839660F}"/>
                </a:ext>
              </a:extLst>
            </p:cNvPr>
            <p:cNvGrpSpPr/>
            <p:nvPr/>
          </p:nvGrpSpPr>
          <p:grpSpPr>
            <a:xfrm>
              <a:off x="1593850" y="3742252"/>
              <a:ext cx="7308850" cy="2694704"/>
              <a:chOff x="1593850" y="3742252"/>
              <a:chExt cx="7308850" cy="2694704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45C77550-FBF6-89A4-FDBD-4F42EF43F881}"/>
                  </a:ext>
                </a:extLst>
              </p:cNvPr>
              <p:cNvGrpSpPr/>
              <p:nvPr/>
            </p:nvGrpSpPr>
            <p:grpSpPr>
              <a:xfrm>
                <a:off x="2679700" y="3742252"/>
                <a:ext cx="6223000" cy="2694704"/>
                <a:chOff x="2159000" y="3742252"/>
                <a:chExt cx="6223000" cy="2694704"/>
              </a:xfrm>
            </p:grpSpPr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08F76F86-23ED-7E36-350E-DC79146517FA}"/>
                    </a:ext>
                  </a:extLst>
                </p:cNvPr>
                <p:cNvSpPr/>
                <p:nvPr/>
              </p:nvSpPr>
              <p:spPr>
                <a:xfrm>
                  <a:off x="2159000" y="3769956"/>
                  <a:ext cx="6223000" cy="2667000"/>
                </a:xfrm>
                <a:prstGeom prst="rect">
                  <a:avLst/>
                </a:prstGeom>
                <a:solidFill>
                  <a:srgbClr val="56BAEC">
                    <a:alpha val="44000"/>
                  </a:srgbClr>
                </a:solidFill>
                <a:ln>
                  <a:noFill/>
                </a:ln>
                <a:effectLst>
                  <a:softEdge rad="1143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E46DA59B-2CBE-D745-AAD7-AA8F235A3B55}"/>
                    </a:ext>
                  </a:extLst>
                </p:cNvPr>
                <p:cNvSpPr/>
                <p:nvPr/>
              </p:nvSpPr>
              <p:spPr>
                <a:xfrm>
                  <a:off x="2159000" y="3742252"/>
                  <a:ext cx="5969000" cy="2493447"/>
                </a:xfrm>
                <a:prstGeom prst="roundRect">
                  <a:avLst>
                    <a:gd name="adj" fmla="val 7239"/>
                  </a:avLst>
                </a:prstGeom>
                <a:noFill/>
                <a:ln w="38100">
                  <a:solidFill>
                    <a:schemeClr val="tx1">
                      <a:alpha val="67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3C234E3-30D5-1D43-7A3D-8F2F1234E2F2}"/>
                  </a:ext>
                </a:extLst>
              </p:cNvPr>
              <p:cNvSpPr/>
              <p:nvPr/>
            </p:nvSpPr>
            <p:spPr>
              <a:xfrm>
                <a:off x="1593850" y="3895012"/>
                <a:ext cx="2171700" cy="596900"/>
              </a:xfrm>
              <a:prstGeom prst="rect">
                <a:avLst/>
              </a:prstGeom>
              <a:solidFill>
                <a:srgbClr val="56B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우리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(?)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가 해야 할 일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60966E-3A06-D40E-FC48-921C0622BE88}"/>
                </a:ext>
              </a:extLst>
            </p:cNvPr>
            <p:cNvSpPr txBox="1"/>
            <p:nvPr/>
          </p:nvSpPr>
          <p:spPr>
            <a:xfrm>
              <a:off x="3768771" y="3916741"/>
              <a:ext cx="4657681" cy="2222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0050" indent="-400050">
                <a:lnSpc>
                  <a:spcPct val="150000"/>
                </a:lnSpc>
                <a:buFont typeface="+mj-lt"/>
                <a:buAutoNum type="romanUcPeriod"/>
              </a:pPr>
              <a:r>
                <a:rPr lang="ko-KR" altLang="en-US" sz="2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공부한걸 써먹자</a:t>
              </a:r>
              <a:r>
                <a:rPr lang="en-US" altLang="ko-KR" sz="2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!</a:t>
              </a:r>
            </a:p>
            <a:p>
              <a:pPr marL="400050" indent="-400050">
                <a:lnSpc>
                  <a:spcPct val="150000"/>
                </a:lnSpc>
                <a:buFont typeface="+mj-lt"/>
                <a:buAutoNum type="romanUcPeriod"/>
              </a:pPr>
              <a:r>
                <a:rPr lang="ko-KR" altLang="en-US" sz="2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시장성 있는 언어를 써보자</a:t>
              </a:r>
              <a:r>
                <a:rPr lang="en-US" altLang="ko-KR" sz="2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!</a:t>
              </a:r>
            </a:p>
            <a:p>
              <a:pPr marL="400050" indent="-400050">
                <a:lnSpc>
                  <a:spcPct val="150000"/>
                </a:lnSpc>
                <a:buFont typeface="+mj-lt"/>
                <a:buAutoNum type="romanUcPeriod"/>
              </a:pPr>
              <a:r>
                <a:rPr lang="ko-KR" altLang="en-US" sz="2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해보면서 배워가자</a:t>
              </a:r>
              <a:r>
                <a:rPr lang="en-US" altLang="ko-KR" sz="2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!</a:t>
              </a:r>
            </a:p>
            <a:p>
              <a:pPr marL="400050" indent="-400050">
                <a:lnSpc>
                  <a:spcPct val="150000"/>
                </a:lnSpc>
                <a:buFont typeface="+mj-lt"/>
                <a:buAutoNum type="romanUcPeriod"/>
              </a:pPr>
              <a:r>
                <a:rPr lang="ko-KR" altLang="en-US" sz="2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스펙이 될 프로젝트를 챙기자</a:t>
              </a:r>
              <a:r>
                <a:rPr lang="en-US" altLang="ko-KR" sz="2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174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/>
            </a:gs>
            <a:gs pos="85000">
              <a:srgbClr val="D0CEC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97A407D-7180-9860-D86A-B5561DC65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21" y="3987203"/>
            <a:ext cx="4212754" cy="21607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78F3EC-FAA9-0D42-641D-8CDD1C128B35}"/>
              </a:ext>
            </a:extLst>
          </p:cNvPr>
          <p:cNvSpPr txBox="1"/>
          <p:nvPr/>
        </p:nvSpPr>
        <p:spPr>
          <a:xfrm>
            <a:off x="581166" y="530424"/>
            <a:ext cx="3142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국무역협회-KITA" pitchFamily="2" charset="-127"/>
                <a:ea typeface="한국무역협회-KITA" pitchFamily="2" charset="-127"/>
              </a:rPr>
              <a:t>1. </a:t>
            </a:r>
            <a:r>
              <a:rPr lang="ko-KR" altLang="en-US" sz="3600" dirty="0">
                <a:latin typeface="한국무역협회-KITA" pitchFamily="2" charset="-127"/>
                <a:ea typeface="한국무역협회-KITA" pitchFamily="2" charset="-127"/>
              </a:rPr>
              <a:t>주제 선정 이유 </a:t>
            </a:r>
          </a:p>
        </p:txBody>
      </p:sp>
      <p:pic>
        <p:nvPicPr>
          <p:cNvPr id="6" name="Picture 2" descr="ChatGPT - Wikipedia">
            <a:extLst>
              <a:ext uri="{FF2B5EF4-FFF2-40B4-BE49-F238E27FC236}">
                <a16:creationId xmlns:a16="http://schemas.microsoft.com/office/drawing/2014/main" id="{8E44F154-88CA-AE76-D8C7-78FFE4E90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836" y="14763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01AF57-D049-3F80-EFE2-12B8553A63FD}"/>
              </a:ext>
            </a:extLst>
          </p:cNvPr>
          <p:cNvSpPr txBox="1"/>
          <p:nvPr/>
        </p:nvSpPr>
        <p:spPr>
          <a:xfrm>
            <a:off x="5043146" y="1726674"/>
            <a:ext cx="72137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쉽고 직관적인 프로젝트가 없을까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기본기에 충실한 프로젝트가 없을까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Chat-GPT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좀 더 유용하게 쓸 수 없을까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400050" indent="-400050">
              <a:buFont typeface="+mj-lt"/>
              <a:buAutoNum type="romanUcPeriod"/>
            </a:pP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우리에게 도움이 될 만한 게 있을까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4782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/>
            </a:gs>
            <a:gs pos="80000">
              <a:srgbClr val="D0CEC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78F3EC-FAA9-0D42-641D-8CDD1C128B35}"/>
              </a:ext>
            </a:extLst>
          </p:cNvPr>
          <p:cNvSpPr txBox="1"/>
          <p:nvPr/>
        </p:nvSpPr>
        <p:spPr>
          <a:xfrm>
            <a:off x="581166" y="530424"/>
            <a:ext cx="3142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국무역협회-KITA" pitchFamily="2" charset="-127"/>
                <a:ea typeface="한국무역협회-KITA" pitchFamily="2" charset="-127"/>
              </a:rPr>
              <a:t>1. </a:t>
            </a:r>
            <a:r>
              <a:rPr lang="ko-KR" altLang="en-US" sz="3600" dirty="0">
                <a:latin typeface="한국무역협회-KITA" pitchFamily="2" charset="-127"/>
                <a:ea typeface="한국무역협회-KITA" pitchFamily="2" charset="-127"/>
              </a:rPr>
              <a:t>주제 선정 이유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C3938DD-3DE6-654A-4078-5DAD17FD7978}"/>
              </a:ext>
            </a:extLst>
          </p:cNvPr>
          <p:cNvGrpSpPr/>
          <p:nvPr/>
        </p:nvGrpSpPr>
        <p:grpSpPr>
          <a:xfrm>
            <a:off x="1100590" y="1530587"/>
            <a:ext cx="3557135" cy="3490371"/>
            <a:chOff x="1100590" y="1438512"/>
            <a:chExt cx="3557135" cy="3490371"/>
          </a:xfrm>
        </p:grpSpPr>
        <p:pic>
          <p:nvPicPr>
            <p:cNvPr id="3074" name="Picture 2" descr="사람인, SW마이스터고 연합 해커톤 심사위원 참석…미래 인재 지원 - 신아일보">
              <a:extLst>
                <a:ext uri="{FF2B5EF4-FFF2-40B4-BE49-F238E27FC236}">
                  <a16:creationId xmlns:a16="http://schemas.microsoft.com/office/drawing/2014/main" id="{B8059792-678B-5686-12C4-5A52C8BF41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100" y="1438512"/>
              <a:ext cx="3220357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잡코리아 - 제품/서비스 3개 - THE VC">
              <a:extLst>
                <a:ext uri="{FF2B5EF4-FFF2-40B4-BE49-F238E27FC236}">
                  <a16:creationId xmlns:a16="http://schemas.microsoft.com/office/drawing/2014/main" id="{89987F71-3515-0FA2-3527-0F601F98F2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000" b="30143"/>
            <a:stretch/>
          </p:blipFill>
          <p:spPr bwMode="auto">
            <a:xfrm>
              <a:off x="1926657" y="2895837"/>
              <a:ext cx="1905000" cy="778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진로적성검사 하는 법 :) 커리어넷 사용법 ! : 네이버 블로그">
              <a:extLst>
                <a:ext uri="{FF2B5EF4-FFF2-40B4-BE49-F238E27FC236}">
                  <a16:creationId xmlns:a16="http://schemas.microsoft.com/office/drawing/2014/main" id="{E2257A25-696C-7754-313B-2CDE595575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379" b="46680"/>
            <a:stretch/>
          </p:blipFill>
          <p:spPr bwMode="auto">
            <a:xfrm>
              <a:off x="1100590" y="4066939"/>
              <a:ext cx="3557135" cy="861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31EFC38-D1AA-6819-6CFA-23E260B3A9D5}"/>
              </a:ext>
            </a:extLst>
          </p:cNvPr>
          <p:cNvSpPr txBox="1"/>
          <p:nvPr/>
        </p:nvSpPr>
        <p:spPr>
          <a:xfrm>
            <a:off x="5043146" y="2062006"/>
            <a:ext cx="6681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목표로 하는 회사의 정보 수집에 오랜 시간 소요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다양한 구인 구직 사이트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but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자료가 퍼져 있음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400050" indent="-400050">
              <a:buFont typeface="+mj-lt"/>
              <a:buAutoNum type="romanUcPeriod"/>
            </a:pP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회사의 인재상 및 비전은 따로 검색하는 번거로움</a:t>
            </a:r>
          </a:p>
        </p:txBody>
      </p:sp>
    </p:spTree>
    <p:extLst>
      <p:ext uri="{BB962C8B-B14F-4D97-AF65-F5344CB8AC3E}">
        <p14:creationId xmlns:p14="http://schemas.microsoft.com/office/powerpoint/2010/main" val="324978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/>
            </a:gs>
            <a:gs pos="75000">
              <a:srgbClr val="D0CEC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A34ABB-3865-7B6C-26D1-015B00924116}"/>
              </a:ext>
            </a:extLst>
          </p:cNvPr>
          <p:cNvSpPr txBox="1"/>
          <p:nvPr/>
        </p:nvSpPr>
        <p:spPr>
          <a:xfrm>
            <a:off x="581166" y="530424"/>
            <a:ext cx="476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한국무역협회-KITA" pitchFamily="2" charset="-127"/>
                <a:ea typeface="한국무역협회-KITA" pitchFamily="2" charset="-127"/>
              </a:rPr>
              <a:t>2. Team GOAL</a:t>
            </a:r>
            <a:endParaRPr lang="ko-KR" altLang="en-US" sz="3600" dirty="0">
              <a:latin typeface="한국무역협회-KITA" pitchFamily="2" charset="-127"/>
              <a:ea typeface="한국무역협회-KITA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DABE3E-B313-2F6A-62C5-124FF4FC80FF}"/>
              </a:ext>
            </a:extLst>
          </p:cNvPr>
          <p:cNvSpPr txBox="1"/>
          <p:nvPr/>
        </p:nvSpPr>
        <p:spPr>
          <a:xfrm>
            <a:off x="1535055" y="1514942"/>
            <a:ext cx="96489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20000"/>
              </a:lnSpc>
              <a:buFont typeface="+mj-lt"/>
              <a:buAutoNum type="romanUcPeriod"/>
            </a:pPr>
            <a:r>
              <a:rPr lang="ko-KR" altLang="en-US" sz="2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스마트한 기업 탐색</a:t>
            </a:r>
            <a:r>
              <a:rPr lang="en-US" altLang="ko-KR" sz="2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전략적</a:t>
            </a:r>
            <a:r>
              <a:rPr lang="en-US" altLang="ko-KR" sz="2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취업의 길 </a:t>
            </a:r>
            <a:r>
              <a:rPr lang="en-US" altLang="ko-KR" sz="2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ko-KR" altLang="en-US" sz="2400" dirty="0">
                <a:latin typeface="Cafe24 Ohsquare air" pitchFamily="2" charset="-127"/>
                <a:ea typeface="Cafe24 Ohsquare air" pitchFamily="2" charset="-127"/>
              </a:rPr>
              <a:t>크롤링을 활용한 기업 정보 취합과 취업 정보 및 기업 맞춤 </a:t>
            </a:r>
            <a:r>
              <a:rPr lang="en-US" altLang="ko-KR" sz="2400" dirty="0">
                <a:latin typeface="Cafe24 Ohsquare air" pitchFamily="2" charset="-127"/>
                <a:ea typeface="Cafe24 Ohsquare air" pitchFamily="2" charset="-127"/>
              </a:rPr>
              <a:t>CS</a:t>
            </a:r>
            <a:r>
              <a:rPr lang="ko-KR" altLang="en-US" sz="2400" dirty="0">
                <a:latin typeface="Cafe24 Ohsquare air" pitchFamily="2" charset="-127"/>
                <a:ea typeface="Cafe24 Ohsquare air" pitchFamily="2" charset="-127"/>
              </a:rPr>
              <a:t>정보 제공</a:t>
            </a:r>
            <a:endParaRPr lang="en-US" altLang="ko-KR" sz="2400" dirty="0">
              <a:latin typeface="Cafe24 Ohsquare air" pitchFamily="2" charset="-127"/>
              <a:ea typeface="Cafe24 Ohsquare air" pitchFamily="2" charset="-127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ko-KR" altLang="en-US" sz="2400" dirty="0">
                <a:latin typeface="Cafe24 Ohsquare air" pitchFamily="2" charset="-127"/>
                <a:ea typeface="Cafe24 Ohsquare air" pitchFamily="2" charset="-127"/>
              </a:rPr>
              <a:t>프로젝트를 통한 스펙 쌓기</a:t>
            </a:r>
            <a:r>
              <a:rPr lang="en-US" altLang="ko-KR" sz="2400" dirty="0">
                <a:latin typeface="Cafe24 Ohsquare air" pitchFamily="2" charset="-127"/>
                <a:ea typeface="Cafe24 Ohsquare air" pitchFamily="2" charset="-127"/>
              </a:rPr>
              <a:t>, </a:t>
            </a:r>
            <a:r>
              <a:rPr lang="ko-KR" altLang="en-US" sz="2400" dirty="0">
                <a:latin typeface="Cafe24 Ohsquare air" pitchFamily="2" charset="-127"/>
                <a:ea typeface="Cafe24 Ohsquare air" pitchFamily="2" charset="-127"/>
              </a:rPr>
              <a:t>더 나아가 활용가능성 있는 플랫폼  </a:t>
            </a:r>
            <a:endParaRPr lang="en-US" altLang="ko-KR" sz="2400" dirty="0">
              <a:latin typeface="Cafe24 Ohsquare air" pitchFamily="2" charset="-127"/>
              <a:ea typeface="Cafe24 Ohsquare air" pitchFamily="2" charset="-127"/>
            </a:endParaRPr>
          </a:p>
          <a:p>
            <a:pPr marL="400050" indent="-400050">
              <a:lnSpc>
                <a:spcPct val="120000"/>
              </a:lnSpc>
              <a:buFont typeface="+mj-lt"/>
              <a:buAutoNum type="romanUcPeriod"/>
            </a:pP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400050" indent="-400050">
              <a:lnSpc>
                <a:spcPct val="120000"/>
              </a:lnSpc>
              <a:buFont typeface="+mj-lt"/>
              <a:buAutoNum type="romanUcPeriod"/>
            </a:pPr>
            <a:r>
              <a:rPr lang="ko-KR" altLang="en-US" sz="2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학습을 실천으로</a:t>
            </a:r>
            <a:r>
              <a:rPr lang="en-US" altLang="ko-KR" sz="2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현장에 맞는 기술로</a:t>
            </a:r>
            <a:endParaRPr lang="en-US" altLang="ko-KR" sz="2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2400" dirty="0">
                <a:latin typeface="Cafe24 Ohsquare air" pitchFamily="2" charset="-127"/>
                <a:ea typeface="Cafe24 Ohsquare air" pitchFamily="2" charset="-127"/>
              </a:rPr>
              <a:t>- 1</a:t>
            </a:r>
            <a:r>
              <a:rPr lang="ko-KR" altLang="en-US" sz="2400" dirty="0">
                <a:latin typeface="Cafe24 Ohsquare air" pitchFamily="2" charset="-127"/>
                <a:ea typeface="Cafe24 Ohsquare air" pitchFamily="2" charset="-127"/>
              </a:rPr>
              <a:t>학기가 끝나가는 지금</a:t>
            </a:r>
            <a:r>
              <a:rPr lang="en-US" altLang="ko-KR" sz="2400" dirty="0">
                <a:latin typeface="Cafe24 Ohsquare air" pitchFamily="2" charset="-127"/>
                <a:ea typeface="Cafe24 Ohsquare air" pitchFamily="2" charset="-127"/>
              </a:rPr>
              <a:t>, </a:t>
            </a:r>
            <a:r>
              <a:rPr lang="ko-KR" altLang="en-US" sz="2400" dirty="0">
                <a:latin typeface="Cafe24 Ohsquare air" pitchFamily="2" charset="-127"/>
                <a:ea typeface="Cafe24 Ohsquare air" pitchFamily="2" charset="-127"/>
              </a:rPr>
              <a:t>끝나기 전에 복습 및 예습을 미리 해 두자</a:t>
            </a:r>
            <a:endParaRPr lang="en-US" altLang="ko-KR" sz="2400" dirty="0">
              <a:latin typeface="Cafe24 Ohsquare air" pitchFamily="2" charset="-127"/>
              <a:ea typeface="Cafe24 Ohsquare air" pitchFamily="2" charset="-127"/>
            </a:endParaRPr>
          </a:p>
          <a:p>
            <a:pPr marL="400050" indent="-400050">
              <a:lnSpc>
                <a:spcPct val="120000"/>
              </a:lnSpc>
              <a:buFont typeface="+mj-lt"/>
              <a:buAutoNum type="romanUcPeriod"/>
            </a:pP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400050" indent="-400050">
              <a:lnSpc>
                <a:spcPct val="120000"/>
              </a:lnSpc>
              <a:buFont typeface="+mj-lt"/>
              <a:buAutoNum type="romanUcPeriod"/>
            </a:pPr>
            <a:r>
              <a:rPr lang="ko-KR" altLang="en-US" sz="2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도전은 경험을</a:t>
            </a:r>
            <a:r>
              <a:rPr lang="en-US" altLang="ko-KR" sz="2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경험은 기회를</a:t>
            </a:r>
            <a:endParaRPr lang="en-US" altLang="ko-KR" sz="2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2400" dirty="0">
                <a:latin typeface="Cafe24 Ohsquare air" pitchFamily="2" charset="-127"/>
                <a:ea typeface="Cafe24 Ohsquare air" pitchFamily="2" charset="-127"/>
              </a:rPr>
              <a:t>- </a:t>
            </a:r>
            <a:r>
              <a:rPr lang="ko-KR" altLang="en-US" sz="2400" dirty="0">
                <a:latin typeface="Cafe24 Ohsquare air" pitchFamily="2" charset="-127"/>
                <a:ea typeface="Cafe24 Ohsquare air" pitchFamily="2" charset="-127"/>
              </a:rPr>
              <a:t>프로젝트에게 빠르게 얻어 맞고</a:t>
            </a:r>
            <a:r>
              <a:rPr lang="en-US" altLang="ko-KR" sz="2400" dirty="0">
                <a:latin typeface="Cafe24 Ohsquare air" pitchFamily="2" charset="-127"/>
                <a:ea typeface="Cafe24 Ohsquare air" pitchFamily="2" charset="-127"/>
              </a:rPr>
              <a:t>,</a:t>
            </a:r>
            <a:r>
              <a:rPr lang="ko-KR" altLang="en-US" sz="2400" dirty="0">
                <a:latin typeface="Cafe24 Ohsquare air" pitchFamily="2" charset="-127"/>
                <a:ea typeface="Cafe24 Ohsquare air" pitchFamily="2" charset="-127"/>
              </a:rPr>
              <a:t> </a:t>
            </a:r>
            <a:r>
              <a:rPr lang="en-US" altLang="ko-KR" sz="2400" dirty="0">
                <a:latin typeface="Cafe24 Ohsquare air" pitchFamily="2" charset="-127"/>
                <a:ea typeface="Cafe24 Ohsquare air" pitchFamily="2" charset="-127"/>
              </a:rPr>
              <a:t>2</a:t>
            </a:r>
            <a:r>
              <a:rPr lang="ko-KR" altLang="en-US" sz="2400" dirty="0">
                <a:latin typeface="Cafe24 Ohsquare air" pitchFamily="2" charset="-127"/>
                <a:ea typeface="Cafe24 Ohsquare air" pitchFamily="2" charset="-127"/>
              </a:rPr>
              <a:t>학기를 자신감 있게 준비하자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7880D4F-7DB1-778F-5949-85E993ECD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1471" y="495709"/>
            <a:ext cx="1389363" cy="13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6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/>
            </a:gs>
            <a:gs pos="70000">
              <a:srgbClr val="D0CEC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6AC3E703-75F3-2B0B-BD2F-1914B0021AB5}"/>
              </a:ext>
            </a:extLst>
          </p:cNvPr>
          <p:cNvGrpSpPr/>
          <p:nvPr/>
        </p:nvGrpSpPr>
        <p:grpSpPr>
          <a:xfrm>
            <a:off x="4254500" y="1673424"/>
            <a:ext cx="6550277" cy="3274462"/>
            <a:chOff x="4254500" y="1673424"/>
            <a:chExt cx="6550277" cy="327446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31B8F52-C875-85EE-932E-8373A865F2FC}"/>
                </a:ext>
              </a:extLst>
            </p:cNvPr>
            <p:cNvGrpSpPr/>
            <p:nvPr/>
          </p:nvGrpSpPr>
          <p:grpSpPr>
            <a:xfrm>
              <a:off x="4935750" y="1673424"/>
              <a:ext cx="5869027" cy="3274462"/>
              <a:chOff x="4775200" y="1673424"/>
              <a:chExt cx="5869027" cy="3274462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31509C-A3A3-AFFE-936B-72318BF14561}"/>
                  </a:ext>
                </a:extLst>
              </p:cNvPr>
              <p:cNvSpPr txBox="1"/>
              <p:nvPr/>
            </p:nvSpPr>
            <p:spPr>
              <a:xfrm>
                <a:off x="5751693" y="1673424"/>
                <a:ext cx="48925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>
                    <a:latin typeface="한국무역협회-KITA" pitchFamily="2" charset="-127"/>
                    <a:ea typeface="한국무역협회-KITA" pitchFamily="2" charset="-127"/>
                  </a:rPr>
                  <a:t>디자인 패턴 추천 목록</a:t>
                </a:r>
                <a:endParaRPr lang="ko-KR" altLang="en-US" sz="2000" dirty="0">
                  <a:latin typeface="한국무역협회-KITA" pitchFamily="2" charset="-127"/>
                  <a:ea typeface="한국무역협회-KITA" pitchFamily="2" charset="-127"/>
                </a:endParaRPr>
              </a:p>
            </p:txBody>
          </p:sp>
          <p:sp>
            <p:nvSpPr>
              <p:cNvPr id="5" name="TextBox 6">
                <a:extLst>
                  <a:ext uri="{FF2B5EF4-FFF2-40B4-BE49-F238E27FC236}">
                    <a16:creationId xmlns:a16="http://schemas.microsoft.com/office/drawing/2014/main" id="{C0A292A3-4DD5-A0D6-F71C-FC326B770C67}"/>
                  </a:ext>
                </a:extLst>
              </p:cNvPr>
              <p:cNvSpPr txBox="1"/>
              <p:nvPr/>
            </p:nvSpPr>
            <p:spPr>
              <a:xfrm>
                <a:off x="5726293" y="4301555"/>
                <a:ext cx="4355882" cy="64633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defRPr sz="3600">
                    <a:latin typeface="Cafe24 Ohsquare"/>
                    <a:ea typeface="Cafe24 Ohsquare"/>
                    <a:cs typeface="Cafe24 Ohsquare"/>
                    <a:sym typeface="Cafe24 Ohsquare"/>
                  </a:defRPr>
                </a:lvl1pPr>
              </a:lstStyle>
              <a:p>
                <a:r>
                  <a:rPr dirty="0">
                    <a:latin typeface="한국무역협회-KITA" pitchFamily="2" charset="-127"/>
                    <a:ea typeface="한국무역협회-KITA" pitchFamily="2" charset="-127"/>
                  </a:rPr>
                  <a:t>상태관리 라이브러리</a:t>
                </a:r>
                <a:endParaRPr sz="2400" dirty="0">
                  <a:latin typeface="한국무역협회-KITA" pitchFamily="2" charset="-127"/>
                  <a:ea typeface="한국무역협회-KITA" pitchFamily="2" charset="-127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666FCABD-B9DB-6E56-FBA4-4573FC64F06C}"/>
                  </a:ext>
                </a:extLst>
              </p:cNvPr>
              <p:cNvGrpSpPr/>
              <p:nvPr/>
            </p:nvGrpSpPr>
            <p:grpSpPr>
              <a:xfrm>
                <a:off x="4775200" y="1905000"/>
                <a:ext cx="708167" cy="2628900"/>
                <a:chOff x="4775200" y="1905000"/>
                <a:chExt cx="708167" cy="2628900"/>
              </a:xfrm>
            </p:grpSpPr>
            <p:cxnSp>
              <p:nvCxnSpPr>
                <p:cNvPr id="7" name="직선 연결선 6">
                  <a:extLst>
                    <a:ext uri="{FF2B5EF4-FFF2-40B4-BE49-F238E27FC236}">
                      <a16:creationId xmlns:a16="http://schemas.microsoft.com/office/drawing/2014/main" id="{3AE781E6-7AB5-41CF-6BC9-71D76840DABB}"/>
                    </a:ext>
                  </a:extLst>
                </p:cNvPr>
                <p:cNvCxnSpPr/>
                <p:nvPr/>
              </p:nvCxnSpPr>
              <p:spPr>
                <a:xfrm>
                  <a:off x="4775200" y="1905000"/>
                  <a:ext cx="708167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직선 연결선 7">
                  <a:extLst>
                    <a:ext uri="{FF2B5EF4-FFF2-40B4-BE49-F238E27FC236}">
                      <a16:creationId xmlns:a16="http://schemas.microsoft.com/office/drawing/2014/main" id="{3B71A9B1-44D6-B308-9C47-268823F7E447}"/>
                    </a:ext>
                  </a:extLst>
                </p:cNvPr>
                <p:cNvCxnSpPr/>
                <p:nvPr/>
              </p:nvCxnSpPr>
              <p:spPr>
                <a:xfrm>
                  <a:off x="4775200" y="4533900"/>
                  <a:ext cx="708167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525D35F8-B05E-F7A3-F9ED-C800E114AD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75200" y="1905000"/>
                  <a:ext cx="0" cy="262890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ABA96B1-61AF-1130-7569-F95E5FFB3001}"/>
                </a:ext>
              </a:extLst>
            </p:cNvPr>
            <p:cNvCxnSpPr/>
            <p:nvPr/>
          </p:nvCxnSpPr>
          <p:spPr>
            <a:xfrm>
              <a:off x="4254500" y="3310654"/>
              <a:ext cx="70816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4008811-D155-57CB-381D-AFA23BCD92DF}"/>
              </a:ext>
            </a:extLst>
          </p:cNvPr>
          <p:cNvSpPr txBox="1"/>
          <p:nvPr/>
        </p:nvSpPr>
        <p:spPr>
          <a:xfrm>
            <a:off x="596900" y="298748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>
                <a:latin typeface="한국무역협회-KITA" pitchFamily="2" charset="-127"/>
                <a:ea typeface="한국무역협회-KITA" pitchFamily="2" charset="-127"/>
              </a:rPr>
              <a:t>개발 계획 </a:t>
            </a:r>
            <a:r>
              <a:rPr lang="en-US" altLang="ko-KR" sz="3600" dirty="0">
                <a:latin typeface="한국무역협회-KITA" pitchFamily="2" charset="-127"/>
                <a:ea typeface="한국무역협회-KITA" pitchFamily="2" charset="-127"/>
              </a:rPr>
              <a:t>: </a:t>
            </a:r>
            <a:r>
              <a:rPr lang="ko-KR" altLang="en-US" sz="3600" dirty="0">
                <a:latin typeface="한국무역협회-KITA" pitchFamily="2" charset="-127"/>
                <a:ea typeface="한국무역협회-KITA" pitchFamily="2" charset="-127"/>
              </a:rPr>
              <a:t>프론트</a:t>
            </a:r>
          </a:p>
        </p:txBody>
      </p:sp>
    </p:spTree>
    <p:extLst>
      <p:ext uri="{BB962C8B-B14F-4D97-AF65-F5344CB8AC3E}">
        <p14:creationId xmlns:p14="http://schemas.microsoft.com/office/powerpoint/2010/main" val="381280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/>
            </a:gs>
            <a:gs pos="65000">
              <a:srgbClr val="D0CEC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A34ABB-3865-7B6C-26D1-015B00924116}"/>
              </a:ext>
            </a:extLst>
          </p:cNvPr>
          <p:cNvSpPr txBox="1"/>
          <p:nvPr/>
        </p:nvSpPr>
        <p:spPr>
          <a:xfrm>
            <a:off x="581166" y="530424"/>
            <a:ext cx="11196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한국무역협회-KITA" pitchFamily="2" charset="-127"/>
                <a:ea typeface="한국무역협회-KITA" pitchFamily="2" charset="-127"/>
              </a:rPr>
              <a:t>디자인 패턴 추천 목록 </a:t>
            </a:r>
            <a:r>
              <a:rPr lang="en-US" altLang="ko-KR" sz="2000" dirty="0">
                <a:latin typeface="한국무역협회-KITA" pitchFamily="2" charset="-127"/>
                <a:ea typeface="한국무역협회-KITA" pitchFamily="2" charset="-127"/>
              </a:rPr>
              <a:t>: </a:t>
            </a:r>
            <a:r>
              <a:rPr lang="ko-KR" altLang="en-US" sz="2000" dirty="0">
                <a:latin typeface="한국무역협회-KITA" pitchFamily="2" charset="-127"/>
                <a:ea typeface="한국무역협회-KITA" pitchFamily="2" charset="-127"/>
              </a:rPr>
              <a:t>볼드체는 </a:t>
            </a:r>
            <a:r>
              <a:rPr lang="en-US" altLang="ko-KR" sz="2000" dirty="0">
                <a:latin typeface="한국무역협회-KITA" pitchFamily="2" charset="-127"/>
                <a:ea typeface="한국무역협회-KITA" pitchFamily="2" charset="-127"/>
              </a:rPr>
              <a:t>Chat-GPT</a:t>
            </a:r>
            <a:r>
              <a:rPr lang="ko-KR" altLang="en-US" sz="2000" dirty="0">
                <a:latin typeface="한국무역협회-KITA" pitchFamily="2" charset="-127"/>
                <a:ea typeface="한국무역협회-KITA" pitchFamily="2" charset="-127"/>
              </a:rPr>
              <a:t> 추천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8ACF787-28B5-C85C-EEFB-5C9DC93E5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459615"/>
              </p:ext>
            </p:extLst>
          </p:nvPr>
        </p:nvGraphicFramePr>
        <p:xfrm>
          <a:off x="990600" y="1272528"/>
          <a:ext cx="4064000" cy="5055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36546008"/>
                    </a:ext>
                  </a:extLst>
                </a:gridCol>
              </a:tblGrid>
              <a:tr h="631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처음 보는 디자인 패턴</a:t>
                      </a:r>
                    </a:p>
                  </a:txBody>
                  <a:tcPr anchor="ctr">
                    <a:lnR w="1905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803046"/>
                  </a:ext>
                </a:extLst>
              </a:tr>
              <a:tr h="631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아토믹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디자인 패턴</a:t>
                      </a:r>
                    </a:p>
                  </a:txBody>
                  <a:tcPr anchor="ctr">
                    <a:lnR w="1905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516720"/>
                  </a:ext>
                </a:extLst>
              </a:tr>
              <a:tr h="631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모듈 디자인 패턴</a:t>
                      </a:r>
                    </a:p>
                  </a:txBody>
                  <a:tcPr anchor="ctr">
                    <a:lnR w="1905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549514"/>
                  </a:ext>
                </a:extLst>
              </a:tr>
              <a:tr h="631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콘텐츠 퍼스트 디자인 패턴</a:t>
                      </a:r>
                    </a:p>
                  </a:txBody>
                  <a:tcPr anchor="ctr">
                    <a:lnR w="1905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433284"/>
                  </a:ext>
                </a:extLst>
              </a:tr>
              <a:tr h="631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프레임워크 디자인 패턴</a:t>
                      </a:r>
                    </a:p>
                  </a:txBody>
                  <a:tcPr anchor="ctr">
                    <a:lnR w="1905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528521"/>
                  </a:ext>
                </a:extLst>
              </a:tr>
              <a:tr h="631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플랫폼 디자인 패턴</a:t>
                      </a:r>
                    </a:p>
                  </a:txBody>
                  <a:tcPr anchor="ctr">
                    <a:lnR w="1905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246780"/>
                  </a:ext>
                </a:extLst>
              </a:tr>
              <a:tr h="631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유니버셜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디자인 패턴</a:t>
                      </a:r>
                    </a:p>
                  </a:txBody>
                  <a:tcPr anchor="ctr">
                    <a:lnR w="1905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885589"/>
                  </a:ext>
                </a:extLst>
              </a:tr>
              <a:tr h="631881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anchor="ctr">
                    <a:lnR w="1905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358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2CE8990-864F-A038-E475-D2FE00AFE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535185"/>
              </p:ext>
            </p:extLst>
          </p:nvPr>
        </p:nvGraphicFramePr>
        <p:xfrm>
          <a:off x="6758468" y="1272528"/>
          <a:ext cx="4064000" cy="5055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39574351"/>
                    </a:ext>
                  </a:extLst>
                </a:gridCol>
              </a:tblGrid>
              <a:tr h="631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SSAFY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에서 들어본 디자인 패턴</a:t>
                      </a:r>
                    </a:p>
                  </a:txBody>
                  <a:tcPr anchor="ctr">
                    <a:lnL w="1905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E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198159"/>
                  </a:ext>
                </a:extLst>
              </a:tr>
              <a:tr h="631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MVC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패턴</a:t>
                      </a:r>
                    </a:p>
                  </a:txBody>
                  <a:tcPr anchor="ctr">
                    <a:lnL w="1905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317083"/>
                  </a:ext>
                </a:extLst>
              </a:tr>
              <a:tr h="631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MVP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패턴</a:t>
                      </a:r>
                    </a:p>
                  </a:txBody>
                  <a:tcPr anchor="ctr">
                    <a:lnL w="1905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374092"/>
                  </a:ext>
                </a:extLst>
              </a:tr>
              <a:tr h="631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MVVM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패턴</a:t>
                      </a:r>
                    </a:p>
                  </a:txBody>
                  <a:tcPr anchor="ctr">
                    <a:lnL w="1905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064695"/>
                  </a:ext>
                </a:extLst>
              </a:tr>
              <a:tr h="631881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778731"/>
                  </a:ext>
                </a:extLst>
              </a:tr>
              <a:tr h="631881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791510"/>
                  </a:ext>
                </a:extLst>
              </a:tr>
              <a:tr h="631881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420126"/>
                  </a:ext>
                </a:extLst>
              </a:tr>
              <a:tr h="631881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014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0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/>
            </a:gs>
            <a:gs pos="60000">
              <a:srgbClr val="D0CEC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A2E61686-7972-B1A7-D3C4-8B364FDE668E}"/>
              </a:ext>
            </a:extLst>
          </p:cNvPr>
          <p:cNvSpPr txBox="1"/>
          <p:nvPr/>
        </p:nvSpPr>
        <p:spPr>
          <a:xfrm>
            <a:off x="533618" y="532631"/>
            <a:ext cx="1089218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latin typeface="Cafe24 Ohsquare"/>
                <a:ea typeface="Cafe24 Ohsquare"/>
                <a:cs typeface="Cafe24 Ohsquare"/>
                <a:sym typeface="Cafe24 Ohsquare"/>
              </a:defRPr>
            </a:lvl1pPr>
          </a:lstStyle>
          <a:p>
            <a:r>
              <a:rPr dirty="0">
                <a:latin typeface="한국무역협회-KITA" pitchFamily="2" charset="-127"/>
                <a:ea typeface="한국무역협회-KITA" pitchFamily="2" charset="-127"/>
              </a:rPr>
              <a:t>상태관리 라이브러리</a:t>
            </a:r>
            <a:r>
              <a:rPr lang="en-US" dirty="0">
                <a:latin typeface="한국무역협회-KITA" pitchFamily="2" charset="-127"/>
                <a:ea typeface="한국무역협회-KITA" pitchFamily="2" charset="-127"/>
              </a:rPr>
              <a:t> </a:t>
            </a:r>
            <a:r>
              <a:rPr lang="en-US" sz="2000" dirty="0">
                <a:latin typeface="한국무역협회-KITA" pitchFamily="2" charset="-127"/>
                <a:ea typeface="한국무역협회-KITA" pitchFamily="2" charset="-127"/>
              </a:rPr>
              <a:t>: GitHub</a:t>
            </a:r>
            <a:r>
              <a:rPr lang="ko-KR" altLang="en-US" sz="2000" dirty="0">
                <a:latin typeface="한국무역협회-KITA" pitchFamily="2" charset="-127"/>
                <a:ea typeface="한국무역협회-KITA" pitchFamily="2" charset="-127"/>
              </a:rPr>
              <a:t>에 </a:t>
            </a:r>
            <a:r>
              <a:rPr lang="en-US" altLang="ko-KR" sz="2000" dirty="0">
                <a:latin typeface="한국무역협회-KITA" pitchFamily="2" charset="-127"/>
                <a:ea typeface="한국무역협회-KITA" pitchFamily="2" charset="-127"/>
              </a:rPr>
              <a:t>Star</a:t>
            </a:r>
            <a:r>
              <a:rPr lang="ko-KR" altLang="en-US" sz="2000" dirty="0">
                <a:latin typeface="한국무역협회-KITA" pitchFamily="2" charset="-127"/>
                <a:ea typeface="한국무역협회-KITA" pitchFamily="2" charset="-127"/>
              </a:rPr>
              <a:t>가 많은 순으로 정렬</a:t>
            </a:r>
            <a:r>
              <a:rPr lang="en-US" sz="2000" dirty="0">
                <a:latin typeface="한국무역협회-KITA" pitchFamily="2" charset="-127"/>
                <a:ea typeface="한국무역협회-KITA" pitchFamily="2" charset="-127"/>
              </a:rPr>
              <a:t> </a:t>
            </a:r>
            <a:endParaRPr sz="2400" dirty="0">
              <a:latin typeface="한국무역협회-KITA" pitchFamily="2" charset="-127"/>
              <a:ea typeface="한국무역협회-KITA" pitchFamily="2" charset="-127"/>
            </a:endParaRPr>
          </a:p>
        </p:txBody>
      </p: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A6EB2575-A162-FE97-67CF-AF8B8941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464" y="601774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6" descr="Picture 6">
            <a:extLst>
              <a:ext uri="{FF2B5EF4-FFF2-40B4-BE49-F238E27FC236}">
                <a16:creationId xmlns:a16="http://schemas.microsoft.com/office/drawing/2014/main" id="{F5268B72-7224-F64C-B191-7EB6E3717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04" y="2007860"/>
            <a:ext cx="2509142" cy="1254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10" descr="Picture 10">
            <a:extLst>
              <a:ext uri="{FF2B5EF4-FFF2-40B4-BE49-F238E27FC236}">
                <a16:creationId xmlns:a16="http://schemas.microsoft.com/office/drawing/2014/main" id="{FF758C4B-F594-9F32-F694-F1B6F404A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159" y="2189222"/>
            <a:ext cx="2509141" cy="891844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2" descr="GitHub - pmndrs/zustand: 🐻 Bear necessities for state management in React">
            <a:extLst>
              <a:ext uri="{FF2B5EF4-FFF2-40B4-BE49-F238E27FC236}">
                <a16:creationId xmlns:a16="http://schemas.microsoft.com/office/drawing/2014/main" id="{05DD07CE-CE77-7595-6E4D-ECD189BBA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437" y="1605267"/>
            <a:ext cx="3002653" cy="175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obX">
            <a:extLst>
              <a:ext uri="{FF2B5EF4-FFF2-40B4-BE49-F238E27FC236}">
                <a16:creationId xmlns:a16="http://schemas.microsoft.com/office/drawing/2014/main" id="{419F3F96-5332-71E2-897A-9464AD93D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87" y="3910852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3FA18A27-8FB5-E9C8-60AD-30B42EBC6364}"/>
              </a:ext>
            </a:extLst>
          </p:cNvPr>
          <p:cNvGrpSpPr/>
          <p:nvPr/>
        </p:nvGrpSpPr>
        <p:grpSpPr>
          <a:xfrm>
            <a:off x="4301512" y="3910852"/>
            <a:ext cx="3189312" cy="1590675"/>
            <a:chOff x="6314162" y="3915025"/>
            <a:chExt cx="3189312" cy="1590675"/>
          </a:xfrm>
        </p:grpSpPr>
        <p:pic>
          <p:nvPicPr>
            <p:cNvPr id="2052" name="Picture 4" descr="react-ui · GitHub Topics · GitHub">
              <a:extLst>
                <a:ext uri="{FF2B5EF4-FFF2-40B4-BE49-F238E27FC236}">
                  <a16:creationId xmlns:a16="http://schemas.microsoft.com/office/drawing/2014/main" id="{B06BADB5-575E-BC53-97FF-63FF522887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967"/>
            <a:stretch/>
          </p:blipFill>
          <p:spPr bwMode="auto">
            <a:xfrm>
              <a:off x="6314162" y="3915025"/>
              <a:ext cx="1180332" cy="159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EF2B7B6-BB07-4021-DC09-B1F561020DA3}"/>
                </a:ext>
              </a:extLst>
            </p:cNvPr>
            <p:cNvGrpSpPr/>
            <p:nvPr/>
          </p:nvGrpSpPr>
          <p:grpSpPr>
            <a:xfrm>
              <a:off x="7362900" y="4172573"/>
              <a:ext cx="2140574" cy="1023774"/>
              <a:chOff x="7362900" y="4172573"/>
              <a:chExt cx="2140574" cy="102377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6897C8-616E-84B2-8437-14F140593A2A}"/>
                  </a:ext>
                </a:extLst>
              </p:cNvPr>
              <p:cNvSpPr txBox="1"/>
              <p:nvPr/>
            </p:nvSpPr>
            <p:spPr>
              <a:xfrm>
                <a:off x="7362900" y="4172573"/>
                <a:ext cx="156703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dirty="0">
                    <a:solidFill>
                      <a:srgbClr val="09D9FF"/>
                    </a:solidFill>
                  </a:rPr>
                  <a:t>React</a:t>
                </a:r>
                <a:endParaRPr lang="ko-KR" altLang="en-US" sz="4400" dirty="0">
                  <a:solidFill>
                    <a:srgbClr val="09D9FF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173941-A099-460B-552C-BC1590B9D3A7}"/>
                  </a:ext>
                </a:extLst>
              </p:cNvPr>
              <p:cNvSpPr txBox="1"/>
              <p:nvPr/>
            </p:nvSpPr>
            <p:spPr>
              <a:xfrm>
                <a:off x="7418993" y="4673127"/>
                <a:ext cx="20844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rgbClr val="09D9FF"/>
                    </a:solidFill>
                  </a:rPr>
                  <a:t>state comp.</a:t>
                </a:r>
                <a:endParaRPr lang="ko-KR" altLang="en-US" sz="2800" dirty="0">
                  <a:solidFill>
                    <a:srgbClr val="09D9FF"/>
                  </a:solidFill>
                </a:endParaRPr>
              </a:p>
            </p:txBody>
          </p:sp>
        </p:grpSp>
      </p:grpSp>
      <p:pic>
        <p:nvPicPr>
          <p:cNvPr id="20" name="그래픽 9" descr="그래픽 9">
            <a:extLst>
              <a:ext uri="{FF2B5EF4-FFF2-40B4-BE49-F238E27FC236}">
                <a16:creationId xmlns:a16="http://schemas.microsoft.com/office/drawing/2014/main" id="{951B0ADE-5E41-1B9F-39A8-98E425DBE6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5674" y="4337014"/>
            <a:ext cx="3281378" cy="64033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D2784B-834D-ADED-5B25-58F42358CCDE}"/>
              </a:ext>
            </a:extLst>
          </p:cNvPr>
          <p:cNvSpPr txBox="1"/>
          <p:nvPr/>
        </p:nvSpPr>
        <p:spPr>
          <a:xfrm>
            <a:off x="1148458" y="3001866"/>
            <a:ext cx="2478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일관성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확장성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개발자 도구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br>
              <a:rPr lang="en-US" altLang="ko-KR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커뮤니티 지원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예측 가능성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44F52-C44B-E988-0108-5B64D8E079F9}"/>
              </a:ext>
            </a:extLst>
          </p:cNvPr>
          <p:cNvSpPr txBox="1"/>
          <p:nvPr/>
        </p:nvSpPr>
        <p:spPr>
          <a:xfrm>
            <a:off x="4894484" y="3001866"/>
            <a:ext cx="225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미세한 상태 관리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동시성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br>
              <a:rPr lang="en-US" altLang="ko-KR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효율성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간결함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원자 개념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B491BF-52FC-EAE0-7565-E99A0AB14CA8}"/>
              </a:ext>
            </a:extLst>
          </p:cNvPr>
          <p:cNvSpPr txBox="1"/>
          <p:nvPr/>
        </p:nvSpPr>
        <p:spPr>
          <a:xfrm>
            <a:off x="9377100" y="3001103"/>
            <a:ext cx="2302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간결함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유연성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작은 크기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br>
              <a:rPr lang="en-US" altLang="ko-KR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미들웨어 지원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직관적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A5E0DF-9512-E74F-0509-750FB1443BB9}"/>
              </a:ext>
            </a:extLst>
          </p:cNvPr>
          <p:cNvSpPr txBox="1"/>
          <p:nvPr/>
        </p:nvSpPr>
        <p:spPr>
          <a:xfrm>
            <a:off x="1148458" y="4971014"/>
            <a:ext cx="2478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반응성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자동 최적화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직관적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r>
              <a:rPr lang="ko-KR" altLang="en-US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유연성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b="0" i="0" dirty="0" err="1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데코레이터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F64A8C-E5B2-3150-C746-1B93C15C31B2}"/>
              </a:ext>
            </a:extLst>
          </p:cNvPr>
          <p:cNvSpPr txBox="1"/>
          <p:nvPr/>
        </p:nvSpPr>
        <p:spPr>
          <a:xfrm>
            <a:off x="4894484" y="5107953"/>
            <a:ext cx="2480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기본 제공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간단한 상태 관리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r>
              <a:rPr lang="ko-KR" altLang="en-US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컴포넌트 범위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명확함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8D15D9-2F2D-377C-82E8-3145732116D5}"/>
              </a:ext>
            </a:extLst>
          </p:cNvPr>
          <p:cNvSpPr txBox="1"/>
          <p:nvPr/>
        </p:nvSpPr>
        <p:spPr>
          <a:xfrm>
            <a:off x="8464600" y="4981714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동기화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b="0" i="0" dirty="0" err="1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캐싱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r>
              <a:rPr lang="ko-KR" altLang="en-US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재사용성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최적화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b="0" i="0" dirty="0" err="1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후크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사용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64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868</Words>
  <Application>Microsoft Office PowerPoint</Application>
  <PresentationFormat>와이드스크린</PresentationFormat>
  <Paragraphs>237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9" baseType="lpstr">
      <vt:lpstr>12롯데마트드림Bold</vt:lpstr>
      <vt:lpstr>12롯데마트드림Light</vt:lpstr>
      <vt:lpstr>12롯데마트드림Medium</vt:lpstr>
      <vt:lpstr>a옛날목욕탕L</vt:lpstr>
      <vt:lpstr>a타이틀고딕3</vt:lpstr>
      <vt:lpstr>HS봄바람체 3.0 Regular</vt:lpstr>
      <vt:lpstr>HS새마을체</vt:lpstr>
      <vt:lpstr>나눔스퀘어_ac</vt:lpstr>
      <vt:lpstr>나눔스퀘어_ac Bold</vt:lpstr>
      <vt:lpstr>한국무역협회-KITA</vt:lpstr>
      <vt:lpstr>Arial</vt:lpstr>
      <vt:lpstr>Cafe24 Ohsquare</vt:lpstr>
      <vt:lpstr>Cafe24 Ohsquare air</vt:lpstr>
      <vt:lpstr>Open Sans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김수찬</dc:creator>
  <cp:lastModifiedBy>김수찬</cp:lastModifiedBy>
  <cp:revision>30</cp:revision>
  <dcterms:created xsi:type="dcterms:W3CDTF">2023-04-27T14:21:57Z</dcterms:created>
  <dcterms:modified xsi:type="dcterms:W3CDTF">2023-05-01T11:57:46Z</dcterms:modified>
</cp:coreProperties>
</file>