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Compound</a:t>
            </a:r>
          </a:p>
        </c:rich>
      </c:tx>
      <c:layout>
        <c:manualLayout>
          <c:xMode val="edge"/>
          <c:yMode val="edge"/>
          <c:x val="0.37844158169955722"/>
          <c:y val="2.866086280074642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>
        <c:manualLayout>
          <c:layoutTarget val="inner"/>
          <c:xMode val="edge"/>
          <c:yMode val="edge"/>
          <c:x val="8.5514907897718637E-2"/>
          <c:y val="0.23042616758199311"/>
          <c:w val="0.89023201474111802"/>
          <c:h val="0.448328246813044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  <a:effectLst/>
          </c:spPr>
          <c:invertIfNegative val="0"/>
          <c:cat>
            <c:strRef>
              <c:f>Blad1!$A$2:$A$4</c:f>
              <c:strCache>
                <c:ptCount val="3"/>
                <c:pt idx="0">
                  <c:v>Zinnen</c:v>
                </c:pt>
                <c:pt idx="1">
                  <c:v>Woorden</c:v>
                </c:pt>
                <c:pt idx="2">
                  <c:v>Woorden exclusief neutrale woorden</c:v>
                </c:pt>
              </c:strCache>
            </c:strRef>
          </c:cat>
          <c:val>
            <c:numRef>
              <c:f>Blad1!$B$2:$B$4</c:f>
              <c:numCache>
                <c:formatCode>General</c:formatCode>
                <c:ptCount val="3"/>
                <c:pt idx="0">
                  <c:v>1</c:v>
                </c:pt>
                <c:pt idx="1">
                  <c:v>0.03</c:v>
                </c:pt>
                <c:pt idx="2" formatCode="d\-mmm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1D-446E-A868-C870D3F35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5575984"/>
        <c:axId val="285577624"/>
      </c:barChart>
      <c:catAx>
        <c:axId val="28557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85577624"/>
        <c:crosses val="autoZero"/>
        <c:auto val="1"/>
        <c:lblAlgn val="ctr"/>
        <c:lblOffset val="100"/>
        <c:noMultiLvlLbl val="0"/>
      </c:catAx>
      <c:valAx>
        <c:axId val="28557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8557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Snelheid</a:t>
            </a:r>
            <a:endParaRPr lang="en-US" dirty="0"/>
          </a:p>
        </c:rich>
      </c:tx>
      <c:layout>
        <c:manualLayout>
          <c:xMode val="edge"/>
          <c:yMode val="edge"/>
          <c:x val="0.40269465906072055"/>
          <c:y val="8.098877504477743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>
        <c:manualLayout>
          <c:layoutTarget val="inner"/>
          <c:xMode val="edge"/>
          <c:yMode val="edge"/>
          <c:x val="8.0125335150793453E-2"/>
          <c:y val="0.23042616758199311"/>
          <c:w val="0.89023201474111802"/>
          <c:h val="0.448328246813044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Tijd (in minuten)</c:v>
                </c:pt>
              </c:strCache>
            </c:strRef>
          </c:tx>
          <c:spPr>
            <a:solidFill>
              <a:schemeClr val="accent1"/>
            </a:solidFill>
            <a:ln w="28575" cap="rnd">
              <a:solidFill>
                <a:schemeClr val="accent1"/>
              </a:solidFill>
              <a:round/>
            </a:ln>
            <a:effectLst/>
          </c:spPr>
          <c:invertIfNegative val="0"/>
          <c:cat>
            <c:strRef>
              <c:f>Blad1!$A$2:$A$4</c:f>
              <c:strCache>
                <c:ptCount val="3"/>
                <c:pt idx="0">
                  <c:v>Mens</c:v>
                </c:pt>
                <c:pt idx="1">
                  <c:v>Backtracking</c:v>
                </c:pt>
                <c:pt idx="2">
                  <c:v>Backtracking + forward checking</c:v>
                </c:pt>
              </c:strCache>
            </c:strRef>
          </c:cat>
          <c:val>
            <c:numRef>
              <c:f>Blad1!$B$2:$B$4</c:f>
              <c:numCache>
                <c:formatCode>General</c:formatCode>
                <c:ptCount val="3"/>
                <c:pt idx="0">
                  <c:v>25</c:v>
                </c:pt>
                <c:pt idx="1">
                  <c:v>8.3000000000000004E-2</c:v>
                </c:pt>
                <c:pt idx="2" formatCode="d\-mmm">
                  <c:v>0.16700000000000001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1D-446E-A868-C870D3F35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5575984"/>
        <c:axId val="285577624"/>
      </c:barChart>
      <c:catAx>
        <c:axId val="28557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85577624"/>
        <c:crosses val="autoZero"/>
        <c:auto val="1"/>
        <c:lblAlgn val="ctr"/>
        <c:lblOffset val="100"/>
        <c:noMultiLvlLbl val="0"/>
      </c:catAx>
      <c:valAx>
        <c:axId val="28557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8557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CD77-F649-D778-9F6F-91ECE189F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A6172-E3AF-0B72-D4D9-A61099C20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E1EC4-B334-53ED-CA43-0F3E65D4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AC345-3392-AB59-DF51-79CE8CA3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1C620-C768-4468-9387-ABABDB5C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294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B615-BF4F-948D-667A-EBC8DE07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83620-64BB-BA92-5B76-28ED3BB7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C844-4463-9642-6A9D-0146DAAE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EC148-6032-247F-6802-330DCF1C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B9AA7-B9D7-BB8F-6C09-128B5E97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296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87DF5-3870-E4FB-9065-FDB65D3EE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092F6-2828-C1B4-D7D0-5FB51882C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E4D3-D48F-2D52-8BB3-E2F3383D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2323-70C1-0A92-4D5E-E5066302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BE0C6-8595-14A9-B52A-558FB52F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063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5A44-C7B7-4FED-8D31-44F7AA972D5B}"/>
              </a:ext>
            </a:extLst>
          </p:cNvPr>
          <p:cNvSpPr txBox="1">
            <a:spLocks noGrp="1"/>
          </p:cNvSpPr>
          <p:nvPr>
            <p:ph idx="10"/>
          </p:nvPr>
        </p:nvSpPr>
        <p:spPr>
          <a:xfrm>
            <a:off x="892367" y="1454228"/>
            <a:ext cx="10443990" cy="47152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6727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F321-5F64-B385-CC0A-961E105D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D5F5D-3C1A-AB52-F8DB-6A0CC67C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96E2D-8DBB-6A36-252F-E9645D7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9907A-23A2-00DC-A70F-648AAB22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8958D-095C-35B9-0485-6705BAB8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538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2FDF-8481-6F94-84B6-6E374308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CE16A-0FAC-8AA5-CDA8-198F49AD3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722A-C953-FCDA-C07C-71F6BE32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AD64A-BEBA-5D82-5F87-0C3BE4BE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18CB-3AFB-68FD-A2B6-360EFD3A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077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BC19-D0E1-F176-31EC-6ABC247D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A1F0-0408-ABDE-BD85-1C7CBC1DE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CBB10-C540-EC06-05E5-6C53D7087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8847C-B34E-92A6-8A89-F1B81C06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08C9F-AD8F-A0A1-EBC3-9F09292F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D8246-D4DB-9B43-07B5-7B6F6D89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933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6D42-D5A2-5728-E0C9-1CC70C96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37BE3-D46B-CEEA-B738-9488888EE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D0189-244E-29FC-81E7-243FBE012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0D22C-1DC9-C7D0-9D3E-DC502D74D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09010-9F05-8E74-E410-0FA1C670B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353A8-8562-8CA6-BA49-12BB23A7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381D8-0BE8-24C8-0DD0-2771C238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FB40A-16DF-F6BA-93BD-2B00DEF6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318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70C1-786A-028C-8C2E-6DEDE067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5BF55-57A0-101A-C83F-5C032E26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F5DAA-3C4B-B025-FA7A-74ABCB64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65283-82A3-8015-551A-8512F525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74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B9F9E-A3F4-4859-2D12-B90026DB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374EF-E0B3-8500-90F2-D7321632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DE04A-4723-5763-E518-DDC08AEA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774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F967-E8F5-E2A6-A536-9BB995BC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6DF62-75C9-5236-EF7B-463B59AD9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93EF3-2579-AD31-75E3-F132676D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ED724-80F9-B712-BEB0-81E4BFC1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87B1D-5265-F376-C80C-C3E0EBF1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4F1B1-6755-A004-F995-68971633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11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5B34-AABF-1EEA-7FC2-C45D9AFC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C7C9E-5970-16F8-CECB-87A90F3B2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5D6E6-12D5-0E4F-2826-D88F227AF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CCD8D-6ED4-075A-9B0F-65FA02BB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2BA03-5AC8-36E1-DC6C-5B615E45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FFA9A-39F6-0365-B756-3C3B5D83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223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42A30-FDF5-581B-FCDC-2EBCAD92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640B2-96A7-E00F-7739-0D26A046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3FD58-7453-31C0-A457-3798CB3BB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EB08-5F19-4690-8BA3-AA99676FFE03}" type="datetimeFigureOut">
              <a:rPr lang="nl-NL" smtClean="0"/>
              <a:t>12-5-2022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00B21-4E78-D041-4798-D97E27D10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FECAA-A616-7FD2-E18A-FA550E9C5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73F45-3B42-4097-B9F6-3AB3C65B22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503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1">
            <a:extLst>
              <a:ext uri="{FF2B5EF4-FFF2-40B4-BE49-F238E27FC236}">
                <a16:creationId xmlns:a16="http://schemas.microsoft.com/office/drawing/2014/main" id="{5EDE62D5-5AF2-4C2C-ADD9-CA9ECB852694}"/>
              </a:ext>
            </a:extLst>
          </p:cNvPr>
          <p:cNvSpPr txBox="1">
            <a:spLocks/>
          </p:cNvSpPr>
          <p:nvPr/>
        </p:nvSpPr>
        <p:spPr>
          <a:xfrm>
            <a:off x="478732" y="1241003"/>
            <a:ext cx="4712804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C6002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Technieken (AI):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NLP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Tijdelijke aanduiding voor inhoud 1">
            <a:extLst>
              <a:ext uri="{FF2B5EF4-FFF2-40B4-BE49-F238E27FC236}">
                <a16:creationId xmlns:a16="http://schemas.microsoft.com/office/drawing/2014/main" id="{10D93B16-DE36-459E-926F-24D7958ADB25}"/>
              </a:ext>
            </a:extLst>
          </p:cNvPr>
          <p:cNvSpPr txBox="1">
            <a:spLocks/>
          </p:cNvSpPr>
          <p:nvPr/>
        </p:nvSpPr>
        <p:spPr>
          <a:xfrm>
            <a:off x="6051273" y="1241003"/>
            <a:ext cx="4712804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C6002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Resultaten: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Zinnen: 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solidFill>
                  <a:srgbClr val="151515"/>
                </a:solidFill>
                <a:latin typeface="Verdana"/>
              </a:rPr>
              <a:t>Woorden: 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Woorden exclusief neutrale woorden: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" name="Tijdelijke aanduiding voor inhoud 1">
            <a:extLst>
              <a:ext uri="{FF2B5EF4-FFF2-40B4-BE49-F238E27FC236}">
                <a16:creationId xmlns:a16="http://schemas.microsoft.com/office/drawing/2014/main" id="{0CA87802-8B24-4059-8013-3949EB40F277}"/>
              </a:ext>
            </a:extLst>
          </p:cNvPr>
          <p:cNvSpPr txBox="1">
            <a:spLocks/>
          </p:cNvSpPr>
          <p:nvPr/>
        </p:nvSpPr>
        <p:spPr>
          <a:xfrm>
            <a:off x="478732" y="3712731"/>
            <a:ext cx="4712804" cy="24270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C6002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Uitdagingen: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Bepalen welke bouwblokken van taal wordt gebruikt voor het analyseren van het sentiment.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aphicFrame>
        <p:nvGraphicFramePr>
          <p:cNvPr id="15" name="Grafiek 14">
            <a:extLst>
              <a:ext uri="{FF2B5EF4-FFF2-40B4-BE49-F238E27FC236}">
                <a16:creationId xmlns:a16="http://schemas.microsoft.com/office/drawing/2014/main" id="{61E66693-6F89-4E99-8500-FF397D7D1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989842"/>
              </p:ext>
            </p:extLst>
          </p:nvPr>
        </p:nvGraphicFramePr>
        <p:xfrm>
          <a:off x="6051273" y="3712731"/>
          <a:ext cx="4712804" cy="2427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F8390C7-7B01-D741-5E79-DED9E17DF605}"/>
              </a:ext>
            </a:extLst>
          </p:cNvPr>
          <p:cNvSpPr txBox="1"/>
          <p:nvPr/>
        </p:nvSpPr>
        <p:spPr>
          <a:xfrm>
            <a:off x="478731" y="288758"/>
            <a:ext cx="11252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b="1" dirty="0">
                <a:solidFill>
                  <a:srgbClr val="C6002A"/>
                </a:solidFill>
                <a:latin typeface="Verdana"/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58283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27CEE570-56BF-B6A0-4C69-7573E5921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828017"/>
            <a:ext cx="3517119" cy="11958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DE2D59B7-893D-F27A-808D-F237B0B6D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829000"/>
            <a:ext cx="3537345" cy="119385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68945AB1-9E84-A67F-E7D5-78D66D27E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828018"/>
            <a:ext cx="3517120" cy="1195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007F40-C19A-02A7-41F8-224B51D24F36}"/>
              </a:ext>
            </a:extLst>
          </p:cNvPr>
          <p:cNvSpPr txBox="1"/>
          <p:nvPr/>
        </p:nvSpPr>
        <p:spPr>
          <a:xfrm>
            <a:off x="8977001" y="1573887"/>
            <a:ext cx="2370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solidFill>
                  <a:srgbClr val="C6002A"/>
                </a:solidFill>
                <a:latin typeface="Verdana"/>
              </a:rPr>
              <a:t>Zinnen: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777B4-0B40-F257-7E20-2390E050C73E}"/>
              </a:ext>
            </a:extLst>
          </p:cNvPr>
          <p:cNvSpPr txBox="1"/>
          <p:nvPr/>
        </p:nvSpPr>
        <p:spPr>
          <a:xfrm>
            <a:off x="4910889" y="1573887"/>
            <a:ext cx="2370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sz="2000">
                <a:solidFill>
                  <a:srgbClr val="C6002A"/>
                </a:solidFill>
                <a:latin typeface="Verdana"/>
              </a:defRPr>
            </a:lvl1pPr>
          </a:lstStyle>
          <a:p>
            <a:pPr algn="ctr"/>
            <a:r>
              <a:rPr lang="nl-NL" dirty="0"/>
              <a:t>Woorden: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AE726C-3A6A-7EC9-8555-700E200D4121}"/>
              </a:ext>
            </a:extLst>
          </p:cNvPr>
          <p:cNvSpPr txBox="1"/>
          <p:nvPr/>
        </p:nvSpPr>
        <p:spPr>
          <a:xfrm>
            <a:off x="1080569" y="1573887"/>
            <a:ext cx="2370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dirty="0">
                <a:solidFill>
                  <a:srgbClr val="C6002A"/>
                </a:solidFill>
                <a:latin typeface="Verdana"/>
              </a:rPr>
              <a:t>Woorden zonder neutrale woorden:</a:t>
            </a:r>
          </a:p>
        </p:txBody>
      </p:sp>
    </p:spTree>
    <p:extLst>
      <p:ext uri="{BB962C8B-B14F-4D97-AF65-F5344CB8AC3E}">
        <p14:creationId xmlns:p14="http://schemas.microsoft.com/office/powerpoint/2010/main" val="160723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1">
            <a:extLst>
              <a:ext uri="{FF2B5EF4-FFF2-40B4-BE49-F238E27FC236}">
                <a16:creationId xmlns:a16="http://schemas.microsoft.com/office/drawing/2014/main" id="{5EDE62D5-5AF2-4C2C-ADD9-CA9ECB852694}"/>
              </a:ext>
            </a:extLst>
          </p:cNvPr>
          <p:cNvSpPr txBox="1">
            <a:spLocks/>
          </p:cNvSpPr>
          <p:nvPr/>
        </p:nvSpPr>
        <p:spPr>
          <a:xfrm>
            <a:off x="478732" y="1241003"/>
            <a:ext cx="4712804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C6002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Technieken (AI):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Brute force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Backtracking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solidFill>
                  <a:srgbClr val="151515"/>
                </a:solidFill>
                <a:latin typeface="Verdana"/>
              </a:rPr>
              <a:t>Backtracking met forward </a:t>
            </a:r>
            <a:r>
              <a:rPr lang="nl-NL" dirty="0" err="1">
                <a:solidFill>
                  <a:srgbClr val="151515"/>
                </a:solidFill>
                <a:latin typeface="Verdana"/>
              </a:rPr>
              <a:t>checking</a:t>
            </a:r>
            <a:endParaRPr lang="nl-NL" dirty="0">
              <a:solidFill>
                <a:srgbClr val="151515"/>
              </a:solidFill>
              <a:latin typeface="Verdan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DFS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solidFill>
                  <a:srgbClr val="151515"/>
                </a:solidFill>
                <a:latin typeface="Verdana"/>
              </a:rPr>
              <a:t>CSP</a:t>
            </a: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Tijdelijke aanduiding voor inhoud 1">
            <a:extLst>
              <a:ext uri="{FF2B5EF4-FFF2-40B4-BE49-F238E27FC236}">
                <a16:creationId xmlns:a16="http://schemas.microsoft.com/office/drawing/2014/main" id="{10D93B16-DE36-459E-926F-24D7958ADB25}"/>
              </a:ext>
            </a:extLst>
          </p:cNvPr>
          <p:cNvSpPr txBox="1">
            <a:spLocks/>
          </p:cNvSpPr>
          <p:nvPr/>
        </p:nvSpPr>
        <p:spPr>
          <a:xfrm>
            <a:off x="6051273" y="1241003"/>
            <a:ext cx="4712804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C6002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Resultaten: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solidFill>
                  <a:srgbClr val="151515"/>
                </a:solidFill>
                <a:latin typeface="Verdana"/>
              </a:rPr>
              <a:t>Mens: 25 minuten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Brute force: Niet opgelost binnen 30 minuten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solidFill>
                  <a:srgbClr val="151515"/>
                </a:solidFill>
                <a:latin typeface="Verdana"/>
              </a:rPr>
              <a:t>Backtracking: 5 tot 7 seconden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Backtracking met forward </a:t>
            </a: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checking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10 tot 12 seconden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" name="Tijdelijke aanduiding voor inhoud 1">
            <a:extLst>
              <a:ext uri="{FF2B5EF4-FFF2-40B4-BE49-F238E27FC236}">
                <a16:creationId xmlns:a16="http://schemas.microsoft.com/office/drawing/2014/main" id="{0CA87802-8B24-4059-8013-3949EB40F277}"/>
              </a:ext>
            </a:extLst>
          </p:cNvPr>
          <p:cNvSpPr txBox="1">
            <a:spLocks/>
          </p:cNvSpPr>
          <p:nvPr/>
        </p:nvSpPr>
        <p:spPr>
          <a:xfrm>
            <a:off x="478732" y="3712731"/>
            <a:ext cx="4712804" cy="24270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C6002A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Uitdagingen: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Navigeren door het </a:t>
            </a:r>
            <a:r>
              <a:rPr kumimoji="0" lang="nl-NL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grid</a:t>
            </a: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15151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wanneer je terug moet in het algoritme.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>
                <a:solidFill>
                  <a:srgbClr val="151515"/>
                </a:solidFill>
                <a:latin typeface="Verdana"/>
              </a:rPr>
              <a:t>Het </a:t>
            </a:r>
            <a:r>
              <a:rPr lang="nl-NL" dirty="0" err="1">
                <a:solidFill>
                  <a:srgbClr val="151515"/>
                </a:solidFill>
                <a:latin typeface="Verdana"/>
              </a:rPr>
              <a:t>bijweren</a:t>
            </a:r>
            <a:r>
              <a:rPr lang="nl-NL" dirty="0">
                <a:solidFill>
                  <a:srgbClr val="151515"/>
                </a:solidFill>
                <a:latin typeface="Verdana"/>
              </a:rPr>
              <a:t> van de </a:t>
            </a:r>
            <a:r>
              <a:rPr lang="nl-NL" dirty="0" err="1">
                <a:solidFill>
                  <a:srgbClr val="151515"/>
                </a:solidFill>
                <a:latin typeface="Verdana"/>
              </a:rPr>
              <a:t>domain’s</a:t>
            </a:r>
            <a:r>
              <a:rPr lang="nl-NL" dirty="0">
                <a:solidFill>
                  <a:srgbClr val="151515"/>
                </a:solidFill>
                <a:latin typeface="Verdana"/>
              </a:rPr>
              <a:t> voor iedere </a:t>
            </a:r>
            <a:r>
              <a:rPr lang="nl-NL" dirty="0" err="1">
                <a:solidFill>
                  <a:srgbClr val="151515"/>
                </a:solidFill>
                <a:latin typeface="Verdana"/>
              </a:rPr>
              <a:t>cell</a:t>
            </a:r>
            <a:r>
              <a:rPr lang="nl-NL" dirty="0">
                <a:solidFill>
                  <a:srgbClr val="151515"/>
                </a:solidFill>
                <a:latin typeface="Verdana"/>
              </a:rPr>
              <a:t> wanneer je terug moet in het algoritme.</a:t>
            </a: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srgbClr val="15151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aphicFrame>
        <p:nvGraphicFramePr>
          <p:cNvPr id="15" name="Grafiek 14">
            <a:extLst>
              <a:ext uri="{FF2B5EF4-FFF2-40B4-BE49-F238E27FC236}">
                <a16:creationId xmlns:a16="http://schemas.microsoft.com/office/drawing/2014/main" id="{61E66693-6F89-4E99-8500-FF397D7D1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194611"/>
              </p:ext>
            </p:extLst>
          </p:nvPr>
        </p:nvGraphicFramePr>
        <p:xfrm>
          <a:off x="6051273" y="3712731"/>
          <a:ext cx="4712804" cy="2427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F8390C7-7B01-D741-5E79-DED9E17DF605}"/>
              </a:ext>
            </a:extLst>
          </p:cNvPr>
          <p:cNvSpPr txBox="1"/>
          <p:nvPr/>
        </p:nvSpPr>
        <p:spPr>
          <a:xfrm>
            <a:off x="478731" y="288758"/>
            <a:ext cx="11252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b="1" dirty="0">
                <a:solidFill>
                  <a:srgbClr val="C6002A"/>
                </a:solidFill>
                <a:latin typeface="Verdana"/>
              </a:rPr>
              <a:t>Killer Sudoku</a:t>
            </a:r>
          </a:p>
        </p:txBody>
      </p:sp>
    </p:spTree>
    <p:extLst>
      <p:ext uri="{BB962C8B-B14F-4D97-AF65-F5344CB8AC3E}">
        <p14:creationId xmlns:p14="http://schemas.microsoft.com/office/powerpoint/2010/main" val="211630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119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 Haast</dc:creator>
  <cp:lastModifiedBy>Job Haast</cp:lastModifiedBy>
  <cp:revision>7</cp:revision>
  <dcterms:created xsi:type="dcterms:W3CDTF">2022-05-12T11:14:46Z</dcterms:created>
  <dcterms:modified xsi:type="dcterms:W3CDTF">2022-05-12T13:23:07Z</dcterms:modified>
</cp:coreProperties>
</file>