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85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3" r:id="rId13"/>
    <p:sldId id="275" r:id="rId14"/>
    <p:sldId id="286" r:id="rId15"/>
    <p:sldId id="287" r:id="rId16"/>
    <p:sldId id="281" r:id="rId17"/>
  </p:sldIdLst>
  <p:sldSz cx="9144000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75" d="100"/>
          <a:sy n="75" d="100"/>
        </p:scale>
        <p:origin x="-1666" y="-600"/>
      </p:cViewPr>
      <p:guideLst>
        <p:guide orient="horz" pos="1701"/>
        <p:guide pos="2880"/>
      </p:guideLst>
    </p:cSldViewPr>
  </p:slideViewPr>
  <p:outlineViewPr>
    <p:cViewPr>
      <p:scale>
        <a:sx n="33" d="100"/>
        <a:sy n="33" d="100"/>
      </p:scale>
      <p:origin x="0" y="12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00E9D-AFB6-4B3A-B93B-2600168C7559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7050" y="685800"/>
            <a:ext cx="5803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EBBE-2B2C-4B21-B20F-7642E26D6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8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7050" y="685800"/>
            <a:ext cx="5803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BBE-2B2C-4B21-B20F-7642E26D6F2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1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710"/>
            <a:ext cx="7772400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0382"/>
            <a:ext cx="640080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5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1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3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70434"/>
            <a:ext cx="777240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9037"/>
            <a:ext cx="7772400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0158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0158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1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2714"/>
            <a:ext cx="4040188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08901"/>
            <a:ext cx="404177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12714"/>
            <a:ext cx="404177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2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5027"/>
            <a:ext cx="3008313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0142"/>
            <a:ext cx="3008313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0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22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6277"/>
            <a:ext cx="82296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19BF-20B1-44EF-AAB4-5F09DB4A9F4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DE0B-1122-4F00-B9C2-88FEFACE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7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big-data-analytics-1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967"/>
            <a:ext cx="9144000" cy="48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big-data-analytic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" y="488792"/>
            <a:ext cx="8975590" cy="41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46531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Weather Forecast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246094"/>
            <a:ext cx="51845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Estimates of areas where flooding is likely to be most severe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strength and direction of tropical storms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most likely amount of snow or rain that will fall in a specific area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most likely locations of downed power lines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Estimates of areas where wind speeds are likely to be greatest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locations where bridges and roads most likely to be damaged by storms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likelihood of flights being cancelled at specific airports</a:t>
            </a:r>
          </a:p>
        </p:txBody>
      </p:sp>
      <p:sp>
        <p:nvSpPr>
          <p:cNvPr id="4" name="AutoShape 2" descr="Big Data and Weather Forecasting: A Change in the Tech Clim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Big Data and Weather Forecasting: A Change in the Tech Clim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Big Data and Weather Forecasting: A Change in the Tech Climat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8" name="Picture 8" descr="Big Data and Weather Forecasting: A Change in the Tech Clim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72" y="1332185"/>
            <a:ext cx="3463517" cy="270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46531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Benefits of Big Data Analytics</a:t>
            </a:r>
          </a:p>
        </p:txBody>
      </p:sp>
      <p:pic>
        <p:nvPicPr>
          <p:cNvPr id="3" name="Picture 2" descr="20-big-data-analytic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70685"/>
            <a:ext cx="8950508" cy="41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96081"/>
            <a:ext cx="849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Some Real time application of big data analytics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96093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Google developed several open source tools and techniques that </a:t>
            </a:r>
            <a:r>
              <a:rPr lang="en-US" dirty="0" smtClean="0"/>
              <a:t>are extensively </a:t>
            </a:r>
            <a:r>
              <a:rPr lang="en-US" dirty="0"/>
              <a:t>used in big data ecosystem. With the help of different big data tools and techniques, Google is now </a:t>
            </a:r>
            <a:r>
              <a:rPr lang="en-US" dirty="0" smtClean="0"/>
              <a:t>capable of </a:t>
            </a:r>
            <a:r>
              <a:rPr lang="en-US" dirty="0"/>
              <a:t>exploring millions of websites and fetch you the right answer or information within </a:t>
            </a:r>
            <a:r>
              <a:rPr lang="en-US" dirty="0" smtClean="0"/>
              <a:t>millisecond's.</a:t>
            </a:r>
            <a:endParaRPr lang="en-US" dirty="0"/>
          </a:p>
        </p:txBody>
      </p:sp>
      <p:pic>
        <p:nvPicPr>
          <p:cNvPr id="6146" name="Picture 2" descr="How big MNC's like Google, Facebook, Instagram etc stores, manages and  manipulate Thousands of Terabytes o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96093"/>
            <a:ext cx="4680521" cy="313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65317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Advantages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323250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Informed Decision-Making:</a:t>
            </a:r>
            <a:endParaRPr lang="en-US" dirty="0"/>
          </a:p>
          <a:p>
            <a:pPr lvl="1"/>
            <a:r>
              <a:rPr lang="en-US" dirty="0" smtClean="0"/>
              <a:t>Enables </a:t>
            </a:r>
            <a:r>
              <a:rPr lang="en-US" dirty="0"/>
              <a:t>organizations to make informed and data-driven decisions.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Improved Efficiency:</a:t>
            </a:r>
            <a:endParaRPr lang="en-US" dirty="0"/>
          </a:p>
          <a:p>
            <a:pPr lvl="1"/>
            <a:r>
              <a:rPr lang="en-US" dirty="0" smtClean="0"/>
              <a:t>Identifies </a:t>
            </a:r>
            <a:r>
              <a:rPr lang="en-US" dirty="0"/>
              <a:t>operational inefficiencies, leading to streamlined processes and improved efficiency.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Enhanced Insights: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deeper insights into trends, patterns, and relationships within data.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Cost Savings:</a:t>
            </a:r>
            <a:endParaRPr lang="en-US" dirty="0"/>
          </a:p>
          <a:p>
            <a:pPr lvl="1"/>
            <a:r>
              <a:rPr lang="en-US" dirty="0" smtClean="0"/>
              <a:t>Identifies </a:t>
            </a:r>
            <a:r>
              <a:rPr lang="en-US" dirty="0"/>
              <a:t>areas for cost reduction and optimization, leading to </a:t>
            </a:r>
            <a:r>
              <a:rPr lang="en-US" dirty="0" smtClean="0"/>
              <a:t>financial savings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7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46531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Disadvantages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260177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Privacy Concerns:</a:t>
            </a:r>
            <a:endParaRPr lang="en-US" dirty="0"/>
          </a:p>
          <a:p>
            <a:pPr lvl="1"/>
            <a:r>
              <a:rPr lang="en-US" dirty="0" smtClean="0"/>
              <a:t>Handling </a:t>
            </a:r>
            <a:r>
              <a:rPr lang="en-US" dirty="0"/>
              <a:t>large volumes of data may raise privacy issues, especially when dealing with sensitive or personal information.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Security Challenges:</a:t>
            </a:r>
            <a:endParaRPr lang="en-US" dirty="0"/>
          </a:p>
          <a:p>
            <a:pPr lvl="1"/>
            <a:r>
              <a:rPr lang="en-US" dirty="0" smtClean="0"/>
              <a:t>Storing </a:t>
            </a:r>
            <a:r>
              <a:rPr lang="en-US" dirty="0"/>
              <a:t>and processing massive amounts of data increases the risk of security breaches and unauthorized access.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Data Quality Issues:</a:t>
            </a:r>
            <a:endParaRPr lang="en-US" dirty="0"/>
          </a:p>
          <a:p>
            <a:pPr lvl="1"/>
            <a:r>
              <a:rPr lang="en-US" dirty="0" smtClean="0"/>
              <a:t>Large </a:t>
            </a:r>
            <a:r>
              <a:rPr lang="en-US" dirty="0"/>
              <a:t>datasets may contain errors, inconsistencies, or incomplete information, leading to inaccurate insights.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Complexity of Implementation:</a:t>
            </a:r>
            <a:endParaRPr lang="en-US" dirty="0"/>
          </a:p>
          <a:p>
            <a:pPr lvl="1"/>
            <a:r>
              <a:rPr lang="en-US" dirty="0" smtClean="0"/>
              <a:t>Implementing </a:t>
            </a:r>
            <a:r>
              <a:rPr lang="en-US" dirty="0"/>
              <a:t>big data analytics solutions can be complex and require specialized skills, making it challenging for some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9072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big-data-analytic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086"/>
            <a:ext cx="9144000" cy="42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0097"/>
            <a:ext cx="2160240" cy="510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612105"/>
            <a:ext cx="7272808" cy="4309679"/>
          </a:xfrm>
        </p:spPr>
        <p:txBody>
          <a:bodyPr vert="horz" anchor="ctr">
            <a:norm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What is big data?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Types </a:t>
            </a:r>
            <a:r>
              <a:rPr lang="en-US" sz="1800" dirty="0" smtClean="0">
                <a:solidFill>
                  <a:schemeClr val="tx1"/>
                </a:solidFill>
              </a:rPr>
              <a:t>of big data analytics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Characteristics of big data analytics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Process of big data analytics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Benefits </a:t>
            </a:r>
            <a:r>
              <a:rPr lang="en-US" sz="1800" dirty="0" smtClean="0">
                <a:solidFill>
                  <a:schemeClr val="tx1"/>
                </a:solidFill>
              </a:rPr>
              <a:t>of big data analytics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Some Real time application of big data </a:t>
            </a:r>
            <a:r>
              <a:rPr lang="en-US" sz="1800" dirty="0" smtClean="0">
                <a:solidFill>
                  <a:schemeClr val="tx1"/>
                </a:solidFill>
              </a:rPr>
              <a:t>analytics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Advantages/Disadvantages of big data analytics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6531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What is big data?</a:t>
            </a:r>
          </a:p>
        </p:txBody>
      </p:sp>
      <p:pic>
        <p:nvPicPr>
          <p:cNvPr id="1026" name="Picture 2" descr="3 Ways Big Data Can Influence Decision-Making for Organiz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679624"/>
            <a:ext cx="3832425" cy="238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544" y="1763082"/>
            <a:ext cx="424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Big Data refers to a huge volume of data, that cannot be stored and processed using the traditional computing approach within a given time frame.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7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big-data-analytics-6-638.jpg"/>
          <p:cNvPicPr>
            <a:picLocks noChangeAspect="1"/>
          </p:cNvPicPr>
          <p:nvPr/>
        </p:nvPicPr>
        <p:blipFill rotWithShape="1">
          <a:blip r:embed="rId2"/>
          <a:srcRect b="15362"/>
          <a:stretch/>
        </p:blipFill>
        <p:spPr>
          <a:xfrm>
            <a:off x="251520" y="414835"/>
            <a:ext cx="8892480" cy="45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76" y="375379"/>
            <a:ext cx="769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Structured Data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476201"/>
            <a:ext cx="432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Structured Data refers to the data that has a proper structure associated with it. For example, the data that is present within the databases, the CSV files, and the excel spreadsheets can be referred to as Structured Data.</a:t>
            </a:r>
            <a:endParaRPr lang="en-IN" dirty="0"/>
          </a:p>
        </p:txBody>
      </p:sp>
      <p:pic>
        <p:nvPicPr>
          <p:cNvPr id="16388" name="Picture 4" descr="Structured vs Unstructured Data - What Are The Key Peculiarities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" t="18750" r="71650" b="13054"/>
          <a:stretch/>
        </p:blipFill>
        <p:spPr bwMode="auto">
          <a:xfrm>
            <a:off x="5220072" y="1332185"/>
            <a:ext cx="252155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83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5176" y="375379"/>
            <a:ext cx="769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Unstructured Data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76201"/>
            <a:ext cx="3960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Un-Structured Data refers to </a:t>
            </a:r>
            <a:r>
              <a:rPr lang="en-US" dirty="0" smtClean="0"/>
              <a:t>the data </a:t>
            </a:r>
            <a:r>
              <a:rPr lang="en-US" dirty="0"/>
              <a:t>that does not have </a:t>
            </a:r>
            <a:r>
              <a:rPr lang="en-US" dirty="0" smtClean="0"/>
              <a:t>any structure </a:t>
            </a:r>
            <a:r>
              <a:rPr lang="en-US" dirty="0"/>
              <a:t>associated with it at all. </a:t>
            </a:r>
            <a:r>
              <a:rPr lang="en-US" dirty="0" smtClean="0"/>
              <a:t>For example</a:t>
            </a:r>
            <a:r>
              <a:rPr lang="en-US" dirty="0"/>
              <a:t>, the image files, the </a:t>
            </a:r>
            <a:r>
              <a:rPr lang="en-US" dirty="0" smtClean="0"/>
              <a:t>audio files</a:t>
            </a:r>
            <a:r>
              <a:rPr lang="en-US" dirty="0"/>
              <a:t>, and the video files can </a:t>
            </a:r>
            <a:r>
              <a:rPr lang="en-US" dirty="0" smtClean="0"/>
              <a:t>be referred </a:t>
            </a:r>
            <a:r>
              <a:rPr lang="en-US" dirty="0"/>
              <a:t>to as Un-Structured Data.</a:t>
            </a:r>
          </a:p>
        </p:txBody>
      </p:sp>
      <p:pic>
        <p:nvPicPr>
          <p:cNvPr id="15364" name="Picture 4" descr="Structured vs Unstructured Data - What Are The Key Peculiarities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83" t="18352" b="12223"/>
          <a:stretch/>
        </p:blipFill>
        <p:spPr bwMode="auto">
          <a:xfrm>
            <a:off x="4919196" y="1260177"/>
            <a:ext cx="306835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76" y="375379"/>
            <a:ext cx="769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Semi-Structured Data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548209"/>
            <a:ext cx="37236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Semi-Structured Data refers to </a:t>
            </a:r>
            <a:r>
              <a:rPr lang="en-US" dirty="0" smtClean="0"/>
              <a:t>the data </a:t>
            </a:r>
            <a:r>
              <a:rPr lang="en-US" dirty="0"/>
              <a:t>that does not have a </a:t>
            </a:r>
            <a:r>
              <a:rPr lang="en-US" dirty="0" smtClean="0"/>
              <a:t>proper structure </a:t>
            </a:r>
            <a:r>
              <a:rPr lang="en-US" dirty="0"/>
              <a:t>associated with it. </a:t>
            </a:r>
            <a:r>
              <a:rPr lang="en-US" dirty="0" smtClean="0"/>
              <a:t>For example</a:t>
            </a:r>
            <a:r>
              <a:rPr lang="en-US" dirty="0"/>
              <a:t>, the data that is </a:t>
            </a:r>
            <a:r>
              <a:rPr lang="en-US" dirty="0" smtClean="0"/>
              <a:t>present within </a:t>
            </a:r>
            <a:r>
              <a:rPr lang="en-US" dirty="0"/>
              <a:t>the emails, the log files, </a:t>
            </a:r>
            <a:r>
              <a:rPr lang="en-US" dirty="0" smtClean="0"/>
              <a:t>and the </a:t>
            </a:r>
            <a:r>
              <a:rPr lang="en-US" dirty="0"/>
              <a:t>word documents can be </a:t>
            </a:r>
            <a:r>
              <a:rPr lang="en-US" dirty="0" smtClean="0"/>
              <a:t>referred to </a:t>
            </a:r>
            <a:r>
              <a:rPr lang="en-US" dirty="0"/>
              <a:t>as Semi-Structured Data.</a:t>
            </a:r>
          </a:p>
        </p:txBody>
      </p:sp>
      <p:pic>
        <p:nvPicPr>
          <p:cNvPr id="14338" name="Picture 2" descr="Structured vs Unstructured Data - What Are The Key Peculiarities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0" t="19973" r="34005" b="11711"/>
          <a:stretch/>
        </p:blipFill>
        <p:spPr bwMode="auto">
          <a:xfrm>
            <a:off x="4642672" y="1332185"/>
            <a:ext cx="3546580" cy="351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76" y="375379"/>
            <a:ext cx="769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Characteristics of Big Data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332185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Big Data is </a:t>
            </a:r>
            <a:r>
              <a:rPr lang="en-US" dirty="0" smtClean="0"/>
              <a:t>categorized into </a:t>
            </a:r>
            <a:r>
              <a:rPr lang="en-US" dirty="0"/>
              <a:t>5 </a:t>
            </a:r>
            <a:r>
              <a:rPr lang="en-US" dirty="0" smtClean="0"/>
              <a:t>important characteristics.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Volume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Velocity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Variety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Veracity</a:t>
            </a:r>
            <a:r>
              <a:rPr lang="en-US" dirty="0"/>
              <a:t>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Variability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3314" name="Picture 2" descr="Features Of Big Data Analytics | Top Big Data Requirem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r="16458"/>
          <a:stretch/>
        </p:blipFill>
        <p:spPr bwMode="auto">
          <a:xfrm>
            <a:off x="3995936" y="1332185"/>
            <a:ext cx="4574769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468089"/>
            <a:ext cx="77048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Volume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/>
              <a:t>Involves massive amounts of data that exceed the processing capacity of traditional databases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Velocity: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Deals </a:t>
            </a:r>
            <a:r>
              <a:rPr lang="en-US" dirty="0"/>
              <a:t>with the high speed at which data is generated, processed, and analyzed in real-time or near real-time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Variety: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Encompasses </a:t>
            </a:r>
            <a:r>
              <a:rPr lang="en-US" dirty="0"/>
              <a:t>diverse types of data, including structured, semi-structured, and unstructured data from various sources like text, images, videos, and more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Veracity: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Refers </a:t>
            </a:r>
            <a:r>
              <a:rPr lang="en-US" dirty="0"/>
              <a:t>to the uncertainty or quality of data, as big data often comes from multiple sources with varying degrees of accuracy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Value: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The </a:t>
            </a:r>
            <a:r>
              <a:rPr lang="en-US" dirty="0"/>
              <a:t>primary goal is to extract valuable insights and knowledge from the data to make informed business decisions or gain a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23616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4455</TotalTime>
  <Words>633</Words>
  <Application>Microsoft Office PowerPoint</Application>
  <PresentationFormat>Custom</PresentationFormat>
  <Paragraphs>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15</cp:revision>
  <dcterms:created xsi:type="dcterms:W3CDTF">2023-11-24T11:24:49Z</dcterms:created>
  <dcterms:modified xsi:type="dcterms:W3CDTF">2023-12-25T05:22:22Z</dcterms:modified>
</cp:coreProperties>
</file>