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003366"/>
    <a:srgbClr val="FF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28" autoAdjust="0"/>
  </p:normalViewPr>
  <p:slideViewPr>
    <p:cSldViewPr>
      <p:cViewPr>
        <p:scale>
          <a:sx n="78" d="100"/>
          <a:sy n="78" d="100"/>
        </p:scale>
        <p:origin x="-588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EF9FF5B-89EC-4090-AAE6-407767AA86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109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smtClean="0"/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06C7A03-7863-446C-86F0-1B28D5125875}" type="slidenum">
              <a:rPr lang="pt-BR" smtClean="0"/>
              <a:pPr eaLnBrk="1" hangingPunct="1"/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F9FF5B-89EC-4090-AAE6-407767AA8602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883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F9FF5B-89EC-4090-AAE6-407767AA8602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746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F9FF5B-89EC-4090-AAE6-407767AA8602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835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F9FF5B-89EC-4090-AAE6-407767AA8602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830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F9FF5B-89EC-4090-AAE6-407767AA8602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597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F9FF5B-89EC-4090-AAE6-407767AA8602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858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0" y="3357563"/>
            <a:ext cx="846137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7596188" y="6381750"/>
            <a:ext cx="1444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1400"/>
              <a:t>Dezembro/2012</a:t>
            </a:r>
          </a:p>
        </p:txBody>
      </p:sp>
      <p:pic>
        <p:nvPicPr>
          <p:cNvPr id="6" name="Picture 10" descr="Logo_FATEC_201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15888"/>
            <a:ext cx="4411662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73238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pt-BR"/>
              <a:t>FATEC-RP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771775" y="6245225"/>
            <a:ext cx="3671888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&lt;coloque no rodapé o título do seu trabalho&gt;</a:t>
            </a:r>
          </a:p>
        </p:txBody>
      </p:sp>
    </p:spTree>
    <p:extLst>
      <p:ext uri="{BB962C8B-B14F-4D97-AF65-F5344CB8AC3E}">
        <p14:creationId xmlns:p14="http://schemas.microsoft.com/office/powerpoint/2010/main" val="240502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&lt;coloque no rodapé o título do seu trabalho&gt;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A3832-0E10-48F3-9D28-DB3D06B1383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34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88913"/>
            <a:ext cx="2057400" cy="589438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19800" cy="589438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&lt;coloque no rodapé o título do seu trabalho&gt;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30CC3-BC06-4688-B520-51E3E32F4C6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62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&lt;coloque no rodapé o título do seu trabalho&gt;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DBC08-301C-4372-8385-FD8683C5913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47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&lt;coloque no rodapé o título do seu trabalho&gt;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F7CF2-E336-4810-B47A-93C7A97F3C5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05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5573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&lt;coloque no rodapé o título do seu trabalho&gt;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6BC74-4FD6-4D96-8836-389B59AFE9E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93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&lt;coloque no rodapé o título do seu trabalho&gt;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56A5C-44BD-463E-BDB9-8E4B4597286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43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&lt;coloque no rodapé o título do seu trabalho&gt;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2B9CF-FD37-4DF6-8202-DA2D56D0A9E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50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&lt;coloque no rodapé o título do seu trabalho&gt;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8218E6-618C-4088-B6E0-79A1FBCEF21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&lt;coloque no rodapé o título do seu trabalho&gt;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80A3A-B6E0-443B-BBC5-DB9E33B699C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36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&lt;coloque no rodapé o título do seu trabalho&gt;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03ECB-19A0-4AAF-8A30-55D4FCE80ED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5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573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0338" y="6245225"/>
            <a:ext cx="37433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r>
              <a:rPr lang="pt-BR"/>
              <a:t>&lt;coloque no rodapé o título do seu trabalho&gt;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7CAF5CA-9D8F-4971-AD6B-5F773E84AE7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sp>
        <p:nvSpPr>
          <p:cNvPr id="2" name="Line 8"/>
          <p:cNvSpPr>
            <a:spLocks noChangeShapeType="1"/>
          </p:cNvSpPr>
          <p:nvPr userDrawn="1"/>
        </p:nvSpPr>
        <p:spPr bwMode="auto">
          <a:xfrm>
            <a:off x="442913" y="6197600"/>
            <a:ext cx="87122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>
            <a:off x="-12700" y="1412875"/>
            <a:ext cx="87122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1032" name="Picture 11" descr="Logo_FATEC_2011_3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6275388"/>
            <a:ext cx="13208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lr>
          <a:srgbClr val="CC0000"/>
        </a:buClr>
        <a:buSzPct val="85000"/>
        <a:buFont typeface="Wingdings" pitchFamily="2" charset="2"/>
        <a:buChar char="q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0000"/>
        </a:spcBef>
        <a:spcAft>
          <a:spcPct val="0"/>
        </a:spcAft>
        <a:buClr>
          <a:srgbClr val="FF3300"/>
        </a:buClr>
        <a:buSzPct val="80000"/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30000"/>
        </a:spcBef>
        <a:spcAft>
          <a:spcPct val="0"/>
        </a:spcAft>
        <a:buClr>
          <a:srgbClr val="003366"/>
        </a:buClr>
        <a:buSzPct val="8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30000"/>
        </a:spcBef>
        <a:spcAft>
          <a:spcPct val="0"/>
        </a:spcAft>
        <a:buClr>
          <a:srgbClr val="0099CC"/>
        </a:buClr>
        <a:buSzPct val="8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30000"/>
        </a:spcBef>
        <a:spcAft>
          <a:spcPct val="0"/>
        </a:spcAft>
        <a:buSzPct val="50000"/>
        <a:buFont typeface="Wingdings" pitchFamily="2" charset="2"/>
        <a:buChar char="Ø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30000"/>
        </a:spcBef>
        <a:spcAft>
          <a:spcPct val="0"/>
        </a:spcAft>
        <a:buSzPct val="50000"/>
        <a:buFont typeface="Wingdings" pitchFamily="2" charset="2"/>
        <a:buChar char="Ø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30000"/>
        </a:spcBef>
        <a:spcAft>
          <a:spcPct val="0"/>
        </a:spcAft>
        <a:buSzPct val="50000"/>
        <a:buFont typeface="Wingdings" pitchFamily="2" charset="2"/>
        <a:buChar char="Ø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30000"/>
        </a:spcBef>
        <a:spcAft>
          <a:spcPct val="0"/>
        </a:spcAft>
        <a:buSzPct val="50000"/>
        <a:buFont typeface="Wingdings" pitchFamily="2" charset="2"/>
        <a:buChar char="Ø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30000"/>
        </a:spcBef>
        <a:spcAft>
          <a:spcPct val="0"/>
        </a:spcAft>
        <a:buSzPct val="50000"/>
        <a:buFont typeface="Wingdings" pitchFamily="2" charset="2"/>
        <a:buChar char="Ø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sz="3200" smtClean="0"/>
              <a:t>A Importância do Código Limpo na Perspectiva dos Desenvolvedores e Empresas de Software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3250"/>
            <a:ext cx="6400800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400" b="1" smtClean="0"/>
              <a:t>Aluno</a:t>
            </a:r>
            <a:r>
              <a:rPr lang="pt-BR" sz="2400" smtClean="0"/>
              <a:t>: Joberto Diniz Junior</a:t>
            </a:r>
          </a:p>
          <a:p>
            <a:pPr eaLnBrk="1" hangingPunct="1">
              <a:lnSpc>
                <a:spcPct val="90000"/>
              </a:lnSpc>
            </a:pPr>
            <a:r>
              <a:rPr lang="pt-BR" sz="2400" b="1" smtClean="0"/>
              <a:t>Orientador</a:t>
            </a:r>
            <a:r>
              <a:rPr lang="pt-BR" sz="2400" smtClean="0"/>
              <a:t>: Dr. Djalma Domingos da Silva</a:t>
            </a:r>
          </a:p>
          <a:p>
            <a:pPr eaLnBrk="1" hangingPunct="1"/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2.3 Nomes significativos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1" hangingPunct="1"/>
            <a:r>
              <a:rPr lang="pt-BR" dirty="0"/>
              <a:t>A Importância do Código Limpo na Perspectiva dos Desenvolvedores e Empresas de Software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3DBC08-301C-4372-8385-FD8683C59138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Evitar abreviaturas</a:t>
            </a:r>
          </a:p>
          <a:p>
            <a:r>
              <a:rPr lang="pt-BR" dirty="0" smtClean="0"/>
              <a:t>Usar nomes do domínio do problema</a:t>
            </a:r>
          </a:p>
          <a:p>
            <a:r>
              <a:rPr lang="pt-BR" dirty="0" smtClean="0"/>
              <a:t>Renomear / Refatorar</a:t>
            </a:r>
          </a:p>
          <a:p>
            <a:r>
              <a:rPr lang="pt-BR" dirty="0" smtClean="0"/>
              <a:t>Evitar números e strings “mágicas”</a:t>
            </a:r>
          </a:p>
          <a:p>
            <a:pPr lvl="1"/>
            <a:r>
              <a:rPr lang="pt-BR" dirty="0" smtClean="0"/>
              <a:t>Criar constantes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374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2.4 SOLID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Princípio da Responsabilidade Única</a:t>
            </a:r>
          </a:p>
          <a:p>
            <a:r>
              <a:rPr lang="pt-BR" dirty="0" smtClean="0"/>
              <a:t>Princípio Aberto-Fechado</a:t>
            </a:r>
          </a:p>
          <a:p>
            <a:r>
              <a:rPr lang="pt-BR" dirty="0" smtClean="0"/>
              <a:t>Princípio da Substituição de Liskov</a:t>
            </a:r>
          </a:p>
          <a:p>
            <a:r>
              <a:rPr lang="pt-BR" dirty="0" smtClean="0"/>
              <a:t>Princípio da Segregação de Interface</a:t>
            </a:r>
          </a:p>
          <a:p>
            <a:r>
              <a:rPr lang="pt-BR" dirty="0" smtClean="0"/>
              <a:t>Princípio da Inversão de Dependência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1" hangingPunct="1"/>
            <a:r>
              <a:rPr lang="pt-BR" dirty="0"/>
              <a:t>A Importância do Código Limpo na Perspectiva dos Desenvolvedores e Empresas de Software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3DBC08-301C-4372-8385-FD8683C59138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44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2.5 Referência </a:t>
            </a:r>
            <a:r>
              <a:rPr lang="pt-BR" dirty="0"/>
              <a:t>nula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1" hangingPunct="1"/>
            <a:r>
              <a:rPr lang="pt-BR" dirty="0"/>
              <a:t>A Importância do Código Limpo na Perspectiva dos Desenvolvedores e Empresas de Software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3DBC08-301C-4372-8385-FD8683C59138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557338"/>
            <a:ext cx="3898776" cy="4525962"/>
          </a:xfrm>
        </p:spPr>
        <p:txBody>
          <a:bodyPr/>
          <a:lstStyle/>
          <a:p>
            <a:r>
              <a:rPr lang="pt-BR" dirty="0" smtClean="0"/>
              <a:t>Charles Hoare</a:t>
            </a:r>
          </a:p>
          <a:p>
            <a:pPr lvl="1"/>
            <a:r>
              <a:rPr lang="pt-BR" dirty="0" smtClean="0"/>
              <a:t>Meu erro de bilhões de dólares</a:t>
            </a:r>
          </a:p>
          <a:p>
            <a:r>
              <a:rPr lang="pt-BR" dirty="0" smtClean="0"/>
              <a:t>Utilizar padrão de projeto Objeto Nulo</a:t>
            </a:r>
            <a:endParaRPr lang="pt-BR" dirty="0"/>
          </a:p>
        </p:txBody>
      </p:sp>
      <p:pic>
        <p:nvPicPr>
          <p:cNvPr id="9" name="Picture 2" descr="D:\Documentos\Fatec\TCC\Documentos\311137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419200"/>
            <a:ext cx="3810000" cy="3810000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62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2.6 Testes </a:t>
            </a:r>
            <a:r>
              <a:rPr lang="pt-BR" dirty="0"/>
              <a:t>unitários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forma de documentação</a:t>
            </a:r>
          </a:p>
          <a:p>
            <a:r>
              <a:rPr lang="pt-BR" dirty="0" smtClean="0"/>
              <a:t>Impacto na Arquitetura e Design do sistema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1" hangingPunct="1"/>
            <a:r>
              <a:rPr lang="pt-BR" dirty="0"/>
              <a:t>A Importância do Código Limpo na Perspectiva dos Desenvolvedores e Empresas de Software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3DBC08-301C-4372-8385-FD8683C59138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85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 Métodos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Amostra</a:t>
            </a:r>
          </a:p>
          <a:p>
            <a:r>
              <a:rPr lang="pt-BR" dirty="0" smtClean="0"/>
              <a:t>Experimento</a:t>
            </a:r>
          </a:p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1" hangingPunct="1"/>
            <a:r>
              <a:rPr lang="pt-BR" dirty="0"/>
              <a:t>A Importância do Código Limpo na Perspectiva dos Desenvolvedores e Empresas de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3DBC08-301C-4372-8385-FD8683C59138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23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4.1 Manutenibilidade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1" hangingPunct="1"/>
            <a:r>
              <a:rPr lang="pt-BR" dirty="0"/>
              <a:t>A Importância do Código Limpo na Perspectiva dos Desenvolvedores e Empresas de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3DBC08-301C-4372-8385-FD8683C59138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568187"/>
              </p:ext>
            </p:extLst>
          </p:nvPr>
        </p:nvGraphicFramePr>
        <p:xfrm>
          <a:off x="2303748" y="1700808"/>
          <a:ext cx="4536504" cy="4272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r:id="rId3" imgW="3528000" imgH="3312000" progId="Prism5.Document">
                  <p:embed/>
                </p:oleObj>
              </mc:Choice>
              <mc:Fallback>
                <p:oleObj r:id="rId3" imgW="3528000" imgH="3312000" progId="Prism5.Document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748" y="1700808"/>
                        <a:ext cx="4536504" cy="42729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734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4.2 Tempo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1" hangingPunct="1"/>
            <a:r>
              <a:rPr lang="pt-BR" dirty="0"/>
              <a:t>A Importância do Código Limpo na Perspectiva dos Desenvolvedores e Empresas de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3DBC08-301C-4372-8385-FD8683C59138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831605"/>
              </p:ext>
            </p:extLst>
          </p:nvPr>
        </p:nvGraphicFramePr>
        <p:xfrm>
          <a:off x="2303748" y="1700808"/>
          <a:ext cx="4716524" cy="4317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r:id="rId3" imgW="3636000" imgH="3312000" progId="Prism5.Document">
                  <p:embed/>
                </p:oleObj>
              </mc:Choice>
              <mc:Fallback>
                <p:oleObj r:id="rId3" imgW="3636000" imgH="3312000" progId="Prism5.Document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748" y="1700808"/>
                        <a:ext cx="4716524" cy="43171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912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4.3 Quantidade de linhas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1" hangingPunct="1"/>
            <a:r>
              <a:rPr lang="pt-BR" dirty="0"/>
              <a:t>A Importância do Código Limpo na Perspectiva dos Desenvolvedores e Empresas de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3DBC08-301C-4372-8385-FD8683C59138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838235"/>
              </p:ext>
            </p:extLst>
          </p:nvPr>
        </p:nvGraphicFramePr>
        <p:xfrm>
          <a:off x="2339752" y="1700808"/>
          <a:ext cx="4464496" cy="4205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r:id="rId3" imgW="3528000" imgH="3312000" progId="Prism5.Document">
                  <p:embed/>
                </p:oleObj>
              </mc:Choice>
              <mc:Fallback>
                <p:oleObj r:id="rId3" imgW="3528000" imgH="3312000" progId="Prism5.Document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700808"/>
                        <a:ext cx="4464496" cy="42051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178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4.4 Características Subjetivas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Facilidade de leitura do código</a:t>
            </a:r>
          </a:p>
          <a:p>
            <a:r>
              <a:rPr lang="pt-BR" dirty="0" smtClean="0"/>
              <a:t>Facilidade para adição de nova funcionalidade</a:t>
            </a:r>
          </a:p>
          <a:p>
            <a:r>
              <a:rPr lang="pt-BR" dirty="0" smtClean="0"/>
              <a:t>Tamanho de classes e métodos</a:t>
            </a:r>
          </a:p>
          <a:p>
            <a:r>
              <a:rPr lang="pt-BR" dirty="0" smtClean="0"/>
              <a:t>Comentários ajudam?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1" hangingPunct="1"/>
            <a:r>
              <a:rPr lang="pt-BR" dirty="0"/>
              <a:t>A Importância do Código Limpo na Perspectiva dos Desenvolvedores e Empresas de Software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3DBC08-301C-4372-8385-FD8683C59138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22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5. Conclusão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1" hangingPunct="1"/>
            <a:r>
              <a:rPr lang="pt-BR" dirty="0"/>
              <a:t>A Importância do Código Limpo na Perspectiva dos Desenvolvedores e Empresas de Software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3DBC08-301C-4372-8385-FD8683C59138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pic>
        <p:nvPicPr>
          <p:cNvPr id="4099" name="Picture 3" descr="C:\Users\Joba\Desktop\train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513" y="1484784"/>
            <a:ext cx="3392487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oba\Desktop\CLIPART_OF_10926_S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4624" y="2492896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51720" y="1484784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>
                <a:latin typeface="+mn-lt"/>
              </a:rPr>
              <a:t>Treinamento </a:t>
            </a:r>
            <a:r>
              <a:rPr lang="pt-BR" sz="2800" i="1" dirty="0" smtClean="0">
                <a:latin typeface="+mn-lt"/>
              </a:rPr>
              <a:t>Empresarial</a:t>
            </a:r>
            <a:endParaRPr lang="pt-BR" sz="2800" i="1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1680" y="4725144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dirty="0">
                <a:latin typeface="+mn-lt"/>
              </a:rPr>
              <a:t>Treinamento </a:t>
            </a:r>
            <a:r>
              <a:rPr lang="pt-BR" sz="2800" i="1" dirty="0" smtClean="0">
                <a:latin typeface="+mn-lt"/>
              </a:rPr>
              <a:t>Individual</a:t>
            </a:r>
            <a:endParaRPr lang="pt-BR" sz="28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37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Roteiro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1. Introdução</a:t>
            </a:r>
          </a:p>
          <a:p>
            <a:r>
              <a:rPr lang="pt-BR" dirty="0" smtClean="0"/>
              <a:t>2. Fundamentação Teórica</a:t>
            </a:r>
          </a:p>
          <a:p>
            <a:r>
              <a:rPr lang="pt-BR" dirty="0" smtClean="0"/>
              <a:t>3. Métodos</a:t>
            </a:r>
          </a:p>
          <a:p>
            <a:r>
              <a:rPr lang="pt-BR" dirty="0" smtClean="0"/>
              <a:t>4. Resultado e Discussão</a:t>
            </a:r>
          </a:p>
          <a:p>
            <a:r>
              <a:rPr lang="pt-BR" dirty="0" smtClean="0"/>
              <a:t>5. </a:t>
            </a:r>
            <a:r>
              <a:rPr lang="pt-BR" dirty="0" smtClean="0"/>
              <a:t>Conclusão</a:t>
            </a:r>
            <a:endParaRPr lang="pt-BR" dirty="0" smtClean="0"/>
          </a:p>
        </p:txBody>
      </p:sp>
      <p:sp>
        <p:nvSpPr>
          <p:cNvPr id="4100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dirty="0" smtClean="0"/>
              <a:t>A Importância do Código Limpo na Perspectiva dos Desenvolvedores e Empresas de Software</a:t>
            </a:r>
          </a:p>
        </p:txBody>
      </p:sp>
      <p:sp>
        <p:nvSpPr>
          <p:cNvPr id="4101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002AB0D-7466-4383-AFED-5609FC4E8539}" type="slidenum">
              <a:rPr lang="pt-BR" smtClean="0"/>
              <a:pPr eaLnBrk="1" hangingPunct="1"/>
              <a:t>2</a:t>
            </a:fld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 Introdução</a:t>
            </a:r>
          </a:p>
        </p:txBody>
      </p:sp>
      <p:pic>
        <p:nvPicPr>
          <p:cNvPr id="5123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6350" y="1484313"/>
            <a:ext cx="9204325" cy="2252662"/>
          </a:xfrm>
        </p:spPr>
      </p:pic>
      <p:sp>
        <p:nvSpPr>
          <p:cNvPr id="5124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mtClean="0"/>
              <a:t>A Importância do Código Limpo na Perspectiva dos Desenvolvedores e Empresas de Software</a:t>
            </a:r>
          </a:p>
        </p:txBody>
      </p:sp>
      <p:sp>
        <p:nvSpPr>
          <p:cNvPr id="5125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16A5B5-B254-4C13-A015-B08E046770AE}" type="slidenum">
              <a:rPr lang="pt-BR" smtClean="0"/>
              <a:pPr eaLnBrk="1" hangingPunct="1"/>
              <a:t>3</a:t>
            </a:fld>
            <a:endParaRPr lang="pt-BR" smtClean="0"/>
          </a:p>
        </p:txBody>
      </p:sp>
      <p:sp>
        <p:nvSpPr>
          <p:cNvPr id="5126" name="CaixaDeTexto 6"/>
          <p:cNvSpPr txBox="1">
            <a:spLocks noChangeArrowheads="1"/>
          </p:cNvSpPr>
          <p:nvPr/>
        </p:nvSpPr>
        <p:spPr bwMode="auto">
          <a:xfrm>
            <a:off x="179388" y="4005263"/>
            <a:ext cx="28082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dirty="0"/>
              <a:t>Por que essa estrutura está aqui?</a:t>
            </a:r>
          </a:p>
        </p:txBody>
      </p:sp>
      <p:sp>
        <p:nvSpPr>
          <p:cNvPr id="5127" name="CaixaDeTexto 7"/>
          <p:cNvSpPr txBox="1">
            <a:spLocks noChangeArrowheads="1"/>
          </p:cNvSpPr>
          <p:nvPr/>
        </p:nvSpPr>
        <p:spPr bwMode="auto">
          <a:xfrm>
            <a:off x="3155950" y="4005263"/>
            <a:ext cx="28082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/>
              <a:t>Para onde será que essa ponte leva?</a:t>
            </a:r>
          </a:p>
        </p:txBody>
      </p:sp>
      <p:sp>
        <p:nvSpPr>
          <p:cNvPr id="5128" name="CaixaDeTexto 8"/>
          <p:cNvSpPr txBox="1">
            <a:spLocks noChangeArrowheads="1"/>
          </p:cNvSpPr>
          <p:nvPr/>
        </p:nvSpPr>
        <p:spPr bwMode="auto">
          <a:xfrm>
            <a:off x="6156325" y="3946525"/>
            <a:ext cx="28082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/>
              <a:t>Essa placa não me ajuda muito.</a:t>
            </a:r>
          </a:p>
        </p:txBody>
      </p:sp>
      <p:sp>
        <p:nvSpPr>
          <p:cNvPr id="5129" name="CaixaDeTexto 9"/>
          <p:cNvSpPr txBox="1">
            <a:spLocks noChangeArrowheads="1"/>
          </p:cNvSpPr>
          <p:nvPr/>
        </p:nvSpPr>
        <p:spPr bwMode="auto">
          <a:xfrm>
            <a:off x="6227763" y="4868863"/>
            <a:ext cx="28082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1600" i="1"/>
              <a:t>//Esta é a ponte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  <p:bldP spid="5127" grpId="0"/>
      <p:bldP spid="5128" grpId="0"/>
      <p:bldP spid="51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1.1 Justificativa</a:t>
            </a:r>
          </a:p>
        </p:txBody>
      </p:sp>
      <p:sp>
        <p:nvSpPr>
          <p:cNvPr id="614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535958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Desenvolvedores</a:t>
            </a:r>
          </a:p>
          <a:p>
            <a:pPr marL="457200" lvl="1" indent="0" algn="just">
              <a:buNone/>
            </a:pPr>
            <a:r>
              <a:rPr lang="pt-BR" sz="2000" i="1" dirty="0" smtClean="0"/>
              <a:t>“Escrever código limpo é o que você deve fazer a fim de se intitular um profissional. Não há nenhuma desculpa razoável para fazer nada menos que o seu melhor” (</a:t>
            </a:r>
            <a:r>
              <a:rPr lang="pt-BR" sz="2000" dirty="0" smtClean="0"/>
              <a:t>Martin, 2009)</a:t>
            </a:r>
          </a:p>
          <a:p>
            <a:r>
              <a:rPr lang="pt-BR" dirty="0" smtClean="0"/>
              <a:t>Empresas</a:t>
            </a:r>
          </a:p>
          <a:p>
            <a:pPr lvl="1"/>
            <a:r>
              <a:rPr lang="pt-BR" dirty="0" smtClean="0"/>
              <a:t>Melhor qualidade de código</a:t>
            </a:r>
          </a:p>
          <a:p>
            <a:pPr lvl="1"/>
            <a:r>
              <a:rPr lang="pt-BR" dirty="0" smtClean="0"/>
              <a:t>Diminuição de bugs</a:t>
            </a:r>
          </a:p>
          <a:p>
            <a:pPr lvl="1"/>
            <a:r>
              <a:rPr lang="pt-BR" dirty="0" smtClean="0"/>
              <a:t>Manutenção eficiente e rápida</a:t>
            </a:r>
          </a:p>
          <a:p>
            <a:pPr lvl="1"/>
            <a:r>
              <a:rPr lang="pt-BR" dirty="0" smtClean="0"/>
              <a:t>Menores custos</a:t>
            </a:r>
          </a:p>
          <a:p>
            <a:pPr lvl="1"/>
            <a:r>
              <a:rPr lang="pt-BR" dirty="0" smtClean="0"/>
              <a:t>Clientes mais satisfeitos</a:t>
            </a:r>
          </a:p>
        </p:txBody>
      </p:sp>
      <p:sp>
        <p:nvSpPr>
          <p:cNvPr id="6148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dirty="0" smtClean="0"/>
              <a:t>A Importância do Código Limpo na Perspectiva dos Desenvolvedores e Empresas de Software</a:t>
            </a:r>
          </a:p>
        </p:txBody>
      </p:sp>
      <p:sp>
        <p:nvSpPr>
          <p:cNvPr id="6149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C57808B-1959-48CF-AD44-BD77C0101C90}" type="slidenum">
              <a:rPr lang="pt-BR" smtClean="0"/>
              <a:pPr eaLnBrk="1" hangingPunct="1"/>
              <a:t>4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D:\Documentos\Fatec\TCC\Documentos\BUGSBUGSEVERYWHERE.jp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84" y="1464608"/>
            <a:ext cx="8113715" cy="44846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1.2 Problema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1" hangingPunct="1"/>
            <a:r>
              <a:rPr lang="pt-BR" dirty="0"/>
              <a:t>A Importância do Código Limpo na Perspectiva dos Desenvolvedores e Empresas de Software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3DBC08-301C-4372-8385-FD8683C59138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74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1.2 Problema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1" hangingPunct="1"/>
            <a:r>
              <a:rPr lang="pt-BR" dirty="0"/>
              <a:t>A Importância do Código Limpo na Perspectiva dos Desenvolvedores e Empresas de Software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3DBC08-301C-4372-8385-FD8683C59138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pic>
        <p:nvPicPr>
          <p:cNvPr id="21508" name="Picture 4" descr="D:\Documentos\Fatec\TCC\Documentos\Photo-Dec-07-1-45-23-PM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2" y="1557338"/>
            <a:ext cx="6034616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6"/>
          <p:cNvSpPr txBox="1">
            <a:spLocks noChangeArrowheads="1"/>
          </p:cNvSpPr>
          <p:nvPr/>
        </p:nvSpPr>
        <p:spPr bwMode="auto">
          <a:xfrm>
            <a:off x="179512" y="1601774"/>
            <a:ext cx="28082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sz="1600" i="1" dirty="0" smtClean="0"/>
              <a:t>Encontrando o nosso caminho através do código ruim</a:t>
            </a:r>
            <a:endParaRPr lang="pt-BR" sz="1600" i="1" dirty="0"/>
          </a:p>
        </p:txBody>
      </p:sp>
    </p:spTree>
    <p:extLst>
      <p:ext uri="{BB962C8B-B14F-4D97-AF65-F5344CB8AC3E}">
        <p14:creationId xmlns:p14="http://schemas.microsoft.com/office/powerpoint/2010/main" val="126088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1.3 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Mostrar as técnicas do Código Limpo</a:t>
            </a:r>
          </a:p>
          <a:p>
            <a:r>
              <a:rPr lang="pt-BR" dirty="0" smtClean="0"/>
              <a:t>Mostrar as vantagens do Código Limpo</a:t>
            </a:r>
          </a:p>
          <a:p>
            <a:pPr lvl="1"/>
            <a:r>
              <a:rPr lang="pt-BR" dirty="0" smtClean="0"/>
              <a:t>Através</a:t>
            </a:r>
          </a:p>
          <a:p>
            <a:pPr lvl="2"/>
            <a:r>
              <a:rPr lang="pt-BR" dirty="0" smtClean="0"/>
              <a:t>Experimento</a:t>
            </a:r>
          </a:p>
          <a:p>
            <a:pPr lvl="2"/>
            <a:r>
              <a:rPr lang="pt-BR" dirty="0" smtClean="0"/>
              <a:t>Análise Estatística</a:t>
            </a:r>
          </a:p>
          <a:p>
            <a:pPr lvl="1"/>
            <a:r>
              <a:rPr lang="pt-BR" dirty="0" smtClean="0"/>
              <a:t>Analisando Métricas</a:t>
            </a:r>
          </a:p>
          <a:p>
            <a:pPr lvl="2"/>
            <a:r>
              <a:rPr lang="pt-BR" dirty="0" smtClean="0"/>
              <a:t>Tempo gasto</a:t>
            </a:r>
          </a:p>
          <a:p>
            <a:pPr lvl="2"/>
            <a:r>
              <a:rPr lang="pt-BR" dirty="0" smtClean="0"/>
              <a:t>Quantidade de linhas</a:t>
            </a:r>
          </a:p>
          <a:p>
            <a:pPr lvl="2"/>
            <a:r>
              <a:rPr lang="pt-BR" dirty="0" smtClean="0"/>
              <a:t>Índice de manutenibilidade</a:t>
            </a:r>
          </a:p>
          <a:p>
            <a:pPr lvl="2"/>
            <a:r>
              <a:rPr lang="pt-BR" dirty="0" smtClean="0"/>
              <a:t>Complexidade ciclomática</a:t>
            </a:r>
          </a:p>
          <a:p>
            <a:pPr lvl="1"/>
            <a:r>
              <a:rPr lang="pt-BR" dirty="0" smtClean="0"/>
              <a:t>Questionário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1" hangingPunct="1"/>
            <a:r>
              <a:rPr lang="pt-BR" dirty="0"/>
              <a:t>A Importância do Código Limpo na Perspectiva dos Desenvolvedores e Empresas de Software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3DBC08-301C-4372-8385-FD8683C59138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648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2.1 Código ruim custa caro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221088"/>
            <a:ext cx="8229600" cy="1862212"/>
          </a:xfrm>
        </p:spPr>
        <p:txBody>
          <a:bodyPr/>
          <a:lstStyle/>
          <a:p>
            <a:r>
              <a:rPr lang="pt-BR" dirty="0" smtClean="0"/>
              <a:t>Menor produtividade = gerência adicionando mais membros = maior custo</a:t>
            </a:r>
          </a:p>
          <a:p>
            <a:r>
              <a:rPr lang="pt-BR" dirty="0" smtClean="0"/>
              <a:t>Pode levar a falência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1" hangingPunct="1"/>
            <a:r>
              <a:rPr lang="pt-BR" dirty="0"/>
              <a:t>A Importância do Código Limpo na Perspectiva dos Desenvolvedores e Empresas de Software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3DBC08-301C-4372-8385-FD8683C59138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725" y="1628800"/>
            <a:ext cx="5928551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158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2.2 O que é Código Limpo?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91880" y="1557338"/>
            <a:ext cx="5194920" cy="4525962"/>
          </a:xfrm>
        </p:spPr>
        <p:txBody>
          <a:bodyPr/>
          <a:lstStyle/>
          <a:p>
            <a:r>
              <a:rPr lang="pt-BR" sz="1900" i="1" dirty="0" smtClean="0"/>
              <a:t>“Escrever </a:t>
            </a:r>
            <a:r>
              <a:rPr lang="pt-BR" sz="1900" i="1" dirty="0"/>
              <a:t>um código limpo exige o uso disciplinado de uma miríade de pequenas técnicas aplicadas por meio de uma sensibilidade meticulosamente adquirida sobre “limpeza”. A “sensibilidade ao código” é o segredo. Alguns de nós já nascemos com ela. Outros precisam se esforçar para adquiri-la</a:t>
            </a:r>
            <a:r>
              <a:rPr lang="pt-BR" sz="1900" i="1" dirty="0" smtClean="0"/>
              <a:t>.” </a:t>
            </a:r>
            <a:r>
              <a:rPr lang="pt-BR" sz="1900" dirty="0" smtClean="0"/>
              <a:t>(Martin, 2008)</a:t>
            </a:r>
          </a:p>
          <a:p>
            <a:endParaRPr lang="pt-BR" sz="20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pt-BR" sz="2000" kern="1200" dirty="0">
              <a:latin typeface="Arial" charset="0"/>
            </a:endParaRPr>
          </a:p>
          <a:p>
            <a:endParaRPr lang="pt-BR" sz="20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pt-BR" sz="20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Um código limpo sempre parece que foi escrito por alguém que se</a:t>
            </a:r>
            <a:endParaRPr lang="pt-BR" sz="2000" dirty="0" smtClean="0"/>
          </a:p>
          <a:p>
            <a:endParaRPr lang="pt-BR" sz="19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1" hangingPunct="1"/>
            <a:r>
              <a:rPr lang="pt-BR" dirty="0"/>
              <a:t>A Importância do Código Limpo na Perspectiva dos Desenvolvedores e Empresas de Software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3DBC08-301C-4372-8385-FD8683C59138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pic>
        <p:nvPicPr>
          <p:cNvPr id="23554" name="Picture 2" descr="D:\Documentos\Fatec\TCC\Documentos\thinking-empty-thought-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3122613" cy="402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6828632" y="548355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importava</a:t>
            </a:r>
          </a:p>
        </p:txBody>
      </p:sp>
    </p:spTree>
    <p:extLst>
      <p:ext uri="{BB962C8B-B14F-4D97-AF65-F5344CB8AC3E}">
        <p14:creationId xmlns:p14="http://schemas.microsoft.com/office/powerpoint/2010/main" val="47524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mph" presetSubtype="0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6" grpId="1"/>
    </p:bld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649</Words>
  <Application>Microsoft Office PowerPoint</Application>
  <PresentationFormat>On-screen Show (4:3)</PresentationFormat>
  <Paragraphs>124</Paragraphs>
  <Slides>19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Design padrão</vt:lpstr>
      <vt:lpstr>Prism5.Document</vt:lpstr>
      <vt:lpstr>A Importância do Código Limpo na Perspectiva dos Desenvolvedores e Empresas de Software</vt:lpstr>
      <vt:lpstr>Roteiro</vt:lpstr>
      <vt:lpstr>1. Introdução</vt:lpstr>
      <vt:lpstr>1.1 Justificativa</vt:lpstr>
      <vt:lpstr>1.2 Problema</vt:lpstr>
      <vt:lpstr>1.2 Problema</vt:lpstr>
      <vt:lpstr>1.3 Objetivo</vt:lpstr>
      <vt:lpstr>2.1 Código ruim custa caro</vt:lpstr>
      <vt:lpstr>2.2 O que é Código Limpo?</vt:lpstr>
      <vt:lpstr>2.3 Nomes significativos</vt:lpstr>
      <vt:lpstr>2.4 SOLID</vt:lpstr>
      <vt:lpstr>2.5 Referência nula</vt:lpstr>
      <vt:lpstr>2.6 Testes unitários</vt:lpstr>
      <vt:lpstr>3. Métodos</vt:lpstr>
      <vt:lpstr>4.1 Manutenibilidade</vt:lpstr>
      <vt:lpstr>4.2 Tempo</vt:lpstr>
      <vt:lpstr>4.3 Quantidade de linhas</vt:lpstr>
      <vt:lpstr>4.4 Características Subjetivas</vt:lpstr>
      <vt:lpstr>5. Conclusão</vt:lpstr>
    </vt:vector>
  </TitlesOfParts>
  <Company>FATEC-RP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Apresentação PG - 2012/2S</dc:title>
  <dc:creator>Carlos</dc:creator>
  <cp:lastModifiedBy>Joba</cp:lastModifiedBy>
  <cp:revision>193</cp:revision>
  <dcterms:created xsi:type="dcterms:W3CDTF">2008-04-10T20:28:26Z</dcterms:created>
  <dcterms:modified xsi:type="dcterms:W3CDTF">2013-06-26T01:12:46Z</dcterms:modified>
</cp:coreProperties>
</file>