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2" r:id="rId35"/>
    <p:sldId id="29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482B7D-D9FB-4CEC-AF24-67461543AEA1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59C5F-0D53-4779-9299-68A374550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57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59C5F-0D53-4779-9299-68A3745507E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53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59C5F-0D53-4779-9299-68A3745507E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46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59C4-31F0-4BCF-A51D-CA91C7F5F4AF}" type="datetime1">
              <a:rPr lang="en-US" smtClean="0"/>
              <a:pPr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B3E5-7A1D-4C46-BA7B-34FA306AE3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2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414B-121A-4C02-9126-F8B20F0E935D}" type="datetime1">
              <a:rPr lang="en-US" smtClean="0"/>
              <a:pPr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B3E5-7A1D-4C46-BA7B-34FA306AE3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74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2187-E112-411E-893B-7A1CE6B80D81}" type="datetime1">
              <a:rPr lang="en-US" smtClean="0"/>
              <a:pPr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B3E5-7A1D-4C46-BA7B-34FA306AE3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08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9A14-61A2-4E85-BE1D-2FCE7600791F}" type="datetime1">
              <a:rPr lang="en-US" smtClean="0"/>
              <a:pPr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B3E5-7A1D-4C46-BA7B-34FA306AE3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52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3234-9C88-467A-8ED8-FC673229F709}" type="datetime1">
              <a:rPr lang="en-US" smtClean="0"/>
              <a:pPr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B3E5-7A1D-4C46-BA7B-34FA306AE3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21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88AF9-D85F-4AFC-95EA-47A0A3718BD5}" type="datetime1">
              <a:rPr lang="en-US" smtClean="0"/>
              <a:pPr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B3E5-7A1D-4C46-BA7B-34FA306AE3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06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13212-056F-4609-86E3-DBD98444F659}" type="datetime1">
              <a:rPr lang="en-US" smtClean="0"/>
              <a:pPr/>
              <a:t>9/20/2016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B3E5-7A1D-4C46-BA7B-34FA306AE3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6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AE66-B5A4-4613-82BA-41EDC1B21C8B}" type="datetime1">
              <a:rPr lang="en-US" smtClean="0"/>
              <a:pPr/>
              <a:t>9/20/2016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B3E5-7A1D-4C46-BA7B-34FA306AE3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2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BD78-2B7F-404D-A339-98FA0619F711}" type="datetime1">
              <a:rPr lang="en-US" smtClean="0"/>
              <a:pPr/>
              <a:t>9/20/2016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B3E5-7A1D-4C46-BA7B-34FA306AE3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70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D61D-75EB-4D11-A43E-BD5FF1ED7253}" type="datetime1">
              <a:rPr lang="en-US" smtClean="0"/>
              <a:pPr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B3E5-7A1D-4C46-BA7B-34FA306AE3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75924-9C27-4B70-899B-D2C740E3CE3D}" type="datetime1">
              <a:rPr lang="en-US" smtClean="0"/>
              <a:pPr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B3E5-7A1D-4C46-BA7B-34FA306AE3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26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DBE32-1A38-4CBA-B39F-B7D5D9980307}" type="datetime1">
              <a:rPr lang="en-US" smtClean="0"/>
              <a:pPr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DB3E5-7A1D-4C46-BA7B-34FA306AE3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02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" TargetMode="External"/><Relationship Id="rId2" Type="http://schemas.openxmlformats.org/officeDocument/2006/relationships/hyperlink" Target="https://en.wikipedia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ucidchart.com/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entury Schoolbook" panose="02040604050505020304" pitchFamily="18" charset="0"/>
              </a:rPr>
              <a:t>Software Requirements Specification</a:t>
            </a:r>
            <a:endParaRPr lang="en-US" dirty="0">
              <a:latin typeface="Century Schoolbook" panose="020406040505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entury Schoolbook" panose="02040604050505020304" pitchFamily="18" charset="0"/>
              </a:rPr>
              <a:t/>
            </a:r>
            <a:br>
              <a:rPr lang="en-US" dirty="0" smtClean="0">
                <a:latin typeface="Century Schoolbook" panose="02040604050505020304" pitchFamily="18" charset="0"/>
              </a:rPr>
            </a:br>
            <a:r>
              <a:rPr lang="en-US" dirty="0" smtClean="0">
                <a:latin typeface="Century Schoolbook" panose="02040604050505020304" pitchFamily="18" charset="0"/>
              </a:rPr>
              <a:t>SE 801: Project</a:t>
            </a:r>
            <a:endParaRPr lang="en-US" dirty="0">
              <a:latin typeface="Century Schoolbook" panose="020406040505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September 20,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7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696" y="186995"/>
            <a:ext cx="10515600" cy="1071789"/>
          </a:xfrm>
        </p:spPr>
        <p:txBody>
          <a:bodyPr/>
          <a:lstStyle/>
          <a:p>
            <a:r>
              <a:rPr lang="en-US" dirty="0" smtClean="0"/>
              <a:t>Scenario-based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699" y="1235033"/>
            <a:ext cx="10515600" cy="533202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Swimlane</a:t>
            </a:r>
            <a:r>
              <a:rPr lang="en-US" dirty="0" smtClean="0"/>
              <a:t> diagram: User profile management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B3E5-7A1D-4C46-BA7B-34FA306AE31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195" y="1710047"/>
            <a:ext cx="6804561" cy="498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36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0469"/>
          </a:xfrm>
        </p:spPr>
        <p:txBody>
          <a:bodyPr/>
          <a:lstStyle/>
          <a:p>
            <a:r>
              <a:rPr lang="en-US" dirty="0" smtClean="0"/>
              <a:t>Scenario-based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5594"/>
            <a:ext cx="10515600" cy="53945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Use case diagram: Level 1.2 – Batch &amp; semester management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B3E5-7A1D-4C46-BA7B-34FA306AE31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209" y="1787857"/>
            <a:ext cx="8516203" cy="48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51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Scenario-based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Activity diagram: Batch &amp; semester management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B3E5-7A1D-4C46-BA7B-34FA306AE31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313" y="2309669"/>
            <a:ext cx="7528956" cy="422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59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Scenario-based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Swimlane</a:t>
            </a:r>
            <a:r>
              <a:rPr lang="en-US" dirty="0" smtClean="0"/>
              <a:t> diagram: Batch &amp; semester management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B3E5-7A1D-4C46-BA7B-34FA306AE31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19" y="2285846"/>
            <a:ext cx="7386452" cy="457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69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379"/>
            <a:ext cx="10515600" cy="902525"/>
          </a:xfrm>
        </p:spPr>
        <p:txBody>
          <a:bodyPr/>
          <a:lstStyle/>
          <a:p>
            <a:r>
              <a:rPr lang="en-US" dirty="0" smtClean="0"/>
              <a:t>Scenario-based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6904"/>
            <a:ext cx="10515600" cy="561702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Use case diagram: Level 1.3 – Course management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B3E5-7A1D-4C46-BA7B-34FA306AE31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30" y="1472540"/>
            <a:ext cx="8122722" cy="507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4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379"/>
            <a:ext cx="10515600" cy="890651"/>
          </a:xfrm>
        </p:spPr>
        <p:txBody>
          <a:bodyPr>
            <a:normAutofit/>
          </a:bodyPr>
          <a:lstStyle/>
          <a:p>
            <a:r>
              <a:rPr lang="en-US" dirty="0" smtClean="0"/>
              <a:t>Scenario-based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9403"/>
            <a:ext cx="10515600" cy="516756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Activity diagram: Course management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B3E5-7A1D-4C46-BA7B-34FA306AE31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671" y="1545968"/>
            <a:ext cx="8752114" cy="502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21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2504"/>
            <a:ext cx="10515600" cy="5937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Scenario-based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24395"/>
            <a:ext cx="10515600" cy="597328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Swimlane</a:t>
            </a:r>
            <a:r>
              <a:rPr lang="en-US" dirty="0" smtClean="0"/>
              <a:t> diagram: Course management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B3E5-7A1D-4C46-BA7B-34FA306AE31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706" y="1211282"/>
            <a:ext cx="5818909" cy="564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0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Scenario-based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 case diagram: Level 1.4 – Course content management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B3E5-7A1D-4C46-BA7B-34FA306AE31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179" y="2375066"/>
            <a:ext cx="8063346" cy="427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69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Scenario-based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643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Activity diagram: Course content management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B3E5-7A1D-4C46-BA7B-34FA306AE31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678" y="2404936"/>
            <a:ext cx="8217725" cy="429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30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0006"/>
            <a:ext cx="10515600" cy="807522"/>
          </a:xfrm>
        </p:spPr>
        <p:txBody>
          <a:bodyPr/>
          <a:lstStyle/>
          <a:p>
            <a:r>
              <a:rPr lang="en-US" dirty="0" smtClean="0"/>
              <a:t>Scenario-based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9403"/>
            <a:ext cx="10515600" cy="568828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Swimlane</a:t>
            </a:r>
            <a:r>
              <a:rPr lang="en-US" dirty="0" smtClean="0"/>
              <a:t> diagram: Course content management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B3E5-7A1D-4C46-BA7B-34FA306AE31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725" y="1449427"/>
            <a:ext cx="5943801" cy="518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44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6728"/>
            <a:ext cx="10515600" cy="574023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entury Schoolbook" panose="02040604050505020304" pitchFamily="18" charset="0"/>
              </a:rPr>
              <a:t>Project Name: IIT Academic Automation System</a:t>
            </a:r>
          </a:p>
          <a:p>
            <a:pPr marL="0" indent="0">
              <a:buNone/>
            </a:pPr>
            <a:endParaRPr lang="en-US" dirty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entury Schoolbook" panose="02040604050505020304" pitchFamily="18" charset="0"/>
              </a:rPr>
              <a:t>Presented by – </a:t>
            </a:r>
          </a:p>
          <a:p>
            <a:pPr marL="0" indent="0">
              <a:buNone/>
            </a:pPr>
            <a:r>
              <a:rPr lang="en-US" dirty="0">
                <a:latin typeface="Century Schoolbook" panose="02040604050505020304" pitchFamily="18" charset="0"/>
              </a:rPr>
              <a:t>	</a:t>
            </a:r>
            <a:r>
              <a:rPr lang="en-US" sz="2000" dirty="0" smtClean="0">
                <a:latin typeface="Century Schoolbook" panose="02040604050505020304" pitchFamily="18" charset="0"/>
              </a:rPr>
              <a:t>Jobayer Ahmmed</a:t>
            </a:r>
          </a:p>
          <a:p>
            <a:pPr marL="0" indent="0">
              <a:buNone/>
            </a:pPr>
            <a:r>
              <a:rPr lang="en-US" sz="2000" dirty="0">
                <a:latin typeface="Century Schoolbook" panose="02040604050505020304" pitchFamily="18" charset="0"/>
              </a:rPr>
              <a:t>	</a:t>
            </a:r>
            <a:r>
              <a:rPr lang="en-US" sz="2000" dirty="0" smtClean="0">
                <a:latin typeface="Century Schoolbook" panose="02040604050505020304" pitchFamily="18" charset="0"/>
              </a:rPr>
              <a:t>BSSE 0502</a:t>
            </a:r>
          </a:p>
          <a:p>
            <a:pPr marL="0" indent="0">
              <a:buNone/>
            </a:pPr>
            <a:endParaRPr lang="en-US" dirty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entury Schoolbook" panose="02040604050505020304" pitchFamily="18" charset="0"/>
              </a:rPr>
              <a:t>Supervisor –</a:t>
            </a:r>
            <a:r>
              <a:rPr lang="en-US" dirty="0" smtClean="0">
                <a:latin typeface="Century Schoolbook" panose="020406040505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entury Schoolbook" panose="02040604050505020304" pitchFamily="18" charset="0"/>
              </a:rPr>
              <a:t>	</a:t>
            </a:r>
            <a:r>
              <a:rPr lang="en-US" sz="2000" dirty="0" smtClean="0">
                <a:latin typeface="Century Schoolbook" panose="02040604050505020304" pitchFamily="18" charset="0"/>
              </a:rPr>
              <a:t>Md. </a:t>
            </a:r>
            <a:r>
              <a:rPr lang="en-US" sz="2000" dirty="0" err="1" smtClean="0">
                <a:latin typeface="Century Schoolbook" panose="02040604050505020304" pitchFamily="18" charset="0"/>
              </a:rPr>
              <a:t>Nurul</a:t>
            </a:r>
            <a:r>
              <a:rPr lang="en-US" sz="2000" dirty="0" smtClean="0">
                <a:latin typeface="Century Schoolbook" panose="02040604050505020304" pitchFamily="18" charset="0"/>
              </a:rPr>
              <a:t> </a:t>
            </a:r>
            <a:r>
              <a:rPr lang="en-US" sz="2000" dirty="0" err="1" smtClean="0">
                <a:latin typeface="Century Schoolbook" panose="02040604050505020304" pitchFamily="18" charset="0"/>
              </a:rPr>
              <a:t>Ahad</a:t>
            </a:r>
            <a:r>
              <a:rPr lang="en-US" sz="2000" dirty="0" smtClean="0">
                <a:latin typeface="Century Schoolbook" panose="02040604050505020304" pitchFamily="18" charset="0"/>
              </a:rPr>
              <a:t> Tawhid</a:t>
            </a:r>
          </a:p>
          <a:p>
            <a:pPr marL="0" indent="0">
              <a:buNone/>
            </a:pPr>
            <a:r>
              <a:rPr lang="en-US" sz="2000" dirty="0">
                <a:latin typeface="Century Schoolbook" panose="02040604050505020304" pitchFamily="18" charset="0"/>
              </a:rPr>
              <a:t>	</a:t>
            </a:r>
            <a:r>
              <a:rPr lang="en-US" sz="2000" dirty="0" smtClean="0">
                <a:latin typeface="Century Schoolbook" panose="02040604050505020304" pitchFamily="18" charset="0"/>
              </a:rPr>
              <a:t>Assistant Professor</a:t>
            </a:r>
          </a:p>
          <a:p>
            <a:pPr marL="0" indent="0">
              <a:buNone/>
            </a:pPr>
            <a:r>
              <a:rPr lang="en-US" sz="2000" dirty="0">
                <a:latin typeface="Century Schoolbook" panose="02040604050505020304" pitchFamily="18" charset="0"/>
              </a:rPr>
              <a:t>	</a:t>
            </a:r>
            <a:r>
              <a:rPr lang="en-US" sz="2000" dirty="0" smtClean="0">
                <a:latin typeface="Century Schoolbook" panose="02040604050505020304" pitchFamily="18" charset="0"/>
              </a:rPr>
              <a:t>Institute of Information Technology</a:t>
            </a:r>
          </a:p>
          <a:p>
            <a:pPr marL="0" indent="0">
              <a:buNone/>
            </a:pPr>
            <a:r>
              <a:rPr lang="en-US" sz="2000" dirty="0">
                <a:latin typeface="Century Schoolbook" panose="02040604050505020304" pitchFamily="18" charset="0"/>
              </a:rPr>
              <a:t>	</a:t>
            </a:r>
            <a:r>
              <a:rPr lang="en-US" sz="2000" dirty="0" smtClean="0">
                <a:latin typeface="Century Schoolbook" panose="02040604050505020304" pitchFamily="18" charset="0"/>
              </a:rPr>
              <a:t>University of Dhaka</a:t>
            </a:r>
            <a:endParaRPr lang="en-US" sz="2000" dirty="0">
              <a:latin typeface="Century Schoolbook" panose="020406040505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B3E5-7A1D-4C46-BA7B-34FA306AE31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8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8131"/>
            <a:ext cx="10515600" cy="6768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3770"/>
            <a:ext cx="10515600" cy="583078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Data objects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B3E5-7A1D-4C46-BA7B-34FA306AE31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110" y="973750"/>
            <a:ext cx="5526035" cy="562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2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332509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E-R diagram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951" y="249382"/>
            <a:ext cx="10515600" cy="642455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B3E5-7A1D-4C46-BA7B-34FA306AE31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681" y="261258"/>
            <a:ext cx="7754586" cy="643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5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412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Class-based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0016"/>
            <a:ext cx="10515600" cy="610391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Class diagram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B3E5-7A1D-4C46-BA7B-34FA306AE31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427" y="1023582"/>
            <a:ext cx="7369791" cy="583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6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0006"/>
            <a:ext cx="10515600" cy="890650"/>
          </a:xfrm>
        </p:spPr>
        <p:txBody>
          <a:bodyPr/>
          <a:lstStyle/>
          <a:p>
            <a:r>
              <a:rPr lang="en-US" dirty="0" smtClean="0"/>
              <a:t>Behavioral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6281"/>
            <a:ext cx="10515600" cy="506068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State diagram: User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B3E5-7A1D-4C46-BA7B-34FA306AE31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585" y="1635265"/>
            <a:ext cx="6175168" cy="489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5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8131"/>
            <a:ext cx="10515600" cy="700643"/>
          </a:xfrm>
        </p:spPr>
        <p:txBody>
          <a:bodyPr>
            <a:normAutofit/>
          </a:bodyPr>
          <a:lstStyle/>
          <a:p>
            <a:r>
              <a:rPr lang="en-US" dirty="0" smtClean="0"/>
              <a:t>Behavioral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3148"/>
            <a:ext cx="10515600" cy="578328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Sequence diagram: User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B3E5-7A1D-4C46-BA7B-34FA306AE31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480" y="1395983"/>
            <a:ext cx="5829497" cy="514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74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6256"/>
            <a:ext cx="10515600" cy="6531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Behavioral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1272"/>
            <a:ext cx="10515600" cy="574765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State diagram: Batch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B3E5-7A1D-4C46-BA7B-34FA306AE31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280" y="1213047"/>
            <a:ext cx="4972218" cy="542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48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2505"/>
            <a:ext cx="10515600" cy="807521"/>
          </a:xfrm>
        </p:spPr>
        <p:txBody>
          <a:bodyPr/>
          <a:lstStyle/>
          <a:p>
            <a:r>
              <a:rPr lang="en-US" dirty="0" smtClean="0"/>
              <a:t>Behavioral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66453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Sequence diagram: Batch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B3E5-7A1D-4C46-BA7B-34FA306AE31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883" y="1397851"/>
            <a:ext cx="5829497" cy="525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65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1789"/>
          </a:xfrm>
        </p:spPr>
        <p:txBody>
          <a:bodyPr/>
          <a:lstStyle/>
          <a:p>
            <a:r>
              <a:rPr lang="en-US" dirty="0" smtClean="0"/>
              <a:t>Behavioral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47637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State diagram: Semester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B3E5-7A1D-4C46-BA7B-34FA306AE31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198" y="1888177"/>
            <a:ext cx="6982690" cy="479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06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8130"/>
            <a:ext cx="10515600" cy="1175658"/>
          </a:xfrm>
        </p:spPr>
        <p:txBody>
          <a:bodyPr/>
          <a:lstStyle/>
          <a:p>
            <a:r>
              <a:rPr lang="en-US" dirty="0" smtClean="0"/>
              <a:t>Behavioral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8161"/>
            <a:ext cx="10515600" cy="528452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Sequence diagram: Semester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B3E5-7A1D-4C46-BA7B-34FA306AE31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073" y="1981593"/>
            <a:ext cx="6638306" cy="458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240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Behavioral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6904"/>
            <a:ext cx="10515600" cy="555765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State diagram: Course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B3E5-7A1D-4C46-BA7B-34FA306AE31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633" y="1485719"/>
            <a:ext cx="4972218" cy="516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61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Schoolbook" panose="02040604050505020304" pitchFamily="18" charset="0"/>
              </a:rPr>
              <a:t>Overview</a:t>
            </a:r>
            <a:endParaRPr lang="en-US" dirty="0">
              <a:latin typeface="Century Schoolbook" panose="020406040505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Century Schoolbook" panose="02040604050505020304" pitchFamily="18" charset="0"/>
              </a:rPr>
              <a:t>Requirements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Century Schoolbook" panose="02040604050505020304" pitchFamily="18" charset="0"/>
              </a:rPr>
              <a:t>Scenario-based Model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Century Schoolbook" panose="02040604050505020304" pitchFamily="18" charset="0"/>
              </a:rPr>
              <a:t>Data Model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Century Schoolbook" panose="02040604050505020304" pitchFamily="18" charset="0"/>
              </a:rPr>
              <a:t>Class-based Model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Century Schoolbook" panose="02040604050505020304" pitchFamily="18" charset="0"/>
              </a:rPr>
              <a:t>Behavioral Model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Century Schoolbook" panose="02040604050505020304" pitchFamily="18" charset="0"/>
              </a:rPr>
              <a:t>References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B3E5-7A1D-4C46-BA7B-34FA306AE31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4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6255"/>
            <a:ext cx="10515600" cy="819397"/>
          </a:xfrm>
        </p:spPr>
        <p:txBody>
          <a:bodyPr/>
          <a:lstStyle/>
          <a:p>
            <a:r>
              <a:rPr lang="en-US" dirty="0" smtClean="0"/>
              <a:t>Behavioral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5652"/>
            <a:ext cx="10515600" cy="561702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Sequence diagram: Course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B3E5-7A1D-4C46-BA7B-34FA306AE31B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628" y="1392003"/>
            <a:ext cx="5829497" cy="528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69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6256"/>
            <a:ext cx="10515600" cy="950026"/>
          </a:xfrm>
        </p:spPr>
        <p:txBody>
          <a:bodyPr/>
          <a:lstStyle/>
          <a:p>
            <a:r>
              <a:rPr lang="en-US" dirty="0" smtClean="0"/>
              <a:t>Behavioral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5652"/>
            <a:ext cx="10515600" cy="58723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State diagram: Content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B3E5-7A1D-4C46-BA7B-34FA306AE31B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899" y="1393805"/>
            <a:ext cx="5200826" cy="525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25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60020"/>
          </a:xfrm>
        </p:spPr>
        <p:txBody>
          <a:bodyPr/>
          <a:lstStyle/>
          <a:p>
            <a:r>
              <a:rPr lang="en-US" dirty="0" smtClean="0"/>
              <a:t>Behavioral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76894"/>
            <a:ext cx="10515600" cy="550006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Sequence diagram: Content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B3E5-7A1D-4C46-BA7B-34FA306AE31B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111" y="1063532"/>
            <a:ext cx="5829497" cy="564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6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Engineering – A Practitioner’s Approach, Roger S. Pressman</a:t>
            </a:r>
          </a:p>
          <a:p>
            <a:r>
              <a:rPr lang="en-US" dirty="0" smtClean="0">
                <a:hlinkClick r:id="rId2"/>
              </a:rPr>
              <a:t>https://en.wikipedia.org/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http://stackoverflow.com/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https://www.lucidchart.com/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B3E5-7A1D-4C46-BA7B-34FA306AE31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5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Q&amp;A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782094"/>
            <a:ext cx="2438400" cy="24384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B3E5-7A1D-4C46-BA7B-34FA306AE31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6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B3E5-7A1D-4C46-BA7B-34FA306AE31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7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Schoolbook" panose="02040604050505020304" pitchFamily="18" charset="0"/>
              </a:rPr>
              <a:t>Requirements</a:t>
            </a:r>
            <a:endParaRPr lang="en-US" dirty="0">
              <a:latin typeface="Century Schoolbook" panose="020406040505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sz="3300" dirty="0" smtClean="0">
                <a:latin typeface="Century Schoolbook" panose="02040604050505020304" pitchFamily="18" charset="0"/>
              </a:rPr>
              <a:t>Normal requirements:</a:t>
            </a:r>
          </a:p>
          <a:p>
            <a:pPr marL="0" lvl="0" indent="0">
              <a:buNone/>
            </a:pPr>
            <a:r>
              <a:rPr lang="en-US" dirty="0" smtClean="0">
                <a:latin typeface="Century Schoolbook" panose="02040604050505020304" pitchFamily="18" charset="0"/>
              </a:rPr>
              <a:t>Program officer –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Century Schoolbook" panose="02040604050505020304" pitchFamily="18" charset="0"/>
              </a:rPr>
              <a:t>Manage </a:t>
            </a:r>
            <a:r>
              <a:rPr lang="en-US" dirty="0">
                <a:latin typeface="Century Schoolbook" panose="02040604050505020304" pitchFamily="18" charset="0"/>
              </a:rPr>
              <a:t>batches according </a:t>
            </a:r>
            <a:r>
              <a:rPr lang="en-US" dirty="0" smtClean="0">
                <a:latin typeface="Century Schoolbook" panose="02040604050505020304" pitchFamily="18" charset="0"/>
              </a:rPr>
              <a:t>to different programs.</a:t>
            </a:r>
            <a:endParaRPr lang="en-US" dirty="0">
              <a:latin typeface="Century Schoolbook" panose="02040604050505020304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Century Schoolbook" panose="02040604050505020304" pitchFamily="18" charset="0"/>
              </a:rPr>
              <a:t>M</a:t>
            </a:r>
            <a:r>
              <a:rPr lang="en-US" dirty="0" smtClean="0">
                <a:latin typeface="Century Schoolbook" panose="02040604050505020304" pitchFamily="18" charset="0"/>
              </a:rPr>
              <a:t>anage </a:t>
            </a:r>
            <a:r>
              <a:rPr lang="en-US" dirty="0">
                <a:latin typeface="Century Schoolbook" panose="02040604050505020304" pitchFamily="18" charset="0"/>
              </a:rPr>
              <a:t>students according to program, batch, semester and course.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Century Schoolbook" panose="02040604050505020304" pitchFamily="18" charset="0"/>
              </a:rPr>
              <a:t>M</a:t>
            </a:r>
            <a:r>
              <a:rPr lang="en-US" dirty="0" smtClean="0">
                <a:latin typeface="Century Schoolbook" panose="02040604050505020304" pitchFamily="18" charset="0"/>
              </a:rPr>
              <a:t>anage </a:t>
            </a:r>
            <a:r>
              <a:rPr lang="en-US" dirty="0">
                <a:latin typeface="Century Schoolbook" panose="02040604050505020304" pitchFamily="18" charset="0"/>
              </a:rPr>
              <a:t>courses according to program, batch and semester.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Century Schoolbook" panose="02040604050505020304" pitchFamily="18" charset="0"/>
              </a:rPr>
              <a:t>M</a:t>
            </a:r>
            <a:r>
              <a:rPr lang="en-US" dirty="0" smtClean="0">
                <a:latin typeface="Century Schoolbook" panose="02040604050505020304" pitchFamily="18" charset="0"/>
              </a:rPr>
              <a:t>anage </a:t>
            </a:r>
            <a:r>
              <a:rPr lang="en-US" dirty="0">
                <a:latin typeface="Century Schoolbook" panose="02040604050505020304" pitchFamily="18" charset="0"/>
              </a:rPr>
              <a:t>teachers according to course</a:t>
            </a:r>
            <a:r>
              <a:rPr lang="en-US" dirty="0" smtClean="0">
                <a:latin typeface="Century Schoolbook" panose="02040604050505020304" pitchFamily="18" charset="0"/>
              </a:rPr>
              <a:t>.</a:t>
            </a:r>
          </a:p>
          <a:p>
            <a:pPr marL="0" lvl="0" indent="0">
              <a:buNone/>
            </a:pPr>
            <a:r>
              <a:rPr lang="en-US" dirty="0" smtClean="0">
                <a:latin typeface="Century Schoolbook" panose="02040604050505020304" pitchFamily="18" charset="0"/>
              </a:rPr>
              <a:t>Teacher – </a:t>
            </a:r>
            <a:endParaRPr lang="en-US" dirty="0">
              <a:latin typeface="Century Schoolbook" panose="02040604050505020304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Century Schoolbook" panose="02040604050505020304" pitchFamily="18" charset="0"/>
              </a:rPr>
              <a:t>M</a:t>
            </a:r>
            <a:r>
              <a:rPr lang="en-US" dirty="0" smtClean="0">
                <a:latin typeface="Century Schoolbook" panose="02040604050505020304" pitchFamily="18" charset="0"/>
              </a:rPr>
              <a:t>anage </a:t>
            </a:r>
            <a:r>
              <a:rPr lang="en-US" dirty="0">
                <a:latin typeface="Century Schoolbook" panose="02040604050505020304" pitchFamily="18" charset="0"/>
              </a:rPr>
              <a:t>course contents</a:t>
            </a:r>
            <a:r>
              <a:rPr lang="en-US" dirty="0" smtClean="0">
                <a:latin typeface="Century Schoolbook" panose="02040604050505020304" pitchFamily="18" charset="0"/>
              </a:rPr>
              <a:t>.</a:t>
            </a:r>
          </a:p>
          <a:p>
            <a:pPr marL="0" lvl="0" indent="0">
              <a:buNone/>
            </a:pPr>
            <a:r>
              <a:rPr lang="en-US" dirty="0" smtClean="0">
                <a:latin typeface="Century Schoolbook" panose="02040604050505020304" pitchFamily="18" charset="0"/>
              </a:rPr>
              <a:t>Student – </a:t>
            </a:r>
            <a:endParaRPr lang="en-US" dirty="0">
              <a:latin typeface="Century Schoolbook" panose="02040604050505020304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Century Schoolbook" panose="02040604050505020304" pitchFamily="18" charset="0"/>
              </a:rPr>
              <a:t>G</a:t>
            </a:r>
            <a:r>
              <a:rPr lang="en-US" dirty="0" smtClean="0">
                <a:latin typeface="Century Schoolbook" panose="02040604050505020304" pitchFamily="18" charset="0"/>
              </a:rPr>
              <a:t>et </a:t>
            </a:r>
            <a:r>
              <a:rPr lang="en-US" dirty="0">
                <a:latin typeface="Century Schoolbook" panose="02040604050505020304" pitchFamily="18" charset="0"/>
              </a:rPr>
              <a:t>information about offered courses in a program and semester, </a:t>
            </a:r>
            <a:r>
              <a:rPr lang="en-US" dirty="0" smtClean="0">
                <a:latin typeface="Century Schoolbook" panose="02040604050505020304" pitchFamily="18" charset="0"/>
              </a:rPr>
              <a:t>taken courses </a:t>
            </a:r>
            <a:r>
              <a:rPr lang="en-US" dirty="0">
                <a:latin typeface="Century Schoolbook" panose="02040604050505020304" pitchFamily="18" charset="0"/>
              </a:rPr>
              <a:t>in a semester, and course teachers.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Century Schoolbook" panose="02040604050505020304" pitchFamily="18" charset="0"/>
              </a:rPr>
              <a:t>K</a:t>
            </a:r>
            <a:r>
              <a:rPr lang="en-US" dirty="0" smtClean="0">
                <a:latin typeface="Century Schoolbook" panose="02040604050505020304" pitchFamily="18" charset="0"/>
              </a:rPr>
              <a:t>now </a:t>
            </a:r>
            <a:r>
              <a:rPr lang="en-US" dirty="0">
                <a:latin typeface="Century Schoolbook" panose="02040604050505020304" pitchFamily="18" charset="0"/>
              </a:rPr>
              <a:t>about courses – course credits, dependent courses of a course etc.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Century Schoolbook" panose="02040604050505020304" pitchFamily="18" charset="0"/>
              </a:rPr>
              <a:t>D</a:t>
            </a:r>
            <a:r>
              <a:rPr lang="en-US" dirty="0" smtClean="0">
                <a:latin typeface="Century Schoolbook" panose="02040604050505020304" pitchFamily="18" charset="0"/>
              </a:rPr>
              <a:t>ownload </a:t>
            </a:r>
            <a:r>
              <a:rPr lang="en-US" dirty="0">
                <a:latin typeface="Century Schoolbook" panose="02040604050505020304" pitchFamily="18" charset="0"/>
              </a:rPr>
              <a:t>course content.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B3E5-7A1D-4C46-BA7B-34FA306AE31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8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Schoolbook" panose="02040604050505020304" pitchFamily="18" charset="0"/>
              </a:rPr>
              <a:t>Requirements</a:t>
            </a:r>
            <a:endParaRPr lang="en-US" dirty="0">
              <a:latin typeface="Century Schoolbook" panose="020406040505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>
                <a:latin typeface="Century Schoolbook" panose="02040604050505020304" pitchFamily="18" charset="0"/>
              </a:rPr>
              <a:t>Expected requirements:</a:t>
            </a:r>
          </a:p>
          <a:p>
            <a:pPr lvl="1"/>
            <a:r>
              <a:rPr lang="en-US" dirty="0" smtClean="0">
                <a:latin typeface="Century Schoolbook" panose="02040604050505020304" pitchFamily="18" charset="0"/>
              </a:rPr>
              <a:t>A </a:t>
            </a:r>
            <a:r>
              <a:rPr lang="en-US" dirty="0">
                <a:latin typeface="Century Schoolbook" panose="02040604050505020304" pitchFamily="18" charset="0"/>
              </a:rPr>
              <a:t>web-based </a:t>
            </a:r>
            <a:r>
              <a:rPr lang="en-US" dirty="0" smtClean="0">
                <a:latin typeface="Century Schoolbook" panose="02040604050505020304" pitchFamily="18" charset="0"/>
              </a:rPr>
              <a:t>application</a:t>
            </a:r>
            <a:endParaRPr lang="en-US" dirty="0">
              <a:latin typeface="Century Schoolbook" panose="02040604050505020304" pitchFamily="18" charset="0"/>
            </a:endParaRPr>
          </a:p>
          <a:p>
            <a:pPr lvl="1"/>
            <a:r>
              <a:rPr lang="en-US" dirty="0">
                <a:latin typeface="Century Schoolbook" panose="02040604050505020304" pitchFamily="18" charset="0"/>
              </a:rPr>
              <a:t>User with individual user </a:t>
            </a:r>
            <a:r>
              <a:rPr lang="en-US" dirty="0" smtClean="0">
                <a:latin typeface="Century Schoolbook" panose="02040604050505020304" pitchFamily="18" charset="0"/>
              </a:rPr>
              <a:t>account</a:t>
            </a:r>
            <a:endParaRPr lang="en-US" dirty="0">
              <a:latin typeface="Century Schoolbook" panose="02040604050505020304" pitchFamily="18" charset="0"/>
            </a:endParaRPr>
          </a:p>
          <a:p>
            <a:pPr lvl="1"/>
            <a:r>
              <a:rPr lang="en-US" dirty="0">
                <a:latin typeface="Century Schoolbook" panose="02040604050505020304" pitchFamily="18" charset="0"/>
              </a:rPr>
              <a:t>User friendly </a:t>
            </a:r>
            <a:r>
              <a:rPr lang="en-US" dirty="0" smtClean="0">
                <a:latin typeface="Century Schoolbook" panose="02040604050505020304" pitchFamily="18" charset="0"/>
              </a:rPr>
              <a:t>interface</a:t>
            </a:r>
          </a:p>
          <a:p>
            <a:pPr marL="0" lvl="0" indent="0">
              <a:buNone/>
            </a:pPr>
            <a:endParaRPr lang="en-US" dirty="0" smtClean="0">
              <a:latin typeface="Century Schoolbook" panose="02040604050505020304" pitchFamily="18" charset="0"/>
            </a:endParaRPr>
          </a:p>
          <a:p>
            <a:pPr marL="0" lvl="0" indent="0">
              <a:buNone/>
            </a:pPr>
            <a:r>
              <a:rPr lang="en-US" dirty="0" smtClean="0">
                <a:latin typeface="Century Schoolbook" panose="02040604050505020304" pitchFamily="18" charset="0"/>
              </a:rPr>
              <a:t>Exciting requirement:</a:t>
            </a:r>
          </a:p>
          <a:p>
            <a:pPr lvl="1"/>
            <a:r>
              <a:rPr lang="en-US" dirty="0" smtClean="0">
                <a:latin typeface="Century Schoolbook" panose="02040604050505020304" pitchFamily="18" charset="0"/>
              </a:rPr>
              <a:t>Responsive web </a:t>
            </a:r>
            <a:r>
              <a:rPr lang="en-US" dirty="0" smtClean="0">
                <a:latin typeface="Century Schoolbook" panose="02040604050505020304" pitchFamily="18" charset="0"/>
              </a:rPr>
              <a:t>pages</a:t>
            </a:r>
            <a:endParaRPr lang="en-US" dirty="0" smtClean="0">
              <a:latin typeface="Century Schoolbook" panose="020406040505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B3E5-7A1D-4C46-BA7B-34FA306AE31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Schoolbook" panose="02040604050505020304" pitchFamily="18" charset="0"/>
              </a:rPr>
              <a:t>Scenario-based</a:t>
            </a:r>
            <a:r>
              <a:rPr lang="en-US" dirty="0" smtClean="0"/>
              <a:t>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 case diagram: Level 0 – IIT Academic Automation System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B3E5-7A1D-4C46-BA7B-34FA306AE31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906" y="2401090"/>
            <a:ext cx="9452759" cy="422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99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Scenario-based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 case diagram: Level 1 – IIT Academic Automation System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B3E5-7A1D-4C46-BA7B-34FA306AE31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156" y="2401090"/>
            <a:ext cx="9939647" cy="405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97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Scenario-based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 case diagram: Level 1.1 – User profile management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B3E5-7A1D-4C46-BA7B-34FA306AE31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031" y="2356469"/>
            <a:ext cx="9630888" cy="413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8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Scenario-based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Activity diagram: User profile management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B3E5-7A1D-4C46-BA7B-34FA306AE31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031" y="2494629"/>
            <a:ext cx="9880270" cy="400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4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</TotalTime>
  <Words>409</Words>
  <Application>Microsoft Office PowerPoint</Application>
  <PresentationFormat>Widescreen</PresentationFormat>
  <Paragraphs>138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Century Schoolbook</vt:lpstr>
      <vt:lpstr>Wingdings</vt:lpstr>
      <vt:lpstr>Office Theme</vt:lpstr>
      <vt:lpstr>Software Requirements Specification</vt:lpstr>
      <vt:lpstr>PowerPoint Presentation</vt:lpstr>
      <vt:lpstr>Overview</vt:lpstr>
      <vt:lpstr>Requirements</vt:lpstr>
      <vt:lpstr>Requirements</vt:lpstr>
      <vt:lpstr>Scenario-based Model </vt:lpstr>
      <vt:lpstr>Scenario-based Model</vt:lpstr>
      <vt:lpstr>Scenario-based Model</vt:lpstr>
      <vt:lpstr>Scenario-based Model</vt:lpstr>
      <vt:lpstr>Scenario-based Model</vt:lpstr>
      <vt:lpstr>Scenario-based Model</vt:lpstr>
      <vt:lpstr>Scenario-based Model</vt:lpstr>
      <vt:lpstr>Scenario-based Model</vt:lpstr>
      <vt:lpstr>Scenario-based Model</vt:lpstr>
      <vt:lpstr>Scenario-based Model</vt:lpstr>
      <vt:lpstr>Scenario-based Model</vt:lpstr>
      <vt:lpstr>Scenario-based Model</vt:lpstr>
      <vt:lpstr>Scenario-based Model</vt:lpstr>
      <vt:lpstr>Scenario-based Model</vt:lpstr>
      <vt:lpstr>Data Model</vt:lpstr>
      <vt:lpstr>E-R diagram</vt:lpstr>
      <vt:lpstr>Class-based Model</vt:lpstr>
      <vt:lpstr>Behavioral Model</vt:lpstr>
      <vt:lpstr>Behavioral Model</vt:lpstr>
      <vt:lpstr>Behavioral Model</vt:lpstr>
      <vt:lpstr>Behavioral Model</vt:lpstr>
      <vt:lpstr>Behavioral Model</vt:lpstr>
      <vt:lpstr>Behavioral Model</vt:lpstr>
      <vt:lpstr>Behavioral Model</vt:lpstr>
      <vt:lpstr>Behavioral Model</vt:lpstr>
      <vt:lpstr>Behavioral Model</vt:lpstr>
      <vt:lpstr>Behavioral Model</vt:lpstr>
      <vt:lpstr>References</vt:lpstr>
      <vt:lpstr>Q&amp;A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Requirements Specification</dc:title>
  <dc:creator>Jobayer Ahmmed</dc:creator>
  <cp:lastModifiedBy>Jobayer Ahmmed</cp:lastModifiedBy>
  <cp:revision>21</cp:revision>
  <dcterms:created xsi:type="dcterms:W3CDTF">2016-09-19T20:42:35Z</dcterms:created>
  <dcterms:modified xsi:type="dcterms:W3CDTF">2016-09-20T08:16:20Z</dcterms:modified>
</cp:coreProperties>
</file>