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1" r:id="rId16"/>
    <p:sldId id="269"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1/14/2015</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4</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D482C7-55D1-4559-BAC4-9F73C63A69DC}" type="slidenum">
              <a:rPr lang="en-US"/>
              <a:pPr/>
              <a:t>13</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6695C9-0D8C-4C1B-84ED-E7E622EE642F}" type="slidenum">
              <a:rPr lang="en-US"/>
              <a:pPr/>
              <a:t>16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73732-2EC0-49A7-A59E-B0CB13B421C2}" type="slidenum">
              <a:rPr lang="en-US"/>
              <a:pPr/>
              <a:t>5</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C19366-ADA3-4150-B7D1-9D783862E772}" type="slidenum">
              <a:rPr lang="en-US"/>
              <a:pPr/>
              <a:t>7</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C176D8-DDE0-46E3-951A-01C3EFEB6EF8}" type="slidenum">
              <a:rPr lang="en-US"/>
              <a:pPr/>
              <a:t>8</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8E11B-2A27-4706-9270-42FAB67C725B}" type="slidenum">
              <a:rPr lang="en-US"/>
              <a:pPr/>
              <a:t>9</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F649C-D11F-4872-A4B5-3F8ED067309D}" type="slidenum">
              <a:rPr lang="en-US"/>
              <a:pPr/>
              <a:t>10</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AAF8-766D-41CA-8752-D8112E7D4AB0}" type="slidenum">
              <a:rPr lang="en-US"/>
              <a:pPr/>
              <a:t>11</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3EDA7-4D74-4A99-834E-3DB6223C60FA}" type="slidenum">
              <a:rPr lang="en-US"/>
              <a:pPr/>
              <a:t>12</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9F01BC5-7C42-44C5-927D-D9F7070AD7C4}" type="datetime1">
              <a:rPr lang="en-US" smtClean="0"/>
              <a:pPr/>
              <a:t>1/14/2015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BD8650-C03D-47EC-8689-451E05EAC0AC}" type="datetime1">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01073B-B97A-4711-A9C4-7E7ACB3732AF}" type="datetime1">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DBAA2C-11C7-4FE6-9303-460094D756C4}" type="datetime1">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DFB4D2E-02B5-4329-AFAF-EF1ADEA1C5DC}" type="datetime1">
              <a:rPr lang="en-US" smtClean="0"/>
              <a:pPr/>
              <a:t>1/14/2015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1C612CC-1335-4702-B5B3-011F2F5DBB4D}"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98246B-8AD1-4D04-A374-F245E10BF9FF}" type="datetime1">
              <a:rPr lang="en-US" smtClean="0"/>
              <a:pPr/>
              <a:t>1/14/2015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C105FB-DCA5-4A51-B8B2-22156D3E0284}" type="datetime1">
              <a:rPr lang="en-US" smtClean="0"/>
              <a:pPr/>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C405F92-2DF4-4D50-A2FB-B00223B73264}" type="datetime1">
              <a:rPr lang="en-US" smtClean="0"/>
              <a:pPr/>
              <a:t>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CA8C98F-FC51-41D3-BF6B-337B8467F172}" type="datetime1">
              <a:rPr lang="en-US" smtClean="0"/>
              <a:pPr/>
              <a:t>1/14/2015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2B08C32-1B89-48DA-8D5E-D004A72C4E7E}" type="datetime1">
              <a:rPr lang="en-US" smtClean="0"/>
              <a:pPr/>
              <a:t>1/14/2015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E2B9C8D-2E1B-4FCA-80E8-03AA3003A7FA}" type="datetime1">
              <a:rPr lang="en-US" smtClean="0"/>
              <a:pPr/>
              <a:t>1/14/2015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Technology</a:t>
            </a:r>
            <a:br>
              <a:rPr lang="en-US" dirty="0" smtClean="0"/>
            </a:br>
            <a:r>
              <a:rPr lang="en-US" dirty="0" smtClean="0"/>
              <a:t>Lecture </a:t>
            </a:r>
            <a:r>
              <a:rPr lang="en-US" dirty="0" smtClean="0"/>
              <a:t>- 01</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Nurul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ahad</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Lecturer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b="1"/>
              <a:t>Mid 1980s</a:t>
            </a:r>
            <a:endParaRPr lang="en-US"/>
          </a:p>
        </p:txBody>
      </p:sp>
      <p:sp>
        <p:nvSpPr>
          <p:cNvPr id="47107" name="Rectangle 3"/>
          <p:cNvSpPr>
            <a:spLocks noGrp="1" noChangeArrowheads="1"/>
          </p:cNvSpPr>
          <p:nvPr>
            <p:ph type="body" idx="1"/>
          </p:nvPr>
        </p:nvSpPr>
        <p:spPr/>
        <p:txBody>
          <a:bodyPr/>
          <a:lstStyle/>
          <a:p>
            <a:r>
              <a:rPr lang="en-US"/>
              <a:t>Speed of ARPANet backbone </a:t>
            </a:r>
            <a:r>
              <a:rPr lang="en-US" b="1"/>
              <a:t>no longer sufficient</a:t>
            </a:r>
          </a:p>
          <a:p>
            <a:r>
              <a:rPr lang="en-US"/>
              <a:t>National Science Foundation (NSF) created a new high-speed network </a:t>
            </a:r>
            <a:r>
              <a:rPr lang="en-US" b="1"/>
              <a:t>NSFNet</a:t>
            </a:r>
            <a:r>
              <a:rPr lang="en-US"/>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b="1"/>
              <a:t>NSFNet</a:t>
            </a:r>
            <a:endParaRPr lang="en-US"/>
          </a:p>
        </p:txBody>
      </p:sp>
      <p:sp>
        <p:nvSpPr>
          <p:cNvPr id="49155" name="Rectangle 3"/>
          <p:cNvSpPr>
            <a:spLocks noGrp="1" noChangeArrowheads="1"/>
          </p:cNvSpPr>
          <p:nvPr>
            <p:ph type="body" idx="1"/>
          </p:nvPr>
        </p:nvSpPr>
        <p:spPr/>
        <p:txBody>
          <a:bodyPr/>
          <a:lstStyle/>
          <a:p>
            <a:r>
              <a:rPr lang="en-US"/>
              <a:t>Two main objectives</a:t>
            </a:r>
          </a:p>
          <a:p>
            <a:r>
              <a:rPr lang="en-US"/>
              <a:t>To interconnect supercomputing centres so they could access one another’s recources</a:t>
            </a:r>
          </a:p>
          <a:p>
            <a:r>
              <a:rPr lang="en-US"/>
              <a:t>To give academic and research centres access to one another for purposes of exchanging information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b="1"/>
              <a:t>ARPANet and NSFNet</a:t>
            </a:r>
            <a:endParaRPr lang="en-US"/>
          </a:p>
        </p:txBody>
      </p:sp>
      <p:sp>
        <p:nvSpPr>
          <p:cNvPr id="50179" name="Rectangle 3"/>
          <p:cNvSpPr>
            <a:spLocks noGrp="1" noChangeArrowheads="1"/>
          </p:cNvSpPr>
          <p:nvPr>
            <p:ph type="body" idx="1"/>
          </p:nvPr>
        </p:nvSpPr>
        <p:spPr/>
        <p:txBody>
          <a:bodyPr/>
          <a:lstStyle/>
          <a:p>
            <a:r>
              <a:rPr lang="en-US"/>
              <a:t>Linked together but </a:t>
            </a:r>
            <a:r>
              <a:rPr lang="en-US" b="1"/>
              <a:t>NSFNet had a faster backbone</a:t>
            </a:r>
          </a:p>
          <a:p>
            <a:r>
              <a:rPr lang="en-US"/>
              <a:t>By early 1990s </a:t>
            </a:r>
            <a:r>
              <a:rPr lang="en-US" b="1"/>
              <a:t>NSFNet fully replaced ARPANet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b="1"/>
              <a:t>Growth of Internet</a:t>
            </a:r>
            <a:endParaRPr lang="en-US"/>
          </a:p>
        </p:txBody>
      </p:sp>
      <p:sp>
        <p:nvSpPr>
          <p:cNvPr id="51203" name="Rectangle 3"/>
          <p:cNvSpPr>
            <a:spLocks noGrp="1" noChangeArrowheads="1"/>
          </p:cNvSpPr>
          <p:nvPr>
            <p:ph type="body" idx="1"/>
          </p:nvPr>
        </p:nvSpPr>
        <p:spPr/>
        <p:txBody>
          <a:bodyPr/>
          <a:lstStyle/>
          <a:p>
            <a:pPr>
              <a:lnSpc>
                <a:spcPct val="90000"/>
              </a:lnSpc>
            </a:pPr>
            <a:r>
              <a:rPr lang="en-US" dirty="0"/>
              <a:t>Fueled by purchase of </a:t>
            </a:r>
            <a:r>
              <a:rPr lang="en-US" b="1" dirty="0"/>
              <a:t>personal computers</a:t>
            </a:r>
          </a:p>
          <a:p>
            <a:pPr>
              <a:lnSpc>
                <a:spcPct val="90000"/>
              </a:lnSpc>
            </a:pPr>
            <a:r>
              <a:rPr lang="en-US" dirty="0"/>
              <a:t>Growing demand for </a:t>
            </a:r>
            <a:r>
              <a:rPr lang="en-US" b="1" dirty="0"/>
              <a:t>“anytime, anywhere”</a:t>
            </a:r>
          </a:p>
          <a:p>
            <a:pPr>
              <a:lnSpc>
                <a:spcPct val="90000"/>
              </a:lnSpc>
            </a:pPr>
            <a:r>
              <a:rPr lang="en-US" dirty="0" err="1"/>
              <a:t>NSFNet</a:t>
            </a:r>
            <a:r>
              <a:rPr lang="en-US" dirty="0"/>
              <a:t> academics only</a:t>
            </a:r>
          </a:p>
          <a:p>
            <a:pPr>
              <a:lnSpc>
                <a:spcPct val="90000"/>
              </a:lnSpc>
            </a:pPr>
            <a:r>
              <a:rPr lang="en-US" b="1" dirty="0"/>
              <a:t>Bell, AT&amp;T and Nortel built high-speed backbones and new networks that used the same protocols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304800"/>
            <a:ext cx="8839200" cy="838200"/>
          </a:xfrm>
        </p:spPr>
        <p:txBody>
          <a:bodyPr>
            <a:normAutofit fontScale="90000"/>
          </a:bodyPr>
          <a:lstStyle/>
          <a:p>
            <a:r>
              <a:rPr lang="en-US" sz="3600" dirty="0">
                <a:solidFill>
                  <a:srgbClr val="000066"/>
                </a:solidFill>
              </a:rPr>
              <a:t>A Brief Summary of the </a:t>
            </a:r>
            <a:br>
              <a:rPr lang="en-US" sz="3600" dirty="0">
                <a:solidFill>
                  <a:srgbClr val="000066"/>
                </a:solidFill>
              </a:rPr>
            </a:br>
            <a:r>
              <a:rPr lang="en-US" sz="3600" dirty="0">
                <a:solidFill>
                  <a:srgbClr val="000066"/>
                </a:solidFill>
              </a:rPr>
              <a:t>Evolution of the Internet</a:t>
            </a:r>
          </a:p>
        </p:txBody>
      </p:sp>
      <p:sp>
        <p:nvSpPr>
          <p:cNvPr id="34819" name="Text Box 3"/>
          <p:cNvSpPr txBox="1">
            <a:spLocks noChangeArrowheads="1"/>
          </p:cNvSpPr>
          <p:nvPr/>
        </p:nvSpPr>
        <p:spPr bwMode="auto">
          <a:xfrm>
            <a:off x="381000" y="6324600"/>
            <a:ext cx="793750" cy="457200"/>
          </a:xfrm>
          <a:prstGeom prst="rect">
            <a:avLst/>
          </a:prstGeom>
          <a:noFill/>
          <a:ln w="9525">
            <a:noFill/>
            <a:miter lim="800000"/>
            <a:headEnd/>
            <a:tailEnd/>
          </a:ln>
          <a:effectLst/>
        </p:spPr>
        <p:txBody>
          <a:bodyPr wrap="none">
            <a:spAutoFit/>
          </a:bodyPr>
          <a:lstStyle/>
          <a:p>
            <a:r>
              <a:rPr lang="en-US"/>
              <a:t>1945</a:t>
            </a:r>
          </a:p>
        </p:txBody>
      </p:sp>
      <p:sp>
        <p:nvSpPr>
          <p:cNvPr id="34820" name="Text Box 4"/>
          <p:cNvSpPr txBox="1">
            <a:spLocks noChangeArrowheads="1"/>
          </p:cNvSpPr>
          <p:nvPr/>
        </p:nvSpPr>
        <p:spPr bwMode="auto">
          <a:xfrm>
            <a:off x="7848600" y="6324600"/>
            <a:ext cx="793750" cy="457200"/>
          </a:xfrm>
          <a:prstGeom prst="rect">
            <a:avLst/>
          </a:prstGeom>
          <a:noFill/>
          <a:ln w="9525">
            <a:noFill/>
            <a:miter lim="800000"/>
            <a:headEnd/>
            <a:tailEnd/>
          </a:ln>
          <a:effectLst/>
        </p:spPr>
        <p:txBody>
          <a:bodyPr wrap="none">
            <a:spAutoFit/>
          </a:bodyPr>
          <a:lstStyle/>
          <a:p>
            <a:r>
              <a:rPr lang="en-US"/>
              <a:t>1995</a:t>
            </a:r>
          </a:p>
        </p:txBody>
      </p:sp>
      <p:sp>
        <p:nvSpPr>
          <p:cNvPr id="34821" name="Line 5"/>
          <p:cNvSpPr>
            <a:spLocks noChangeShapeType="1"/>
          </p:cNvSpPr>
          <p:nvPr/>
        </p:nvSpPr>
        <p:spPr bwMode="auto">
          <a:xfrm>
            <a:off x="228600" y="6324600"/>
            <a:ext cx="8534400" cy="0"/>
          </a:xfrm>
          <a:prstGeom prst="line">
            <a:avLst/>
          </a:prstGeom>
          <a:noFill/>
          <a:ln w="9525">
            <a:solidFill>
              <a:schemeClr val="tx1"/>
            </a:solidFill>
            <a:round/>
            <a:headEnd/>
            <a:tailEnd type="stealth" w="med" len="med"/>
          </a:ln>
          <a:effectLst/>
        </p:spPr>
        <p:txBody>
          <a:bodyPr/>
          <a:lstStyle/>
          <a:p>
            <a:endParaRPr lang="en-MY"/>
          </a:p>
        </p:txBody>
      </p:sp>
      <p:sp>
        <p:nvSpPr>
          <p:cNvPr id="34822" name="Rectangle 6"/>
          <p:cNvSpPr>
            <a:spLocks noChangeArrowheads="1"/>
          </p:cNvSpPr>
          <p:nvPr/>
        </p:nvSpPr>
        <p:spPr bwMode="auto">
          <a:xfrm rot="10800000" flipV="1">
            <a:off x="152400" y="5334000"/>
            <a:ext cx="685800" cy="914400"/>
          </a:xfrm>
          <a:prstGeom prst="rect">
            <a:avLst/>
          </a:prstGeom>
          <a:solidFill>
            <a:schemeClr val="bg1"/>
          </a:solidFill>
          <a:ln w="9525">
            <a:solidFill>
              <a:schemeClr val="tx1"/>
            </a:solidFill>
            <a:miter lim="800000"/>
            <a:headEnd/>
            <a:tailEnd/>
          </a:ln>
          <a:effectLst/>
        </p:spPr>
        <p:txBody>
          <a:bodyPr wrap="none" anchor="ctr"/>
          <a:lstStyle/>
          <a:p>
            <a:pPr algn="ctr"/>
            <a:r>
              <a:rPr lang="en-US" sz="1200" b="1"/>
              <a:t>Memex </a:t>
            </a:r>
          </a:p>
          <a:p>
            <a:pPr algn="ctr"/>
            <a:r>
              <a:rPr lang="en-US" sz="1200" b="1"/>
              <a:t>Conceived</a:t>
            </a:r>
          </a:p>
          <a:p>
            <a:pPr algn="ctr"/>
            <a:r>
              <a:rPr lang="en-US" sz="1200" b="1"/>
              <a:t>1945</a:t>
            </a:r>
          </a:p>
        </p:txBody>
      </p:sp>
      <p:sp>
        <p:nvSpPr>
          <p:cNvPr id="34823" name="Rectangle 7"/>
          <p:cNvSpPr>
            <a:spLocks noChangeArrowheads="1"/>
          </p:cNvSpPr>
          <p:nvPr/>
        </p:nvSpPr>
        <p:spPr bwMode="auto">
          <a:xfrm rot="10800000" flipV="1">
            <a:off x="7010400" y="1905000"/>
            <a:ext cx="609600" cy="762000"/>
          </a:xfrm>
          <a:prstGeom prst="rect">
            <a:avLst/>
          </a:prstGeom>
          <a:solidFill>
            <a:schemeClr val="bg1"/>
          </a:solidFill>
          <a:ln w="9525">
            <a:solidFill>
              <a:schemeClr val="tx1"/>
            </a:solidFill>
            <a:miter lim="800000"/>
            <a:headEnd/>
            <a:tailEnd/>
          </a:ln>
          <a:effectLst/>
        </p:spPr>
        <p:txBody>
          <a:bodyPr wrap="none" anchor="ctr"/>
          <a:lstStyle/>
          <a:p>
            <a:pPr algn="ctr"/>
            <a:r>
              <a:rPr lang="en-US" sz="1200" b="1"/>
              <a:t>WWW</a:t>
            </a:r>
          </a:p>
          <a:p>
            <a:pPr algn="ctr"/>
            <a:r>
              <a:rPr lang="en-US" sz="1200" b="1"/>
              <a:t>Created</a:t>
            </a:r>
          </a:p>
          <a:p>
            <a:pPr algn="ctr"/>
            <a:r>
              <a:rPr lang="en-US" sz="1200" b="1"/>
              <a:t>1989</a:t>
            </a:r>
          </a:p>
        </p:txBody>
      </p:sp>
      <p:sp>
        <p:nvSpPr>
          <p:cNvPr id="34824" name="Rectangle 8"/>
          <p:cNvSpPr>
            <a:spLocks noChangeArrowheads="1"/>
          </p:cNvSpPr>
          <p:nvPr/>
        </p:nvSpPr>
        <p:spPr bwMode="auto">
          <a:xfrm rot="10800000" flipV="1">
            <a:off x="7620000" y="1676400"/>
            <a:ext cx="685800" cy="838200"/>
          </a:xfrm>
          <a:prstGeom prst="rect">
            <a:avLst/>
          </a:prstGeom>
          <a:solidFill>
            <a:schemeClr val="bg1"/>
          </a:solidFill>
          <a:ln w="9525">
            <a:solidFill>
              <a:schemeClr val="tx1"/>
            </a:solidFill>
            <a:miter lim="800000"/>
            <a:headEnd/>
            <a:tailEnd/>
          </a:ln>
          <a:effectLst/>
        </p:spPr>
        <p:txBody>
          <a:bodyPr wrap="none" anchor="ctr"/>
          <a:lstStyle/>
          <a:p>
            <a:pPr algn="ctr"/>
            <a:r>
              <a:rPr lang="en-US" sz="1200" b="1"/>
              <a:t>Mosaic</a:t>
            </a:r>
          </a:p>
          <a:p>
            <a:pPr algn="ctr"/>
            <a:r>
              <a:rPr lang="en-US" sz="1200" b="1"/>
              <a:t>Created</a:t>
            </a:r>
          </a:p>
          <a:p>
            <a:pPr algn="ctr"/>
            <a:r>
              <a:rPr lang="en-US" sz="1200" b="1"/>
              <a:t>1993</a:t>
            </a:r>
          </a:p>
        </p:txBody>
      </p:sp>
      <p:sp>
        <p:nvSpPr>
          <p:cNvPr id="34825" name="Rectangle 9"/>
          <p:cNvSpPr>
            <a:spLocks noChangeArrowheads="1"/>
          </p:cNvSpPr>
          <p:nvPr/>
        </p:nvSpPr>
        <p:spPr bwMode="auto">
          <a:xfrm rot="10800000" flipV="1">
            <a:off x="838200" y="4876800"/>
            <a:ext cx="1066800" cy="990600"/>
          </a:xfrm>
          <a:prstGeom prst="rect">
            <a:avLst/>
          </a:prstGeom>
          <a:solidFill>
            <a:schemeClr val="bg1"/>
          </a:solidFill>
          <a:ln w="9525">
            <a:solidFill>
              <a:schemeClr val="tx1"/>
            </a:solidFill>
            <a:miter lim="800000"/>
            <a:headEnd/>
            <a:tailEnd/>
          </a:ln>
          <a:effectLst/>
        </p:spPr>
        <p:txBody>
          <a:bodyPr wrap="none" anchor="ctr"/>
          <a:lstStyle/>
          <a:p>
            <a:pPr algn="ctr"/>
            <a:r>
              <a:rPr lang="en-US" sz="1200" b="1"/>
              <a:t>A </a:t>
            </a:r>
          </a:p>
          <a:p>
            <a:pPr algn="ctr"/>
            <a:r>
              <a:rPr lang="en-US" sz="1200" b="1"/>
              <a:t>Mathematical</a:t>
            </a:r>
          </a:p>
          <a:p>
            <a:pPr algn="ctr"/>
            <a:r>
              <a:rPr lang="en-US" sz="1200" b="1"/>
              <a:t>Theory of</a:t>
            </a:r>
          </a:p>
          <a:p>
            <a:pPr algn="ctr"/>
            <a:r>
              <a:rPr lang="en-US" sz="1200" b="1"/>
              <a:t> Communication</a:t>
            </a:r>
          </a:p>
          <a:p>
            <a:pPr algn="ctr"/>
            <a:r>
              <a:rPr lang="en-US" sz="1200" b="1"/>
              <a:t>1948</a:t>
            </a:r>
          </a:p>
        </p:txBody>
      </p:sp>
      <p:sp>
        <p:nvSpPr>
          <p:cNvPr id="34826" name="Rectangle 10"/>
          <p:cNvSpPr>
            <a:spLocks noChangeArrowheads="1"/>
          </p:cNvSpPr>
          <p:nvPr/>
        </p:nvSpPr>
        <p:spPr bwMode="auto">
          <a:xfrm rot="10800000" flipV="1">
            <a:off x="3276600" y="3810000"/>
            <a:ext cx="838200" cy="914400"/>
          </a:xfrm>
          <a:prstGeom prst="rect">
            <a:avLst/>
          </a:prstGeom>
          <a:solidFill>
            <a:schemeClr val="bg1"/>
          </a:solidFill>
          <a:ln w="9525">
            <a:solidFill>
              <a:schemeClr val="tx1"/>
            </a:solidFill>
            <a:miter lim="800000"/>
            <a:headEnd/>
            <a:tailEnd/>
          </a:ln>
          <a:effectLst/>
        </p:spPr>
        <p:txBody>
          <a:bodyPr wrap="none" anchor="ctr"/>
          <a:lstStyle/>
          <a:p>
            <a:pPr algn="ctr"/>
            <a:r>
              <a:rPr lang="en-US" sz="1200" b="1"/>
              <a:t>Packet </a:t>
            </a:r>
          </a:p>
          <a:p>
            <a:pPr algn="ctr"/>
            <a:r>
              <a:rPr lang="en-US" sz="1200" b="1"/>
              <a:t>Switching </a:t>
            </a:r>
          </a:p>
          <a:p>
            <a:pPr algn="ctr"/>
            <a:r>
              <a:rPr lang="en-US" sz="1200" b="1"/>
              <a:t>Invented</a:t>
            </a:r>
          </a:p>
          <a:p>
            <a:pPr algn="ctr"/>
            <a:r>
              <a:rPr lang="en-US" sz="1200" b="1"/>
              <a:t>1964</a:t>
            </a:r>
          </a:p>
        </p:txBody>
      </p:sp>
      <p:sp>
        <p:nvSpPr>
          <p:cNvPr id="34827" name="Rectangle 11"/>
          <p:cNvSpPr>
            <a:spLocks noChangeArrowheads="1"/>
          </p:cNvSpPr>
          <p:nvPr/>
        </p:nvSpPr>
        <p:spPr bwMode="auto">
          <a:xfrm rot="10800000" flipV="1">
            <a:off x="1905000" y="4572000"/>
            <a:ext cx="533400" cy="838200"/>
          </a:xfrm>
          <a:prstGeom prst="rect">
            <a:avLst/>
          </a:prstGeom>
          <a:solidFill>
            <a:schemeClr val="bg1"/>
          </a:solidFill>
          <a:ln w="9525">
            <a:solidFill>
              <a:schemeClr val="tx1"/>
            </a:solidFill>
            <a:miter lim="800000"/>
            <a:headEnd/>
            <a:tailEnd/>
          </a:ln>
          <a:effectLst/>
        </p:spPr>
        <p:txBody>
          <a:bodyPr wrap="none" anchor="ctr"/>
          <a:lstStyle/>
          <a:p>
            <a:pPr algn="ctr"/>
            <a:r>
              <a:rPr lang="en-US" sz="1200" b="1"/>
              <a:t>Silicon</a:t>
            </a:r>
          </a:p>
          <a:p>
            <a:pPr algn="ctr"/>
            <a:r>
              <a:rPr lang="en-US" sz="1200" b="1"/>
              <a:t>Chip</a:t>
            </a:r>
          </a:p>
          <a:p>
            <a:pPr algn="ctr"/>
            <a:r>
              <a:rPr lang="en-US" sz="1200" b="1"/>
              <a:t>1958</a:t>
            </a:r>
          </a:p>
        </p:txBody>
      </p:sp>
      <p:sp>
        <p:nvSpPr>
          <p:cNvPr id="34828" name="Rectangle 12"/>
          <p:cNvSpPr>
            <a:spLocks noChangeArrowheads="1"/>
          </p:cNvSpPr>
          <p:nvPr/>
        </p:nvSpPr>
        <p:spPr bwMode="auto">
          <a:xfrm rot="10800000" flipV="1">
            <a:off x="2438400" y="4114800"/>
            <a:ext cx="838200" cy="1143000"/>
          </a:xfrm>
          <a:prstGeom prst="rect">
            <a:avLst/>
          </a:prstGeom>
          <a:solidFill>
            <a:schemeClr val="bg1"/>
          </a:solidFill>
          <a:ln w="9525">
            <a:solidFill>
              <a:schemeClr val="tx1"/>
            </a:solidFill>
            <a:miter lim="800000"/>
            <a:headEnd/>
            <a:tailEnd/>
          </a:ln>
          <a:effectLst/>
        </p:spPr>
        <p:txBody>
          <a:bodyPr wrap="none" anchor="ctr"/>
          <a:lstStyle/>
          <a:p>
            <a:pPr algn="ctr"/>
            <a:r>
              <a:rPr lang="en-US" sz="1200" b="1"/>
              <a:t>First Vast </a:t>
            </a:r>
          </a:p>
          <a:p>
            <a:pPr algn="ctr"/>
            <a:r>
              <a:rPr lang="en-US" sz="1200" b="1"/>
              <a:t>Computer</a:t>
            </a:r>
          </a:p>
          <a:p>
            <a:pPr algn="ctr"/>
            <a:r>
              <a:rPr lang="en-US" sz="1200" b="1"/>
              <a:t>Network</a:t>
            </a:r>
          </a:p>
          <a:p>
            <a:pPr algn="ctr"/>
            <a:r>
              <a:rPr lang="en-US" sz="1200" b="1"/>
              <a:t>Envisioned</a:t>
            </a:r>
          </a:p>
          <a:p>
            <a:pPr algn="ctr"/>
            <a:r>
              <a:rPr lang="en-US" sz="1200" b="1"/>
              <a:t>1962</a:t>
            </a:r>
          </a:p>
        </p:txBody>
      </p:sp>
      <p:sp>
        <p:nvSpPr>
          <p:cNvPr id="34829" name="Rectangle 13"/>
          <p:cNvSpPr>
            <a:spLocks noChangeArrowheads="1"/>
          </p:cNvSpPr>
          <p:nvPr/>
        </p:nvSpPr>
        <p:spPr bwMode="auto">
          <a:xfrm rot="10800000" flipV="1">
            <a:off x="4800600" y="3048000"/>
            <a:ext cx="838200" cy="762000"/>
          </a:xfrm>
          <a:prstGeom prst="rect">
            <a:avLst/>
          </a:prstGeom>
          <a:solidFill>
            <a:schemeClr val="bg1"/>
          </a:solidFill>
          <a:ln w="9525">
            <a:solidFill>
              <a:schemeClr val="tx1"/>
            </a:solidFill>
            <a:miter lim="800000"/>
            <a:headEnd/>
            <a:tailEnd/>
          </a:ln>
          <a:effectLst/>
        </p:spPr>
        <p:txBody>
          <a:bodyPr wrap="none" anchor="ctr"/>
          <a:lstStyle/>
          <a:p>
            <a:pPr algn="ctr"/>
            <a:r>
              <a:rPr lang="en-US" sz="1200" b="1"/>
              <a:t>ARPANET</a:t>
            </a:r>
          </a:p>
          <a:p>
            <a:pPr algn="ctr"/>
            <a:r>
              <a:rPr lang="en-US" sz="1200" b="1"/>
              <a:t>1969</a:t>
            </a:r>
          </a:p>
        </p:txBody>
      </p:sp>
      <p:sp>
        <p:nvSpPr>
          <p:cNvPr id="34830" name="Rectangle 14"/>
          <p:cNvSpPr>
            <a:spLocks noChangeArrowheads="1"/>
          </p:cNvSpPr>
          <p:nvPr/>
        </p:nvSpPr>
        <p:spPr bwMode="auto">
          <a:xfrm rot="10800000" flipV="1">
            <a:off x="5638800" y="2819400"/>
            <a:ext cx="685800" cy="685800"/>
          </a:xfrm>
          <a:prstGeom prst="rect">
            <a:avLst/>
          </a:prstGeom>
          <a:solidFill>
            <a:schemeClr val="bg1"/>
          </a:solidFill>
          <a:ln w="9525">
            <a:solidFill>
              <a:schemeClr val="tx1"/>
            </a:solidFill>
            <a:miter lim="800000"/>
            <a:headEnd/>
            <a:tailEnd/>
          </a:ln>
          <a:effectLst/>
        </p:spPr>
        <p:txBody>
          <a:bodyPr wrap="none" anchor="ctr"/>
          <a:lstStyle/>
          <a:p>
            <a:pPr algn="ctr"/>
            <a:r>
              <a:rPr lang="en-US" sz="1200" b="1"/>
              <a:t>TCP/IP</a:t>
            </a:r>
          </a:p>
          <a:p>
            <a:pPr algn="ctr"/>
            <a:r>
              <a:rPr lang="en-US" sz="1200" b="1"/>
              <a:t>Created</a:t>
            </a:r>
          </a:p>
          <a:p>
            <a:pPr algn="ctr"/>
            <a:r>
              <a:rPr lang="en-US" sz="1200" b="1"/>
              <a:t>1972</a:t>
            </a:r>
          </a:p>
        </p:txBody>
      </p:sp>
      <p:sp>
        <p:nvSpPr>
          <p:cNvPr id="34831" name="Rectangle 15"/>
          <p:cNvSpPr>
            <a:spLocks noChangeArrowheads="1"/>
          </p:cNvSpPr>
          <p:nvPr/>
        </p:nvSpPr>
        <p:spPr bwMode="auto">
          <a:xfrm rot="10800000" flipV="1">
            <a:off x="6324600" y="2133600"/>
            <a:ext cx="685800" cy="1143000"/>
          </a:xfrm>
          <a:prstGeom prst="rect">
            <a:avLst/>
          </a:prstGeom>
          <a:solidFill>
            <a:schemeClr val="bg1"/>
          </a:solidFill>
          <a:ln w="9525">
            <a:solidFill>
              <a:schemeClr val="tx1"/>
            </a:solidFill>
            <a:miter lim="800000"/>
            <a:headEnd/>
            <a:tailEnd/>
          </a:ln>
          <a:effectLst/>
        </p:spPr>
        <p:txBody>
          <a:bodyPr wrap="none" anchor="ctr"/>
          <a:lstStyle/>
          <a:p>
            <a:pPr algn="ctr"/>
            <a:r>
              <a:rPr lang="en-US" sz="1200" b="1"/>
              <a:t>Internet</a:t>
            </a:r>
          </a:p>
          <a:p>
            <a:pPr algn="ctr"/>
            <a:r>
              <a:rPr lang="en-US" sz="1200" b="1"/>
              <a:t>Named </a:t>
            </a:r>
          </a:p>
          <a:p>
            <a:pPr algn="ctr"/>
            <a:r>
              <a:rPr lang="en-US" sz="1200" b="1"/>
              <a:t>and </a:t>
            </a:r>
          </a:p>
          <a:p>
            <a:pPr algn="ctr"/>
            <a:r>
              <a:rPr lang="en-US" sz="1200" b="1"/>
              <a:t>Goes</a:t>
            </a:r>
          </a:p>
          <a:p>
            <a:pPr algn="ctr"/>
            <a:r>
              <a:rPr lang="en-US" sz="1200" b="1"/>
              <a:t> TCP/IP</a:t>
            </a:r>
          </a:p>
          <a:p>
            <a:pPr algn="ctr"/>
            <a:r>
              <a:rPr lang="en-US" sz="1200" b="1"/>
              <a:t>1984</a:t>
            </a:r>
          </a:p>
        </p:txBody>
      </p:sp>
      <p:sp>
        <p:nvSpPr>
          <p:cNvPr id="34832" name="Rectangle 16"/>
          <p:cNvSpPr>
            <a:spLocks noChangeArrowheads="1"/>
          </p:cNvSpPr>
          <p:nvPr/>
        </p:nvSpPr>
        <p:spPr bwMode="auto">
          <a:xfrm rot="10800000" flipV="1">
            <a:off x="4114800" y="3352800"/>
            <a:ext cx="685800" cy="914400"/>
          </a:xfrm>
          <a:prstGeom prst="rect">
            <a:avLst/>
          </a:prstGeom>
          <a:solidFill>
            <a:schemeClr val="bg1"/>
          </a:solidFill>
          <a:ln w="9525">
            <a:solidFill>
              <a:schemeClr val="tx1"/>
            </a:solidFill>
            <a:miter lim="800000"/>
            <a:headEnd/>
            <a:tailEnd/>
          </a:ln>
          <a:effectLst/>
        </p:spPr>
        <p:txBody>
          <a:bodyPr wrap="none" anchor="ctr"/>
          <a:lstStyle/>
          <a:p>
            <a:pPr algn="ctr"/>
            <a:r>
              <a:rPr lang="en-US" sz="1200" b="1"/>
              <a:t>Hypertext</a:t>
            </a:r>
          </a:p>
          <a:p>
            <a:pPr algn="ctr"/>
            <a:r>
              <a:rPr lang="en-US" sz="1200" b="1"/>
              <a:t>Invented</a:t>
            </a:r>
          </a:p>
          <a:p>
            <a:pPr algn="ctr"/>
            <a:r>
              <a:rPr lang="en-US" sz="1200" b="1"/>
              <a:t>1965</a:t>
            </a:r>
          </a:p>
        </p:txBody>
      </p:sp>
      <p:sp>
        <p:nvSpPr>
          <p:cNvPr id="34833" name="Rectangle 17"/>
          <p:cNvSpPr>
            <a:spLocks noChangeArrowheads="1"/>
          </p:cNvSpPr>
          <p:nvPr/>
        </p:nvSpPr>
        <p:spPr bwMode="auto">
          <a:xfrm rot="10800000" flipV="1">
            <a:off x="8305800" y="1423988"/>
            <a:ext cx="685800" cy="838200"/>
          </a:xfrm>
          <a:prstGeom prst="rect">
            <a:avLst/>
          </a:prstGeom>
          <a:solidFill>
            <a:schemeClr val="bg1"/>
          </a:solidFill>
          <a:ln w="9525">
            <a:solidFill>
              <a:schemeClr val="tx1"/>
            </a:solidFill>
            <a:miter lim="800000"/>
            <a:headEnd/>
            <a:tailEnd/>
          </a:ln>
          <a:effectLst/>
        </p:spPr>
        <p:txBody>
          <a:bodyPr wrap="none" anchor="ctr"/>
          <a:lstStyle/>
          <a:p>
            <a:pPr algn="ctr"/>
            <a:r>
              <a:rPr lang="en-US" sz="1000" b="1"/>
              <a:t>Age of</a:t>
            </a:r>
          </a:p>
          <a:p>
            <a:pPr algn="ctr"/>
            <a:r>
              <a:rPr lang="en-US" sz="1000" b="1"/>
              <a:t>eCommerce</a:t>
            </a:r>
          </a:p>
          <a:p>
            <a:pPr algn="ctr"/>
            <a:r>
              <a:rPr lang="en-US" sz="1000" b="1"/>
              <a:t>Begins</a:t>
            </a:r>
          </a:p>
          <a:p>
            <a:pPr algn="ctr"/>
            <a:r>
              <a:rPr lang="en-US" sz="1000" b="1"/>
              <a:t>1995</a:t>
            </a:r>
          </a:p>
        </p:txBody>
      </p:sp>
      <p:pic>
        <p:nvPicPr>
          <p:cNvPr id="34835" name="Picture 19" descr="Y:\slater\Internet-related_pics\internet_pic.jpg"/>
          <p:cNvPicPr>
            <a:picLocks noChangeAspect="1" noChangeArrowheads="1"/>
          </p:cNvPicPr>
          <p:nvPr/>
        </p:nvPicPr>
        <p:blipFill>
          <a:blip r:embed="rId2" cstate="print"/>
          <a:srcRect/>
          <a:stretch>
            <a:fillRect/>
          </a:stretch>
        </p:blipFill>
        <p:spPr bwMode="auto">
          <a:xfrm>
            <a:off x="5943600" y="4419600"/>
            <a:ext cx="2743200" cy="1879600"/>
          </a:xfrm>
          <a:prstGeom prst="rect">
            <a:avLst/>
          </a:prstGeom>
          <a:noFill/>
        </p:spPr>
      </p:pic>
      <p:sp>
        <p:nvSpPr>
          <p:cNvPr id="19" name="Slide Number Placeholder 18"/>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ransition advClick="0" advTm="6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3B6259-0D02-4E4C-97F3-165256401064}" type="slidenum">
              <a:rPr lang="ar-SA"/>
              <a:pPr/>
              <a:t>15</a:t>
            </a:fld>
            <a:endParaRPr lang="en-US"/>
          </a:p>
        </p:txBody>
      </p:sp>
      <p:sp>
        <p:nvSpPr>
          <p:cNvPr id="38914" name="Rectangle 2"/>
          <p:cNvSpPr>
            <a:spLocks noGrp="1" noChangeArrowheads="1"/>
          </p:cNvSpPr>
          <p:nvPr>
            <p:ph type="title"/>
          </p:nvPr>
        </p:nvSpPr>
        <p:spPr/>
        <p:txBody>
          <a:bodyPr/>
          <a:lstStyle/>
          <a:p>
            <a:r>
              <a:rPr lang="en-US" dirty="0"/>
              <a:t>Internet Terminology</a:t>
            </a:r>
          </a:p>
        </p:txBody>
      </p:sp>
      <p:sp>
        <p:nvSpPr>
          <p:cNvPr id="38915" name="Rectangle 3"/>
          <p:cNvSpPr>
            <a:spLocks noGrp="1" noChangeArrowheads="1"/>
          </p:cNvSpPr>
          <p:nvPr>
            <p:ph type="body" idx="1"/>
          </p:nvPr>
        </p:nvSpPr>
        <p:spPr>
          <a:xfrm>
            <a:off x="228600" y="1562100"/>
            <a:ext cx="8763000" cy="2781300"/>
          </a:xfrm>
        </p:spPr>
        <p:txBody>
          <a:bodyPr>
            <a:normAutofit fontScale="92500"/>
          </a:bodyPr>
          <a:lstStyle/>
          <a:p>
            <a:r>
              <a:rPr lang="en-US" dirty="0"/>
              <a:t>Backbone: defines main Internet routes</a:t>
            </a:r>
          </a:p>
          <a:p>
            <a:pPr lvl="1"/>
            <a:r>
              <a:rPr lang="en-US" dirty="0"/>
              <a:t>Constructed and maintained by major telecommunications </a:t>
            </a:r>
            <a:r>
              <a:rPr lang="en-US" dirty="0" smtClean="0"/>
              <a:t>companies</a:t>
            </a:r>
            <a:endParaRPr lang="en-US" sz="2800" dirty="0" smtClean="0"/>
          </a:p>
          <a:p>
            <a:pPr lvl="1"/>
            <a:r>
              <a:rPr lang="en-US" sz="2400" dirty="0" smtClean="0"/>
              <a:t>Is a term used to describe a structure that </a:t>
            </a:r>
            <a:r>
              <a:rPr lang="en-US" sz="2400" b="1" dirty="0" smtClean="0"/>
              <a:t>handles the major traffic</a:t>
            </a:r>
            <a:r>
              <a:rPr lang="en-US" sz="2400" dirty="0" smtClean="0"/>
              <a:t> in a networked system– much like a major highway</a:t>
            </a:r>
          </a:p>
          <a:p>
            <a:pPr lvl="0">
              <a:buClr>
                <a:srgbClr val="D16349"/>
              </a:buClr>
            </a:pPr>
            <a:r>
              <a:rPr lang="en-US" sz="2400" b="1" dirty="0" smtClean="0"/>
              <a:t>Network Backbone</a:t>
            </a:r>
            <a:endParaRPr lang="en-US" sz="2400" dirty="0" smtClean="0"/>
          </a:p>
          <a:p>
            <a:pPr lvl="1">
              <a:buFontTx/>
              <a:buNone/>
            </a:pPr>
            <a:r>
              <a:rPr lang="en-US" sz="2400" dirty="0" smtClean="0"/>
              <a:t>	is a “cyberspace highway” made up of </a:t>
            </a:r>
            <a:r>
              <a:rPr lang="en-US" sz="2400" b="1" dirty="0" smtClean="0"/>
              <a:t>high-speed cables and switching stations</a:t>
            </a:r>
          </a:p>
        </p:txBody>
      </p:sp>
      <p:pic>
        <p:nvPicPr>
          <p:cNvPr id="38916" name="Picture 4" descr="figa-13"/>
          <p:cNvPicPr>
            <a:picLocks noChangeAspect="1" noChangeArrowheads="1"/>
          </p:cNvPicPr>
          <p:nvPr/>
        </p:nvPicPr>
        <p:blipFill>
          <a:blip r:embed="rId2" cstate="print"/>
          <a:srcRect/>
          <a:stretch>
            <a:fillRect/>
          </a:stretch>
        </p:blipFill>
        <p:spPr bwMode="auto">
          <a:xfrm>
            <a:off x="1981200" y="4356100"/>
            <a:ext cx="5080000" cy="2044700"/>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1752" y="152400"/>
            <a:ext cx="8534400" cy="838200"/>
          </a:xfrm>
        </p:spPr>
        <p:txBody>
          <a:bodyPr>
            <a:normAutofit/>
          </a:bodyPr>
          <a:lstStyle/>
          <a:p>
            <a:r>
              <a:rPr lang="en-US" dirty="0" smtClean="0"/>
              <a:t>Internet Terminology</a:t>
            </a:r>
            <a:endParaRPr lang="en-US" dirty="0"/>
          </a:p>
        </p:txBody>
      </p:sp>
      <p:sp>
        <p:nvSpPr>
          <p:cNvPr id="53251" name="Rectangle 3"/>
          <p:cNvSpPr>
            <a:spLocks noGrp="1" noChangeArrowheads="1"/>
          </p:cNvSpPr>
          <p:nvPr>
            <p:ph type="body" idx="1"/>
          </p:nvPr>
        </p:nvSpPr>
        <p:spPr/>
        <p:txBody>
          <a:bodyPr/>
          <a:lstStyle/>
          <a:p>
            <a:r>
              <a:rPr lang="en-US" sz="2800" b="1" dirty="0" smtClean="0"/>
              <a:t>TCP/IP  </a:t>
            </a:r>
          </a:p>
          <a:p>
            <a:pPr lvl="1"/>
            <a:r>
              <a:rPr lang="en-US" sz="2300" dirty="0" smtClean="0"/>
              <a:t>Transmission Control Protocol/Internet Protocol</a:t>
            </a:r>
            <a:endParaRPr lang="en-US" dirty="0" smtClean="0"/>
          </a:p>
          <a:p>
            <a:r>
              <a:rPr lang="en-US" dirty="0" smtClean="0"/>
              <a:t>Accepted </a:t>
            </a:r>
            <a:r>
              <a:rPr lang="en-US" dirty="0"/>
              <a:t>means of </a:t>
            </a:r>
            <a:r>
              <a:rPr lang="en-US" b="1" dirty="0"/>
              <a:t>communication</a:t>
            </a:r>
          </a:p>
          <a:p>
            <a:r>
              <a:rPr lang="en-US" b="1" dirty="0"/>
              <a:t>Protocol</a:t>
            </a:r>
            <a:endParaRPr lang="en-US" dirty="0"/>
          </a:p>
          <a:p>
            <a:pPr lvl="1"/>
            <a:r>
              <a:rPr lang="en-US" dirty="0"/>
              <a:t>Is an agreed upon format for transmitting data between two or more devices</a:t>
            </a:r>
          </a:p>
          <a:p>
            <a:pPr lvl="1"/>
            <a:r>
              <a:rPr lang="en-US" dirty="0"/>
              <a:t>A set of formal rules for transmitting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Terminology</a:t>
            </a:r>
            <a:endParaRPr lang="en-MY" dirty="0"/>
          </a:p>
        </p:txBody>
      </p:sp>
      <p:sp>
        <p:nvSpPr>
          <p:cNvPr id="3" name="Content Placeholder 2"/>
          <p:cNvSpPr>
            <a:spLocks noGrp="1"/>
          </p:cNvSpPr>
          <p:nvPr>
            <p:ph sz="quarter" idx="1"/>
          </p:nvPr>
        </p:nvSpPr>
        <p:spPr/>
        <p:txBody>
          <a:bodyPr/>
          <a:lstStyle/>
          <a:p>
            <a:pPr>
              <a:lnSpc>
                <a:spcPct val="90000"/>
              </a:lnSpc>
            </a:pPr>
            <a:r>
              <a:rPr lang="en-US" sz="2800" b="1" dirty="0" smtClean="0"/>
              <a:t>Server software</a:t>
            </a:r>
          </a:p>
          <a:p>
            <a:pPr>
              <a:lnSpc>
                <a:spcPct val="90000"/>
              </a:lnSpc>
            </a:pPr>
            <a:r>
              <a:rPr lang="en-US" sz="2800" b="1" dirty="0" smtClean="0"/>
              <a:t>IP Address</a:t>
            </a:r>
            <a:r>
              <a:rPr lang="en-US" sz="2800" dirty="0" smtClean="0"/>
              <a:t>: unique number for each Internet computer</a:t>
            </a:r>
          </a:p>
          <a:p>
            <a:pPr>
              <a:lnSpc>
                <a:spcPct val="90000"/>
              </a:lnSpc>
            </a:pPr>
            <a:r>
              <a:rPr lang="en-US" sz="2800" b="1" dirty="0" smtClean="0"/>
              <a:t>Packets</a:t>
            </a:r>
            <a:r>
              <a:rPr lang="en-US" sz="2800" dirty="0" smtClean="0"/>
              <a:t>: small chunks of data ready to travel the Internet</a:t>
            </a:r>
          </a:p>
          <a:p>
            <a:pPr>
              <a:lnSpc>
                <a:spcPct val="90000"/>
              </a:lnSpc>
            </a:pPr>
            <a:r>
              <a:rPr lang="en-US" sz="2800" b="1" dirty="0" smtClean="0"/>
              <a:t>Router</a:t>
            </a:r>
            <a:r>
              <a:rPr lang="en-US" sz="2800" dirty="0" smtClean="0"/>
              <a:t>: helps send along the packets to correct destination</a:t>
            </a:r>
          </a:p>
          <a:p>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normAutofit fontScale="90000"/>
          </a:bodyPr>
          <a:lstStyle/>
          <a:p>
            <a:r>
              <a:rPr lang="en-MY" dirty="0" smtClean="0"/>
              <a:t/>
            </a:r>
            <a:br>
              <a:rPr lang="en-MY" dirty="0" smtClean="0"/>
            </a:br>
            <a:r>
              <a:rPr lang="en-MY" dirty="0" smtClean="0"/>
              <a:t/>
            </a:r>
            <a:br>
              <a:rPr lang="en-MY" dirty="0" smtClean="0"/>
            </a:br>
            <a:r>
              <a:rPr lang="en-MY" dirty="0" smtClean="0"/>
              <a:t>Basic Services Of The INTERNET</a:t>
            </a:r>
            <a:endParaRPr lang="en-MY" dirty="0"/>
          </a:p>
        </p:txBody>
      </p:sp>
      <p:sp>
        <p:nvSpPr>
          <p:cNvPr id="3" name="Content Placeholder 2"/>
          <p:cNvSpPr>
            <a:spLocks noGrp="1"/>
          </p:cNvSpPr>
          <p:nvPr>
            <p:ph sz="quarter" idx="1"/>
          </p:nvPr>
        </p:nvSpPr>
        <p:spPr>
          <a:xfrm>
            <a:off x="301752" y="1527048"/>
            <a:ext cx="8503920" cy="4797552"/>
          </a:xfrm>
        </p:spPr>
        <p:txBody>
          <a:bodyPr>
            <a:normAutofit/>
          </a:bodyPr>
          <a:lstStyle/>
          <a:p>
            <a:r>
              <a:rPr lang="en-MY" sz="2800" dirty="0" smtClean="0"/>
              <a:t>World Wide Web</a:t>
            </a:r>
          </a:p>
          <a:p>
            <a:r>
              <a:rPr lang="en-MY" sz="2800" dirty="0" smtClean="0"/>
              <a:t>Electronic Mail (E-Mail)</a:t>
            </a:r>
          </a:p>
          <a:p>
            <a:r>
              <a:rPr lang="en-MY" sz="2800" dirty="0" smtClean="0"/>
              <a:t>File Transfer Protocol (FTP)</a:t>
            </a:r>
          </a:p>
          <a:p>
            <a:r>
              <a:rPr lang="en-MY" sz="2800" dirty="0" smtClean="0"/>
              <a:t>Telnet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normAutofit fontScale="90000"/>
          </a:bodyPr>
          <a:lstStyle/>
          <a:p>
            <a:r>
              <a:rPr lang="en-MY" dirty="0" smtClean="0"/>
              <a:t/>
            </a:r>
            <a:br>
              <a:rPr lang="en-MY" dirty="0" smtClean="0"/>
            </a:br>
            <a:r>
              <a:rPr lang="en-MY" dirty="0" smtClean="0"/>
              <a:t/>
            </a:r>
            <a:br>
              <a:rPr lang="en-MY" dirty="0" smtClean="0"/>
            </a:br>
            <a:r>
              <a:rPr lang="en-MY" sz="3600" dirty="0" smtClean="0"/>
              <a:t> Electronic Mail (E-Mail) </a:t>
            </a:r>
            <a:endParaRPr lang="en-MY" dirty="0"/>
          </a:p>
        </p:txBody>
      </p:sp>
      <p:sp>
        <p:nvSpPr>
          <p:cNvPr id="3" name="Content Placeholder 2"/>
          <p:cNvSpPr>
            <a:spLocks noGrp="1"/>
          </p:cNvSpPr>
          <p:nvPr>
            <p:ph sz="quarter" idx="1"/>
          </p:nvPr>
        </p:nvSpPr>
        <p:spPr>
          <a:xfrm>
            <a:off x="152400" y="1527048"/>
            <a:ext cx="8839200" cy="4797552"/>
          </a:xfrm>
        </p:spPr>
        <p:txBody>
          <a:bodyPr>
            <a:normAutofit fontScale="92500"/>
          </a:bodyPr>
          <a:lstStyle/>
          <a:p>
            <a:r>
              <a:rPr lang="en-MY" sz="2800" dirty="0" smtClean="0"/>
              <a:t>Allow user to send a mail (message ) to another internet user in any part of the world in a near-real-time manner.</a:t>
            </a:r>
          </a:p>
          <a:p>
            <a:r>
              <a:rPr lang="en-MY" sz="2800" dirty="0" smtClean="0"/>
              <a:t>E-Mail is a rapid and productive communication tool because</a:t>
            </a:r>
          </a:p>
          <a:p>
            <a:pPr lvl="1"/>
            <a:r>
              <a:rPr lang="en-MY" sz="2800" dirty="0" smtClean="0"/>
              <a:t>It is faster than Paper Mail . </a:t>
            </a:r>
          </a:p>
          <a:p>
            <a:pPr lvl="1"/>
            <a:r>
              <a:rPr lang="en-MY" sz="2800" dirty="0" smtClean="0"/>
              <a:t>Unlike telephone, The persons communicating with each other need not to be available at the same time. </a:t>
            </a:r>
          </a:p>
          <a:p>
            <a:pPr lvl="1"/>
            <a:r>
              <a:rPr lang="en-MY" sz="2800" dirty="0" smtClean="0"/>
              <a:t>Unlike Fax documents , Email documents can be stored in a computer and be easily edited using editing programs.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dirty="0" smtClean="0"/>
              <a:t>Internet</a:t>
            </a:r>
          </a:p>
          <a:p>
            <a:r>
              <a:rPr lang="en-US" dirty="0" smtClean="0"/>
              <a:t>History of Internet</a:t>
            </a:r>
          </a:p>
          <a:p>
            <a:r>
              <a:rPr lang="en-US" dirty="0" smtClean="0"/>
              <a:t>Internet Terminology</a:t>
            </a:r>
          </a:p>
          <a:p>
            <a:r>
              <a:rPr lang="en-US" dirty="0" smtClean="0"/>
              <a:t>Basic Services of Internet</a:t>
            </a:r>
          </a:p>
          <a:p>
            <a:r>
              <a:rPr lang="en-US" dirty="0" smtClean="0"/>
              <a:t>WWW</a:t>
            </a:r>
          </a:p>
          <a:p>
            <a:endParaRPr lang="en-MY"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normAutofit fontScale="90000"/>
          </a:bodyPr>
          <a:lstStyle/>
          <a:p>
            <a:r>
              <a:rPr lang="en-MY" dirty="0" smtClean="0"/>
              <a:t/>
            </a:r>
            <a:br>
              <a:rPr lang="en-MY" dirty="0" smtClean="0"/>
            </a:br>
            <a:r>
              <a:rPr lang="en-MY" dirty="0" smtClean="0"/>
              <a:t/>
            </a:r>
            <a:br>
              <a:rPr lang="en-MY" dirty="0" smtClean="0"/>
            </a:br>
            <a:r>
              <a:rPr lang="en-MY" sz="3600" dirty="0" smtClean="0"/>
              <a:t> File Transfer Protocol (FTP)</a:t>
            </a:r>
            <a:endParaRPr lang="en-MY" dirty="0"/>
          </a:p>
        </p:txBody>
      </p:sp>
      <p:sp>
        <p:nvSpPr>
          <p:cNvPr id="3" name="Content Placeholder 2"/>
          <p:cNvSpPr>
            <a:spLocks noGrp="1"/>
          </p:cNvSpPr>
          <p:nvPr>
            <p:ph sz="quarter" idx="1"/>
          </p:nvPr>
        </p:nvSpPr>
        <p:spPr>
          <a:xfrm>
            <a:off x="228600" y="1527048"/>
            <a:ext cx="8686800" cy="4797552"/>
          </a:xfrm>
        </p:spPr>
        <p:txBody>
          <a:bodyPr>
            <a:normAutofit fontScale="92500" lnSpcReduction="10000"/>
          </a:bodyPr>
          <a:lstStyle/>
          <a:p>
            <a:r>
              <a:rPr lang="en-MY" sz="2800" dirty="0" smtClean="0"/>
              <a:t>Allow user to move a file from one computer to another on the internet.</a:t>
            </a:r>
          </a:p>
          <a:p>
            <a:pPr>
              <a:buFont typeface="Wingdings" pitchFamily="2" charset="2"/>
              <a:buChar char="§"/>
            </a:pPr>
            <a:r>
              <a:rPr lang="en-US" sz="2800" i="1" dirty="0" smtClean="0"/>
              <a:t>Moving a file from a remote computer to ones own computer is known as </a:t>
            </a:r>
            <a:r>
              <a:rPr lang="en-US" sz="2800" b="1" i="1" dirty="0" smtClean="0"/>
              <a:t>Downloading</a:t>
            </a:r>
            <a:r>
              <a:rPr lang="en-US" sz="2800" i="1" dirty="0" smtClean="0"/>
              <a:t>.</a:t>
            </a:r>
          </a:p>
          <a:p>
            <a:pPr>
              <a:buFont typeface="Wingdings" pitchFamily="2" charset="2"/>
              <a:buChar char="§"/>
            </a:pPr>
            <a:r>
              <a:rPr lang="en-US" sz="2800" i="1" dirty="0" smtClean="0"/>
              <a:t> Moving a file from ones own computer to a remote computer is known as </a:t>
            </a:r>
            <a:r>
              <a:rPr lang="en-US" sz="2800" b="1" i="1" dirty="0" smtClean="0"/>
              <a:t>Uploading</a:t>
            </a:r>
            <a:r>
              <a:rPr lang="en-US" sz="2800" i="1" dirty="0" smtClean="0"/>
              <a:t>.</a:t>
            </a:r>
          </a:p>
          <a:p>
            <a:pPr>
              <a:buFont typeface="Wingdings" pitchFamily="2" charset="2"/>
              <a:buChar char="§"/>
            </a:pPr>
            <a:r>
              <a:rPr lang="en-US" sz="2800" i="1" dirty="0" smtClean="0"/>
              <a:t> </a:t>
            </a:r>
            <a:r>
              <a:rPr lang="en-US" sz="2800" b="1" i="1" dirty="0" smtClean="0"/>
              <a:t>Anonymous FTP site </a:t>
            </a:r>
            <a:r>
              <a:rPr lang="en-US" sz="2800" i="1" dirty="0" smtClean="0"/>
              <a:t>in a computer allows a user to log in with the username of anonymous and password that is user’s E-mail Address.</a:t>
            </a:r>
          </a:p>
          <a:p>
            <a:pPr>
              <a:buFont typeface="Wingdings" pitchFamily="2" charset="2"/>
              <a:buChar char="§"/>
            </a:pPr>
            <a:r>
              <a:rPr lang="en-US" sz="2800" i="1" dirty="0" smtClean="0"/>
              <a:t> Anonymous FTP sites are called </a:t>
            </a:r>
            <a:r>
              <a:rPr lang="en-US" sz="2800" b="1" i="1" dirty="0" smtClean="0"/>
              <a:t>publically accessible sites </a:t>
            </a:r>
            <a:r>
              <a:rPr lang="en-US" sz="2800" i="1" dirty="0" smtClean="0"/>
              <a:t>because they can be accessed by any user on internet.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normAutofit/>
          </a:bodyPr>
          <a:lstStyle/>
          <a:p>
            <a:r>
              <a:rPr lang="en-MY" dirty="0" smtClean="0"/>
              <a:t>Telnet</a:t>
            </a:r>
            <a:endParaRPr lang="en-MY" dirty="0"/>
          </a:p>
        </p:txBody>
      </p:sp>
      <p:sp>
        <p:nvSpPr>
          <p:cNvPr id="3" name="Content Placeholder 2"/>
          <p:cNvSpPr>
            <a:spLocks noGrp="1"/>
          </p:cNvSpPr>
          <p:nvPr>
            <p:ph sz="quarter" idx="1"/>
          </p:nvPr>
        </p:nvSpPr>
        <p:spPr>
          <a:xfrm>
            <a:off x="228600" y="1527048"/>
            <a:ext cx="8686800" cy="4797552"/>
          </a:xfrm>
        </p:spPr>
        <p:txBody>
          <a:bodyPr>
            <a:noAutofit/>
          </a:bodyPr>
          <a:lstStyle/>
          <a:p>
            <a:r>
              <a:rPr lang="en-MY" sz="3200" dirty="0" smtClean="0"/>
              <a:t>Allow a user to log into another computer somewhere on the internet . </a:t>
            </a:r>
          </a:p>
          <a:p>
            <a:r>
              <a:rPr lang="en-US" sz="3200" dirty="0" smtClean="0"/>
              <a:t>Some common uses of telnet service are -:</a:t>
            </a:r>
          </a:p>
          <a:p>
            <a:pPr lvl="1">
              <a:buFont typeface="Courier New" pitchFamily="49" charset="0"/>
              <a:buChar char="o"/>
            </a:pPr>
            <a:r>
              <a:rPr lang="en-MY" sz="2400" i="1" dirty="0" smtClean="0"/>
              <a:t>Using the computing power of the remote computer.</a:t>
            </a:r>
            <a:endParaRPr lang="en-MY" sz="3200" i="1" dirty="0" smtClean="0"/>
          </a:p>
          <a:p>
            <a:pPr lvl="1">
              <a:buFont typeface="Courier New" pitchFamily="49" charset="0"/>
              <a:buChar char="o"/>
            </a:pPr>
            <a:r>
              <a:rPr lang="en-MY" sz="2400" i="1" dirty="0" smtClean="0"/>
              <a:t>Using a software on the remote computer. </a:t>
            </a:r>
            <a:endParaRPr lang="en-MY" sz="3200" i="1" dirty="0" smtClean="0"/>
          </a:p>
          <a:p>
            <a:pPr lvl="1">
              <a:buFont typeface="Courier New" pitchFamily="49" charset="0"/>
              <a:buChar char="o"/>
            </a:pPr>
            <a:r>
              <a:rPr lang="en-MY" sz="2400" i="1" dirty="0" smtClean="0"/>
              <a:t>Accessing remote computers data base or </a:t>
            </a:r>
            <a:r>
              <a:rPr lang="en-MY" sz="2400" i="1" dirty="0" err="1" smtClean="0"/>
              <a:t>archieve</a:t>
            </a:r>
            <a:r>
              <a:rPr lang="en-MY" sz="2400" i="1" dirty="0" smtClean="0"/>
              <a:t>.</a:t>
            </a:r>
            <a:endParaRPr lang="en-MY" sz="3200" i="1" dirty="0" smtClean="0"/>
          </a:p>
          <a:p>
            <a:pPr lvl="1">
              <a:buFont typeface="Courier New" pitchFamily="49" charset="0"/>
              <a:buChar char="o"/>
            </a:pPr>
            <a:r>
              <a:rPr lang="en-MY" sz="2400" i="1" dirty="0" smtClean="0"/>
              <a:t>Logging into ones own computer from another computer.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elcome-to-the-world-wide-web-sign.jpg"/>
          <p:cNvPicPr>
            <a:picLocks noGrp="1" noChangeAspect="1"/>
          </p:cNvPicPr>
          <p:nvPr>
            <p:ph idx="1"/>
          </p:nvPr>
        </p:nvPicPr>
        <p:blipFill>
          <a:blip r:embed="rId2" cstate="print"/>
          <a:stretch>
            <a:fillRect/>
          </a:stretch>
        </p:blipFill>
        <p:spPr>
          <a:xfrm>
            <a:off x="0" y="0"/>
            <a:ext cx="9144000" cy="6858000"/>
          </a:xfrm>
        </p:spPr>
      </p:pic>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b="1" dirty="0" smtClean="0"/>
              <a:t>The World Wide Web (WWW)</a:t>
            </a:r>
            <a:endParaRPr lang="en-MY" dirty="0"/>
          </a:p>
        </p:txBody>
      </p:sp>
      <p:sp>
        <p:nvSpPr>
          <p:cNvPr id="6" name="TextBox 5"/>
          <p:cNvSpPr txBox="1"/>
          <p:nvPr/>
        </p:nvSpPr>
        <p:spPr>
          <a:xfrm>
            <a:off x="228600" y="1850172"/>
            <a:ext cx="8686800" cy="4093428"/>
          </a:xfrm>
          <a:prstGeom prst="rect">
            <a:avLst/>
          </a:prstGeom>
          <a:noFill/>
        </p:spPr>
        <p:txBody>
          <a:bodyPr wrap="square" rtlCol="0">
            <a:spAutoFit/>
          </a:bodyPr>
          <a:lstStyle/>
          <a:p>
            <a:pPr>
              <a:buFont typeface="Wingdings" pitchFamily="2" charset="2"/>
              <a:buChar char="§"/>
            </a:pPr>
            <a:r>
              <a:rPr lang="en-US" sz="2400" dirty="0" smtClean="0"/>
              <a:t> </a:t>
            </a:r>
            <a:r>
              <a:rPr lang="en-US" sz="2400" b="1" dirty="0" smtClean="0"/>
              <a:t>World Wide </a:t>
            </a:r>
            <a:r>
              <a:rPr lang="en-US" sz="2400" b="1" dirty="0"/>
              <a:t>W</a:t>
            </a:r>
            <a:r>
              <a:rPr lang="en-US" sz="2400" b="1" dirty="0" smtClean="0"/>
              <a:t>eb </a:t>
            </a:r>
            <a:r>
              <a:rPr lang="en-US" sz="2400" dirty="0" smtClean="0"/>
              <a:t>or </a:t>
            </a:r>
            <a:r>
              <a:rPr lang="en-US" sz="2400" b="1" dirty="0" smtClean="0"/>
              <a:t>W3</a:t>
            </a:r>
            <a:r>
              <a:rPr lang="en-US" sz="2400" dirty="0" smtClean="0"/>
              <a:t> is the most popular and promising method of organizing and accessing information on the </a:t>
            </a:r>
            <a:r>
              <a:rPr lang="en-US" sz="2400" b="1" dirty="0" smtClean="0"/>
              <a:t>INTERNET.</a:t>
            </a:r>
          </a:p>
          <a:p>
            <a:pPr>
              <a:buFont typeface="Wingdings" pitchFamily="2" charset="2"/>
              <a:buChar char="§"/>
            </a:pPr>
            <a:r>
              <a:rPr lang="en-MY" sz="2400" dirty="0" smtClean="0"/>
              <a:t> The World Wide Web (WWW) is a hypertext-based system that provides a 'user-friendly' interface to the collection of documents available on the Internet. </a:t>
            </a:r>
          </a:p>
          <a:p>
            <a:pPr>
              <a:buFont typeface="Wingdings" pitchFamily="2" charset="2"/>
              <a:buChar char="§"/>
            </a:pPr>
            <a:r>
              <a:rPr lang="en-US" sz="2400" dirty="0" smtClean="0"/>
              <a:t> Through the World Wide Web, one can find vast amounts of information and electronic resources in any source or format such as images, videos, animations, sounds, interactive multimedia, and even virtual environments. </a:t>
            </a:r>
          </a:p>
          <a:p>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a:t>
            </a:r>
            <a:endParaRPr lang="en-MY" dirty="0"/>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
            </a:pPr>
            <a:r>
              <a:rPr lang="en-US" sz="2800" dirty="0" smtClean="0"/>
              <a:t>The Web acts as an information resource that provides or serves and/or accesses and views information to all those computers connected to the Internet using the Hypertext Transfer Protocol (HTTP).</a:t>
            </a:r>
          </a:p>
          <a:p>
            <a:pPr>
              <a:buFont typeface="Wingdings" pitchFamily="2" charset="2"/>
              <a:buChar char="§"/>
            </a:pPr>
            <a:r>
              <a:rPr lang="en-US" sz="2800" dirty="0" smtClean="0"/>
              <a:t>HTTP is the communication protocol used by the computers to send and/or retrieve Web documents. </a:t>
            </a:r>
          </a:p>
          <a:p>
            <a:pPr>
              <a:buFont typeface="Wingdings" pitchFamily="2" charset="2"/>
              <a:buChar char="§"/>
            </a:pPr>
            <a:r>
              <a:rPr lang="en-US" sz="2800" dirty="0" smtClean="0"/>
              <a:t>Browsers are used to view Web pages, which are located through their Uniform Resource Locators (URL).</a:t>
            </a:r>
          </a:p>
          <a:p>
            <a:pPr>
              <a:buFont typeface="Wingdings" pitchFamily="2" charset="2"/>
              <a:buChar char="§"/>
            </a:pPr>
            <a:r>
              <a:rPr lang="en-US" sz="2800" dirty="0" smtClean="0"/>
              <a:t>Web pages are created using a coding language called Hypertext Markup Language (HTML).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Client and server </a:t>
            </a:r>
            <a:endParaRPr lang="en-MY" dirty="0"/>
          </a:p>
        </p:txBody>
      </p:sp>
      <p:sp>
        <p:nvSpPr>
          <p:cNvPr id="3" name="Content Placeholder 2"/>
          <p:cNvSpPr>
            <a:spLocks noGrp="1"/>
          </p:cNvSpPr>
          <p:nvPr>
            <p:ph sz="quarter" idx="1"/>
          </p:nvPr>
        </p:nvSpPr>
        <p:spPr/>
        <p:txBody>
          <a:bodyPr/>
          <a:lstStyle/>
          <a:p>
            <a:r>
              <a:rPr lang="en-US" dirty="0" smtClean="0"/>
              <a:t>Web access is based on client/server technology.</a:t>
            </a:r>
          </a:p>
          <a:p>
            <a:r>
              <a:rPr lang="en-US" dirty="0" smtClean="0"/>
              <a:t>The Web uses the distributed client server computing model, which generally classifies computers connected to the Internet as either a server or a client computer that transmit information using HTTP.</a:t>
            </a:r>
          </a:p>
          <a:p>
            <a:r>
              <a:rPr lang="en-US" dirty="0" smtClean="0"/>
              <a:t>Consists of – </a:t>
            </a:r>
          </a:p>
          <a:p>
            <a:pPr lvl="1"/>
            <a:r>
              <a:rPr lang="en-US" dirty="0" smtClean="0"/>
              <a:t>Server Computers</a:t>
            </a:r>
          </a:p>
          <a:p>
            <a:pPr lvl="1"/>
            <a:r>
              <a:rPr lang="en-US" dirty="0" smtClean="0"/>
              <a:t>Client Computers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Computers</a:t>
            </a:r>
            <a:endParaRPr lang="en-MY" dirty="0"/>
          </a:p>
        </p:txBody>
      </p:sp>
      <p:sp>
        <p:nvSpPr>
          <p:cNvPr id="3" name="Content Placeholder 2"/>
          <p:cNvSpPr>
            <a:spLocks noGrp="1"/>
          </p:cNvSpPr>
          <p:nvPr>
            <p:ph sz="quarter" idx="1"/>
          </p:nvPr>
        </p:nvSpPr>
        <p:spPr/>
        <p:txBody>
          <a:bodyPr>
            <a:normAutofit fontScale="92500" lnSpcReduction="20000"/>
          </a:bodyPr>
          <a:lstStyle/>
          <a:p>
            <a:r>
              <a:rPr lang="en-US" dirty="0" smtClean="0"/>
              <a:t>A web server is a computer running application software that listens and responds to a client computer’s request made through a web browser. The computer is often called a “web server”.</a:t>
            </a:r>
          </a:p>
          <a:p>
            <a:r>
              <a:rPr lang="en-US" dirty="0" smtClean="0"/>
              <a:t>It is the machine that hosts web pages and other web documents. It provides web documents and other online services using the HTTP. Ex. Apache, </a:t>
            </a:r>
            <a:r>
              <a:rPr lang="en-US" dirty="0" err="1" smtClean="0"/>
              <a:t>iServer</a:t>
            </a:r>
            <a:r>
              <a:rPr lang="en-US" dirty="0" smtClean="0"/>
              <a:t>, Microsoft Internet Information Server (IIS)</a:t>
            </a:r>
          </a:p>
          <a:p>
            <a:r>
              <a:rPr lang="en-US" dirty="0" smtClean="0"/>
              <a:t>Most machines work as web server, mail server and FTP server at the same time.</a:t>
            </a:r>
          </a:p>
          <a:p>
            <a:r>
              <a:rPr lang="en-US" dirty="0" smtClean="0"/>
              <a:t>Big web sites usually have dedicated machine(s) as their web server(s) to provide better, faster and more efficient services.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Computers</a:t>
            </a:r>
            <a:endParaRPr lang="en-MY" dirty="0"/>
          </a:p>
        </p:txBody>
      </p:sp>
      <p:sp>
        <p:nvSpPr>
          <p:cNvPr id="3" name="Content Placeholder 2"/>
          <p:cNvSpPr>
            <a:spLocks noGrp="1"/>
          </p:cNvSpPr>
          <p:nvPr>
            <p:ph sz="quarter" idx="1"/>
          </p:nvPr>
        </p:nvSpPr>
        <p:spPr/>
        <p:txBody>
          <a:bodyPr>
            <a:normAutofit/>
          </a:bodyPr>
          <a:lstStyle/>
          <a:p>
            <a:r>
              <a:rPr lang="en-US" dirty="0" smtClean="0"/>
              <a:t>Client computers access web documents using an application program called a web browser. </a:t>
            </a:r>
          </a:p>
          <a:p>
            <a:r>
              <a:rPr lang="en-US" dirty="0" smtClean="0"/>
              <a:t>A computer connected to the Internet may be both a server and a client.</a:t>
            </a:r>
          </a:p>
          <a:p>
            <a:r>
              <a:rPr lang="en-US" dirty="0" smtClean="0"/>
              <a:t>But companies or organizations normally run servers, while computers used by individuals who simply access the Web are client computers.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 Browser</a:t>
            </a:r>
            <a:endParaRPr lang="en-MY" dirty="0"/>
          </a:p>
        </p:txBody>
      </p:sp>
      <p:sp>
        <p:nvSpPr>
          <p:cNvPr id="3" name="Content Placeholder 2"/>
          <p:cNvSpPr>
            <a:spLocks noGrp="1"/>
          </p:cNvSpPr>
          <p:nvPr>
            <p:ph sz="quarter" idx="1"/>
          </p:nvPr>
        </p:nvSpPr>
        <p:spPr/>
        <p:txBody>
          <a:bodyPr/>
          <a:lstStyle/>
          <a:p>
            <a:r>
              <a:rPr lang="en-US" dirty="0" smtClean="0"/>
              <a:t>A web browser is application software that is used to locate and issue a request for the page on the web server that hosts the document. </a:t>
            </a:r>
          </a:p>
          <a:p>
            <a:r>
              <a:rPr lang="en-US" dirty="0" smtClean="0"/>
              <a:t>It also interprets the page sent back by the web server and displays it on the monitor.</a:t>
            </a:r>
          </a:p>
          <a:p>
            <a:r>
              <a:rPr lang="en-US" dirty="0" smtClean="0"/>
              <a:t>It is therefore a computer program that lets you view and explore information on the World Wide Web. Ex. Microsoft Internet Explorer, Mozilla Firefox</a:t>
            </a:r>
            <a:endParaRPr lang="en-MY" dirty="0" smtClean="0"/>
          </a:p>
          <a:p>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Web Browser cont..</a:t>
            </a:r>
            <a:endParaRPr lang="en-MY" dirty="0"/>
          </a:p>
        </p:txBody>
      </p:sp>
      <p:sp>
        <p:nvSpPr>
          <p:cNvPr id="3" name="Content Placeholder 2"/>
          <p:cNvSpPr>
            <a:spLocks noGrp="1"/>
          </p:cNvSpPr>
          <p:nvPr>
            <p:ph sz="quarter" idx="1"/>
          </p:nvPr>
        </p:nvSpPr>
        <p:spPr/>
        <p:txBody>
          <a:bodyPr>
            <a:normAutofit/>
          </a:bodyPr>
          <a:lstStyle/>
          <a:p>
            <a:r>
              <a:rPr lang="en-MY" dirty="0" smtClean="0"/>
              <a:t>Browser provide following navigation facilities – </a:t>
            </a:r>
          </a:p>
          <a:p>
            <a:pPr lvl="1"/>
            <a:r>
              <a:rPr lang="en-MY" dirty="0" smtClean="0"/>
              <a:t>Do not require a user to login to a server computer. </a:t>
            </a:r>
          </a:p>
          <a:p>
            <a:pPr lvl="1"/>
            <a:r>
              <a:rPr lang="en-MY" dirty="0" smtClean="0"/>
              <a:t>Enable a user to visit  a server computer’s site directly and access       information on it by specifying its URL (Uniform Resource Locator).</a:t>
            </a:r>
          </a:p>
          <a:p>
            <a:pPr lvl="1"/>
            <a:r>
              <a:rPr lang="en-MY" dirty="0" smtClean="0"/>
              <a:t>Enable user to create and maintain a personal hotlist of favourite URL.</a:t>
            </a:r>
          </a:p>
          <a:p>
            <a:pPr lvl="1"/>
            <a:r>
              <a:rPr lang="en-MY" dirty="0" smtClean="0"/>
              <a:t>Maintain a history of server computers visited by user in a surfing session. </a:t>
            </a:r>
          </a:p>
          <a:p>
            <a:pPr lvl="1"/>
            <a:r>
              <a:rPr lang="en-MY" dirty="0" smtClean="0"/>
              <a:t>Enable a user to download information in various formats.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MY" dirty="0"/>
          </a:p>
        </p:txBody>
      </p:sp>
      <p:sp>
        <p:nvSpPr>
          <p:cNvPr id="3" name="Content Placeholder 2"/>
          <p:cNvSpPr>
            <a:spLocks noGrp="1"/>
          </p:cNvSpPr>
          <p:nvPr>
            <p:ph sz="quarter" idx="1"/>
          </p:nvPr>
        </p:nvSpPr>
        <p:spPr>
          <a:xfrm>
            <a:off x="228600" y="1527048"/>
            <a:ext cx="8689848" cy="5178552"/>
          </a:xfrm>
        </p:spPr>
        <p:txBody>
          <a:bodyPr>
            <a:normAutofit lnSpcReduction="10000"/>
          </a:bodyPr>
          <a:lstStyle/>
          <a:p>
            <a:pPr algn="just"/>
            <a:r>
              <a:rPr lang="en-MY" dirty="0" smtClean="0"/>
              <a:t>The Internet (or internet) is a global system of interconnected computer networks that use the standard Internet protocol suite (TCP/IP) to serve billions of users worldwide.</a:t>
            </a:r>
          </a:p>
          <a:p>
            <a:pPr algn="just"/>
            <a:r>
              <a:rPr lang="en-MY" dirty="0" smtClean="0"/>
              <a:t>Internet is a short form of the technical term internetwork, the result of interconnecting computer networks with special gateways or routers.</a:t>
            </a:r>
          </a:p>
          <a:p>
            <a:pPr algn="just"/>
            <a:r>
              <a:rPr lang="en-MY" dirty="0" smtClean="0"/>
              <a:t>It is a </a:t>
            </a:r>
            <a:r>
              <a:rPr lang="en-MY" i="1" dirty="0" smtClean="0"/>
              <a:t>network of networks</a:t>
            </a:r>
            <a:r>
              <a:rPr lang="en-MY" dirty="0" smtClean="0"/>
              <a:t> that consists of millions of private, public, academic, business, and government networks, of local to global scope, that are linked by a broad array of electronic, wireless and optical networking technologies.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the Web works</a:t>
            </a:r>
            <a:r>
              <a:rPr lang="en-MY" dirty="0" smtClean="0"/>
              <a:t>?</a:t>
            </a:r>
            <a:endParaRPr lang="en-MY" dirty="0"/>
          </a:p>
        </p:txBody>
      </p:sp>
      <p:sp>
        <p:nvSpPr>
          <p:cNvPr id="3" name="Content Placeholder 2"/>
          <p:cNvSpPr>
            <a:spLocks noGrp="1"/>
          </p:cNvSpPr>
          <p:nvPr>
            <p:ph sz="quarter" idx="1"/>
          </p:nvPr>
        </p:nvSpPr>
        <p:spPr>
          <a:xfrm>
            <a:off x="152400" y="1524000"/>
            <a:ext cx="5108448" cy="4876800"/>
          </a:xfrm>
        </p:spPr>
        <p:txBody>
          <a:bodyPr>
            <a:normAutofit lnSpcReduction="10000"/>
          </a:bodyPr>
          <a:lstStyle/>
          <a:p>
            <a:r>
              <a:rPr lang="en-US" sz="2800" dirty="0" smtClean="0"/>
              <a:t>A simplified illustration of how the web works:</a:t>
            </a:r>
            <a:endParaRPr lang="en-MY" sz="2800" dirty="0" smtClean="0"/>
          </a:p>
          <a:p>
            <a:pPr lvl="1">
              <a:buNone/>
            </a:pPr>
            <a:r>
              <a:rPr lang="en-US" sz="2400" dirty="0" smtClean="0"/>
              <a:t>1. User sends request</a:t>
            </a:r>
            <a:endParaRPr lang="en-MY" sz="2400" dirty="0" smtClean="0"/>
          </a:p>
          <a:p>
            <a:pPr lvl="1">
              <a:buNone/>
            </a:pPr>
            <a:r>
              <a:rPr lang="en-US" sz="2400" dirty="0" smtClean="0"/>
              <a:t>2. Browser interprets user’s selection and makes request from appropriate server</a:t>
            </a:r>
            <a:endParaRPr lang="en-MY" sz="2400" dirty="0" smtClean="0"/>
          </a:p>
          <a:p>
            <a:pPr lvl="1">
              <a:buNone/>
            </a:pPr>
            <a:r>
              <a:rPr lang="en-US" sz="2400" dirty="0" smtClean="0"/>
              <a:t>3. Server accepts and processes request from browser</a:t>
            </a:r>
            <a:r>
              <a:rPr lang="en-MY" sz="2400" dirty="0" smtClean="0"/>
              <a:t> and </a:t>
            </a:r>
            <a:r>
              <a:rPr lang="en-US" sz="2400" dirty="0" smtClean="0"/>
              <a:t>sends requested files to browser to be interpreted</a:t>
            </a:r>
            <a:endParaRPr lang="en-MY" sz="2400" dirty="0" smtClean="0"/>
          </a:p>
          <a:p>
            <a:pPr lvl="1">
              <a:buNone/>
            </a:pPr>
            <a:r>
              <a:rPr lang="en-US" sz="2400" dirty="0" smtClean="0"/>
              <a:t>4. User receives file displayed by the browser</a:t>
            </a:r>
            <a:endParaRPr lang="en-MY" sz="2400" dirty="0" smtClean="0"/>
          </a:p>
          <a:p>
            <a:endParaRPr lang="en-MY" dirty="0"/>
          </a:p>
        </p:txBody>
      </p:sp>
      <p:sp>
        <p:nvSpPr>
          <p:cNvPr id="1026" name="AutoShape 2" descr="https://courseware.e-education.psu.edu/courses/geog585/images/l02_webexplain.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MY"/>
          </a:p>
        </p:txBody>
      </p:sp>
      <p:pic>
        <p:nvPicPr>
          <p:cNvPr id="5" name="Picture 4" descr="l02_webexplain.gif"/>
          <p:cNvPicPr>
            <a:picLocks noChangeAspect="1"/>
          </p:cNvPicPr>
          <p:nvPr/>
        </p:nvPicPr>
        <p:blipFill>
          <a:blip r:embed="rId2" cstate="print"/>
          <a:stretch>
            <a:fillRect/>
          </a:stretch>
        </p:blipFill>
        <p:spPr>
          <a:xfrm>
            <a:off x="5410200" y="1447800"/>
            <a:ext cx="3571875" cy="47625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to Be Familiar With</a:t>
            </a:r>
            <a:endParaRPr lang="en-MY" dirty="0"/>
          </a:p>
        </p:txBody>
      </p:sp>
      <p:sp>
        <p:nvSpPr>
          <p:cNvPr id="3" name="Content Placeholder 2"/>
          <p:cNvSpPr>
            <a:spLocks noGrp="1"/>
          </p:cNvSpPr>
          <p:nvPr>
            <p:ph sz="quarter" idx="1"/>
          </p:nvPr>
        </p:nvSpPr>
        <p:spPr>
          <a:xfrm>
            <a:off x="301752" y="1527048"/>
            <a:ext cx="8503920" cy="4873752"/>
          </a:xfrm>
        </p:spPr>
        <p:txBody>
          <a:bodyPr>
            <a:normAutofit lnSpcReduction="10000"/>
          </a:bodyPr>
          <a:lstStyle/>
          <a:p>
            <a:r>
              <a:rPr lang="en-US" b="1" dirty="0" smtClean="0"/>
              <a:t>Hyper Text Transfer Protocol (HTTP)</a:t>
            </a:r>
          </a:p>
          <a:p>
            <a:pPr lvl="1"/>
            <a:r>
              <a:rPr lang="en-US" dirty="0" smtClean="0"/>
              <a:t>is the communication protocol used by computers connected to the World Wide Web to communicate with each other. </a:t>
            </a:r>
          </a:p>
          <a:p>
            <a:pPr lvl="1"/>
            <a:r>
              <a:rPr lang="en-US" dirty="0" smtClean="0"/>
              <a:t>It is a specific set of rules followed by computers to send and retrieve Web documents. Other Internet services use different protocols to send and retrieve information.</a:t>
            </a:r>
            <a:endParaRPr lang="en-MY" dirty="0" smtClean="0"/>
          </a:p>
          <a:p>
            <a:r>
              <a:rPr lang="en-US" b="1" dirty="0" smtClean="0"/>
              <a:t>Hypertext</a:t>
            </a:r>
          </a:p>
          <a:p>
            <a:pPr lvl="1"/>
            <a:r>
              <a:rPr lang="en-US" dirty="0" smtClean="0"/>
              <a:t>Generally any text that contains "links" to other text.</a:t>
            </a:r>
          </a:p>
          <a:p>
            <a:pPr lvl="1"/>
            <a:r>
              <a:rPr lang="en-US" dirty="0" smtClean="0"/>
              <a:t>It is a technology that presents and correlates information by using nonlinear, non-sequential links rather than linear sequences. </a:t>
            </a:r>
          </a:p>
          <a:p>
            <a:pPr lvl="1"/>
            <a:r>
              <a:rPr lang="en-US" dirty="0" smtClean="0"/>
              <a:t>The Web's hypertext documents or Web pages allow you to view related information within a document or between two documents through </a:t>
            </a:r>
            <a:r>
              <a:rPr lang="en-US" b="1" dirty="0" smtClean="0"/>
              <a:t>hyperlinks. </a:t>
            </a:r>
            <a:endParaRPr lang="en-MY" dirty="0" smtClean="0"/>
          </a:p>
          <a:p>
            <a:pPr lvl="1"/>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to Be Familiar With</a:t>
            </a:r>
            <a:endParaRPr lang="en-MY" dirty="0"/>
          </a:p>
        </p:txBody>
      </p:sp>
      <p:sp>
        <p:nvSpPr>
          <p:cNvPr id="3" name="Content Placeholder 2"/>
          <p:cNvSpPr>
            <a:spLocks noGrp="1"/>
          </p:cNvSpPr>
          <p:nvPr>
            <p:ph sz="quarter" idx="1"/>
          </p:nvPr>
        </p:nvSpPr>
        <p:spPr>
          <a:xfrm>
            <a:off x="301752" y="1527048"/>
            <a:ext cx="8613648" cy="4873752"/>
          </a:xfrm>
        </p:spPr>
        <p:txBody>
          <a:bodyPr>
            <a:normAutofit lnSpcReduction="10000"/>
          </a:bodyPr>
          <a:lstStyle/>
          <a:p>
            <a:r>
              <a:rPr lang="en-US" b="1" dirty="0" smtClean="0"/>
              <a:t>Hyperlinks </a:t>
            </a:r>
          </a:p>
          <a:p>
            <a:pPr lvl="1"/>
            <a:r>
              <a:rPr lang="en-US" dirty="0" smtClean="0"/>
              <a:t>commonly called as </a:t>
            </a:r>
            <a:r>
              <a:rPr lang="en-US" b="1" dirty="0" smtClean="0"/>
              <a:t>links</a:t>
            </a:r>
            <a:r>
              <a:rPr lang="en-US" dirty="0" smtClean="0"/>
              <a:t>, the easy-to-spot underlined words or phrases and/or icons, graphics or images, you click on within a Web page to view related and/or additional information. </a:t>
            </a:r>
          </a:p>
          <a:p>
            <a:pPr lvl="1"/>
            <a:r>
              <a:rPr lang="en-US" dirty="0" smtClean="0"/>
              <a:t>Hyperlinks contains HTML-coded references that allow you to jump to or view the linked information or even other application.</a:t>
            </a:r>
            <a:endParaRPr lang="en-MY" dirty="0" smtClean="0"/>
          </a:p>
          <a:p>
            <a:r>
              <a:rPr lang="en-US" b="1" dirty="0" smtClean="0"/>
              <a:t>Hypermedia</a:t>
            </a:r>
          </a:p>
          <a:p>
            <a:pPr lvl="1" hangingPunct="0"/>
            <a:r>
              <a:rPr lang="en-US" sz="2300" dirty="0" smtClean="0"/>
              <a:t>is simply defined as the combination of hypertext and multimedia.  </a:t>
            </a:r>
          </a:p>
          <a:p>
            <a:pPr lvl="1" hangingPunct="0"/>
            <a:r>
              <a:rPr lang="en-US" sz="2300" dirty="0" smtClean="0"/>
              <a:t>Hypermedia integrates text, images, video, audio, virtual environments, other electronic resources and supported applications including hypertext into its documents. </a:t>
            </a:r>
            <a:endParaRPr lang="en-MY" dirty="0" smtClean="0"/>
          </a:p>
          <a:p>
            <a:pPr lvl="1"/>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to Be Familiar With</a:t>
            </a:r>
            <a:endParaRPr lang="en-MY" dirty="0"/>
          </a:p>
        </p:txBody>
      </p:sp>
      <p:sp>
        <p:nvSpPr>
          <p:cNvPr id="3" name="Content Placeholder 2"/>
          <p:cNvSpPr>
            <a:spLocks noGrp="1"/>
          </p:cNvSpPr>
          <p:nvPr>
            <p:ph sz="quarter" idx="1"/>
          </p:nvPr>
        </p:nvSpPr>
        <p:spPr>
          <a:xfrm>
            <a:off x="301752" y="1527048"/>
            <a:ext cx="8613648" cy="3502152"/>
          </a:xfrm>
        </p:spPr>
        <p:txBody>
          <a:bodyPr>
            <a:normAutofit lnSpcReduction="10000"/>
          </a:bodyPr>
          <a:lstStyle/>
          <a:p>
            <a:r>
              <a:rPr lang="en-US" b="1" dirty="0" smtClean="0"/>
              <a:t>Uniform Resource Locators (URL)</a:t>
            </a:r>
          </a:p>
          <a:p>
            <a:pPr lvl="1"/>
            <a:r>
              <a:rPr lang="en-MY" dirty="0" smtClean="0"/>
              <a:t>URLs are the addresses of documents or the pathways used to find and access files available on the Internet. </a:t>
            </a:r>
          </a:p>
          <a:p>
            <a:pPr lvl="1"/>
            <a:r>
              <a:rPr lang="en-MY" dirty="0" smtClean="0"/>
              <a:t>Web pages are accessed using URLs (Uniform Resource Locators). </a:t>
            </a:r>
          </a:p>
          <a:p>
            <a:pPr lvl="1"/>
            <a:r>
              <a:rPr lang="en-MY" dirty="0" smtClean="0"/>
              <a:t>It is simply an address that is typed into the search box of a browser, which will tell the Web server which web page to retrieve. </a:t>
            </a:r>
          </a:p>
          <a:p>
            <a:pPr lvl="1"/>
            <a:r>
              <a:rPr lang="en-MY" dirty="0" smtClean="0"/>
              <a:t>With a URL, you can go directly to a specific document, rather than selecting links from other documents. </a:t>
            </a:r>
          </a:p>
        </p:txBody>
      </p:sp>
      <p:grpSp>
        <p:nvGrpSpPr>
          <p:cNvPr id="4" name="Group 20"/>
          <p:cNvGrpSpPr>
            <a:grpSpLocks/>
          </p:cNvGrpSpPr>
          <p:nvPr/>
        </p:nvGrpSpPr>
        <p:grpSpPr bwMode="auto">
          <a:xfrm>
            <a:off x="0" y="5029200"/>
            <a:ext cx="9137650" cy="1801813"/>
            <a:chOff x="0" y="3182"/>
            <a:chExt cx="5756" cy="1135"/>
          </a:xfrm>
        </p:grpSpPr>
        <p:sp>
          <p:nvSpPr>
            <p:cNvPr id="5" name="Rectangle 15"/>
            <p:cNvSpPr>
              <a:spLocks noChangeArrowheads="1"/>
            </p:cNvSpPr>
            <p:nvPr/>
          </p:nvSpPr>
          <p:spPr bwMode="auto">
            <a:xfrm>
              <a:off x="0" y="3182"/>
              <a:ext cx="5756" cy="1135"/>
            </a:xfrm>
            <a:prstGeom prst="rect">
              <a:avLst/>
            </a:prstGeom>
            <a:solidFill>
              <a:schemeClr val="tx1"/>
            </a:solidFill>
            <a:ln w="9525">
              <a:solidFill>
                <a:schemeClr val="tx1"/>
              </a:solidFill>
              <a:miter lim="800000"/>
              <a:headEnd/>
              <a:tailEnd/>
            </a:ln>
            <a:effectLst/>
          </p:spPr>
          <p:txBody>
            <a:bodyPr wrap="none" anchor="ctr"/>
            <a:lstStyle/>
            <a:p>
              <a:endParaRPr lang="en-MY"/>
            </a:p>
          </p:txBody>
        </p:sp>
        <p:sp>
          <p:nvSpPr>
            <p:cNvPr id="6" name="Rectangle 11"/>
            <p:cNvSpPr>
              <a:spLocks noChangeArrowheads="1"/>
            </p:cNvSpPr>
            <p:nvPr/>
          </p:nvSpPr>
          <p:spPr bwMode="auto">
            <a:xfrm>
              <a:off x="4034" y="3229"/>
              <a:ext cx="1461" cy="1031"/>
            </a:xfrm>
            <a:prstGeom prst="rect">
              <a:avLst/>
            </a:prstGeom>
            <a:noFill/>
            <a:ln w="9525">
              <a:noFill/>
              <a:miter lim="800000"/>
              <a:headEnd/>
              <a:tailEnd/>
            </a:ln>
            <a:effectLst/>
          </p:spPr>
          <p:txBody>
            <a:bodyPr wrap="none" anchor="b" anchorCtr="1"/>
            <a:lstStyle/>
            <a:p>
              <a:pPr algn="ctr"/>
              <a:r>
                <a:rPr lang="en-US" sz="2000">
                  <a:solidFill>
                    <a:schemeClr val="tx2"/>
                  </a:solidFill>
                  <a:effectLst>
                    <a:outerShdw blurRad="38100" dist="38100" dir="2700000" algn="tl">
                      <a:srgbClr val="000000"/>
                    </a:outerShdw>
                  </a:effectLst>
                </a:rPr>
                <a:t>Document name</a:t>
              </a:r>
            </a:p>
            <a:p>
              <a:pPr algn="ctr"/>
              <a:r>
                <a:rPr lang="en-US" sz="2000">
                  <a:solidFill>
                    <a:schemeClr val="tx2"/>
                  </a:solidFill>
                  <a:effectLst>
                    <a:outerShdw blurRad="38100" dist="38100" dir="2700000" algn="tl">
                      <a:srgbClr val="000000"/>
                    </a:outerShdw>
                  </a:effectLst>
                </a:rPr>
                <a:t>and filename</a:t>
              </a:r>
            </a:p>
            <a:p>
              <a:pPr algn="ctr"/>
              <a:r>
                <a:rPr lang="en-US" sz="2000">
                  <a:solidFill>
                    <a:schemeClr val="tx2"/>
                  </a:solidFill>
                  <a:effectLst>
                    <a:outerShdw blurRad="38100" dist="38100" dir="2700000" algn="tl">
                      <a:srgbClr val="000000"/>
                    </a:outerShdw>
                  </a:effectLst>
                </a:rPr>
                <a:t>extension</a:t>
              </a:r>
            </a:p>
          </p:txBody>
        </p:sp>
        <p:sp>
          <p:nvSpPr>
            <p:cNvPr id="7" name="Rectangle 10"/>
            <p:cNvSpPr>
              <a:spLocks noChangeArrowheads="1"/>
            </p:cNvSpPr>
            <p:nvPr/>
          </p:nvSpPr>
          <p:spPr bwMode="auto">
            <a:xfrm>
              <a:off x="2973" y="3229"/>
              <a:ext cx="1068" cy="1031"/>
            </a:xfrm>
            <a:prstGeom prst="rect">
              <a:avLst/>
            </a:prstGeom>
            <a:noFill/>
            <a:ln w="9525">
              <a:noFill/>
              <a:miter lim="800000"/>
              <a:headEnd/>
              <a:tailEnd/>
            </a:ln>
            <a:effectLst/>
          </p:spPr>
          <p:txBody>
            <a:bodyPr wrap="none" anchor="b" anchorCtr="1"/>
            <a:lstStyle/>
            <a:p>
              <a:pPr algn="ctr"/>
              <a:r>
                <a:rPr lang="en-US" sz="2000">
                  <a:solidFill>
                    <a:schemeClr val="tx2"/>
                  </a:solidFill>
                  <a:effectLst>
                    <a:outerShdw blurRad="38100" dist="38100" dir="2700000" algn="tl">
                      <a:srgbClr val="000000"/>
                    </a:outerShdw>
                  </a:effectLst>
                </a:rPr>
                <a:t>Folder</a:t>
              </a:r>
            </a:p>
            <a:p>
              <a:pPr algn="ctr"/>
              <a:r>
                <a:rPr lang="en-US" sz="2000">
                  <a:solidFill>
                    <a:schemeClr val="tx2"/>
                  </a:solidFill>
                  <a:effectLst>
                    <a:outerShdw blurRad="38100" dist="38100" dir="2700000" algn="tl">
                      <a:srgbClr val="000000"/>
                    </a:outerShdw>
                  </a:effectLst>
                </a:rPr>
                <a:t>name</a:t>
              </a:r>
            </a:p>
          </p:txBody>
        </p:sp>
        <p:sp>
          <p:nvSpPr>
            <p:cNvPr id="8" name="Rectangle 9"/>
            <p:cNvSpPr>
              <a:spLocks noChangeArrowheads="1"/>
            </p:cNvSpPr>
            <p:nvPr/>
          </p:nvSpPr>
          <p:spPr bwMode="auto">
            <a:xfrm>
              <a:off x="960" y="3237"/>
              <a:ext cx="1828" cy="1031"/>
            </a:xfrm>
            <a:prstGeom prst="rect">
              <a:avLst/>
            </a:prstGeom>
            <a:noFill/>
            <a:ln w="9525">
              <a:noFill/>
              <a:miter lim="800000"/>
              <a:headEnd/>
              <a:tailEnd/>
            </a:ln>
            <a:effectLst/>
          </p:spPr>
          <p:txBody>
            <a:bodyPr wrap="none" anchor="b" anchorCtr="1"/>
            <a:lstStyle/>
            <a:p>
              <a:pPr algn="ctr"/>
              <a:r>
                <a:rPr lang="en-US" sz="2000" dirty="0">
                  <a:solidFill>
                    <a:schemeClr val="tx2"/>
                  </a:solidFill>
                  <a:effectLst>
                    <a:outerShdw blurRad="38100" dist="38100" dir="2700000" algn="tl">
                      <a:srgbClr val="000000"/>
                    </a:outerShdw>
                  </a:effectLst>
                </a:rPr>
                <a:t>Web </a:t>
              </a:r>
            </a:p>
            <a:p>
              <a:pPr algn="ctr"/>
              <a:r>
                <a:rPr lang="en-US" sz="2000" dirty="0">
                  <a:solidFill>
                    <a:schemeClr val="tx2"/>
                  </a:solidFill>
                  <a:effectLst>
                    <a:outerShdw blurRad="38100" dist="38100" dir="2700000" algn="tl">
                      <a:srgbClr val="000000"/>
                    </a:outerShdw>
                  </a:effectLst>
                </a:rPr>
                <a:t>server</a:t>
              </a:r>
            </a:p>
            <a:p>
              <a:pPr algn="ctr"/>
              <a:r>
                <a:rPr lang="en-US" sz="2000" dirty="0">
                  <a:solidFill>
                    <a:schemeClr val="tx2"/>
                  </a:solidFill>
                  <a:effectLst>
                    <a:outerShdw blurRad="38100" dist="38100" dir="2700000" algn="tl">
                      <a:srgbClr val="000000"/>
                    </a:outerShdw>
                  </a:effectLst>
                </a:rPr>
                <a:t>name</a:t>
              </a:r>
            </a:p>
          </p:txBody>
        </p:sp>
        <p:sp>
          <p:nvSpPr>
            <p:cNvPr id="9" name="Rectangle 8"/>
            <p:cNvSpPr>
              <a:spLocks noChangeArrowheads="1"/>
            </p:cNvSpPr>
            <p:nvPr/>
          </p:nvSpPr>
          <p:spPr bwMode="auto">
            <a:xfrm>
              <a:off x="0" y="3230"/>
              <a:ext cx="818" cy="1031"/>
            </a:xfrm>
            <a:prstGeom prst="rect">
              <a:avLst/>
            </a:prstGeom>
            <a:noFill/>
            <a:ln w="9525">
              <a:noFill/>
              <a:miter lim="800000"/>
              <a:headEnd/>
              <a:tailEnd/>
            </a:ln>
            <a:effectLst/>
          </p:spPr>
          <p:txBody>
            <a:bodyPr wrap="none" anchor="b" anchorCtr="1"/>
            <a:lstStyle/>
            <a:p>
              <a:pPr algn="ctr"/>
              <a:r>
                <a:rPr lang="en-US" sz="2000" dirty="0">
                  <a:solidFill>
                    <a:schemeClr val="tx2"/>
                  </a:solidFill>
                  <a:effectLst>
                    <a:outerShdw blurRad="38100" dist="38100" dir="2700000" algn="tl">
                      <a:srgbClr val="000000"/>
                    </a:outerShdw>
                  </a:effectLst>
                </a:rPr>
                <a:t>Web </a:t>
              </a:r>
            </a:p>
            <a:p>
              <a:pPr algn="ctr"/>
              <a:r>
                <a:rPr lang="en-US" sz="2000" dirty="0">
                  <a:solidFill>
                    <a:schemeClr val="tx2"/>
                  </a:solidFill>
                  <a:effectLst>
                    <a:outerShdw blurRad="38100" dist="38100" dir="2700000" algn="tl">
                      <a:srgbClr val="000000"/>
                    </a:outerShdw>
                  </a:effectLst>
                </a:rPr>
                <a:t>protocol</a:t>
              </a:r>
            </a:p>
            <a:p>
              <a:pPr algn="ctr"/>
              <a:r>
                <a:rPr lang="en-US" sz="2000" dirty="0">
                  <a:solidFill>
                    <a:schemeClr val="tx2"/>
                  </a:solidFill>
                  <a:effectLst>
                    <a:outerShdw blurRad="38100" dist="38100" dir="2700000" algn="tl">
                      <a:srgbClr val="000000"/>
                    </a:outerShdw>
                  </a:effectLst>
                </a:rPr>
                <a:t>standard</a:t>
              </a:r>
            </a:p>
          </p:txBody>
        </p:sp>
        <p:sp>
          <p:nvSpPr>
            <p:cNvPr id="10" name="Text Box 7"/>
            <p:cNvSpPr txBox="1">
              <a:spLocks noChangeArrowheads="1"/>
            </p:cNvSpPr>
            <p:nvPr/>
          </p:nvSpPr>
          <p:spPr bwMode="auto">
            <a:xfrm>
              <a:off x="0" y="3272"/>
              <a:ext cx="5115" cy="365"/>
            </a:xfrm>
            <a:prstGeom prst="rect">
              <a:avLst/>
            </a:prstGeom>
            <a:noFill/>
            <a:ln w="9525">
              <a:noFill/>
              <a:miter lim="800000"/>
              <a:headEnd/>
              <a:tailEnd/>
            </a:ln>
            <a:effectLst/>
          </p:spPr>
          <p:txBody>
            <a:bodyPr wrap="none">
              <a:spAutoFit/>
            </a:bodyPr>
            <a:lstStyle/>
            <a:p>
              <a:r>
                <a:rPr lang="en-US" sz="3200" b="1" dirty="0">
                  <a:solidFill>
                    <a:schemeClr val="accent1"/>
                  </a:solidFill>
                </a:rPr>
                <a:t>http://www.cnn.com/showbiz/movies.htm</a:t>
              </a:r>
            </a:p>
          </p:txBody>
        </p:sp>
        <p:sp>
          <p:nvSpPr>
            <p:cNvPr id="11" name="Line 16"/>
            <p:cNvSpPr>
              <a:spLocks noChangeShapeType="1"/>
            </p:cNvSpPr>
            <p:nvPr/>
          </p:nvSpPr>
          <p:spPr bwMode="auto">
            <a:xfrm>
              <a:off x="48" y="3631"/>
              <a:ext cx="668" cy="0"/>
            </a:xfrm>
            <a:prstGeom prst="line">
              <a:avLst/>
            </a:prstGeom>
            <a:noFill/>
            <a:ln w="57150">
              <a:solidFill>
                <a:schemeClr val="bg2"/>
              </a:solidFill>
              <a:round/>
              <a:headEnd/>
              <a:tailEnd/>
            </a:ln>
            <a:effectLst/>
          </p:spPr>
          <p:txBody>
            <a:bodyPr/>
            <a:lstStyle/>
            <a:p>
              <a:endParaRPr lang="en-MY"/>
            </a:p>
          </p:txBody>
        </p:sp>
        <p:sp>
          <p:nvSpPr>
            <p:cNvPr id="12" name="Line 17"/>
            <p:cNvSpPr>
              <a:spLocks noChangeShapeType="1"/>
            </p:cNvSpPr>
            <p:nvPr/>
          </p:nvSpPr>
          <p:spPr bwMode="auto">
            <a:xfrm>
              <a:off x="1008" y="3631"/>
              <a:ext cx="1703" cy="0"/>
            </a:xfrm>
            <a:prstGeom prst="line">
              <a:avLst/>
            </a:prstGeom>
            <a:noFill/>
            <a:ln w="57150">
              <a:solidFill>
                <a:schemeClr val="bg2"/>
              </a:solidFill>
              <a:round/>
              <a:headEnd/>
              <a:tailEnd/>
            </a:ln>
            <a:effectLst/>
          </p:spPr>
          <p:txBody>
            <a:bodyPr/>
            <a:lstStyle/>
            <a:p>
              <a:endParaRPr lang="en-MY"/>
            </a:p>
          </p:txBody>
        </p:sp>
        <p:sp>
          <p:nvSpPr>
            <p:cNvPr id="13" name="Line 18"/>
            <p:cNvSpPr>
              <a:spLocks noChangeShapeType="1"/>
            </p:cNvSpPr>
            <p:nvPr/>
          </p:nvSpPr>
          <p:spPr bwMode="auto">
            <a:xfrm>
              <a:off x="2941" y="3631"/>
              <a:ext cx="1046" cy="0"/>
            </a:xfrm>
            <a:prstGeom prst="line">
              <a:avLst/>
            </a:prstGeom>
            <a:noFill/>
            <a:ln w="57150">
              <a:solidFill>
                <a:schemeClr val="bg2"/>
              </a:solidFill>
              <a:round/>
              <a:headEnd/>
              <a:tailEnd/>
            </a:ln>
            <a:effectLst/>
          </p:spPr>
          <p:txBody>
            <a:bodyPr/>
            <a:lstStyle/>
            <a:p>
              <a:endParaRPr lang="en-MY"/>
            </a:p>
          </p:txBody>
        </p:sp>
        <p:sp>
          <p:nvSpPr>
            <p:cNvPr id="14" name="Line 19"/>
            <p:cNvSpPr>
              <a:spLocks noChangeShapeType="1"/>
            </p:cNvSpPr>
            <p:nvPr/>
          </p:nvSpPr>
          <p:spPr bwMode="auto">
            <a:xfrm>
              <a:off x="4222" y="3631"/>
              <a:ext cx="1394" cy="0"/>
            </a:xfrm>
            <a:prstGeom prst="line">
              <a:avLst/>
            </a:prstGeom>
            <a:noFill/>
            <a:ln w="57150">
              <a:solidFill>
                <a:schemeClr val="bg2"/>
              </a:solidFill>
              <a:round/>
              <a:headEnd/>
              <a:tailEnd/>
            </a:ln>
            <a:effectLst/>
          </p:spPr>
          <p:txBody>
            <a:bodyPr/>
            <a:lstStyle/>
            <a:p>
              <a:endParaRPr lang="en-MY"/>
            </a:p>
          </p:txBody>
        </p:sp>
      </p:grpSp>
      <p:sp>
        <p:nvSpPr>
          <p:cNvPr id="15" name="Slide Number Placeholder 14"/>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to Be Familiar With</a:t>
            </a:r>
            <a:endParaRPr lang="en-MY" dirty="0"/>
          </a:p>
        </p:txBody>
      </p:sp>
      <p:sp>
        <p:nvSpPr>
          <p:cNvPr id="3" name="Content Placeholder 2"/>
          <p:cNvSpPr>
            <a:spLocks noGrp="1"/>
          </p:cNvSpPr>
          <p:nvPr>
            <p:ph sz="quarter" idx="1"/>
          </p:nvPr>
        </p:nvSpPr>
        <p:spPr>
          <a:xfrm>
            <a:off x="301752" y="1527048"/>
            <a:ext cx="8613648" cy="4873752"/>
          </a:xfrm>
        </p:spPr>
        <p:txBody>
          <a:bodyPr>
            <a:normAutofit/>
          </a:bodyPr>
          <a:lstStyle/>
          <a:p>
            <a:r>
              <a:rPr lang="en-US" b="1" dirty="0" smtClean="0"/>
              <a:t>Web page</a:t>
            </a:r>
            <a:r>
              <a:rPr lang="en-US" dirty="0" smtClean="0"/>
              <a:t> </a:t>
            </a:r>
            <a:r>
              <a:rPr lang="en-US" b="1" dirty="0" smtClean="0"/>
              <a:t> </a:t>
            </a:r>
          </a:p>
          <a:p>
            <a:pPr lvl="1"/>
            <a:r>
              <a:rPr lang="en-MY" dirty="0" smtClean="0"/>
              <a:t>It is a document written in the HTML coding language, and may include pictures, sound and/or animation even virtual environments. </a:t>
            </a:r>
          </a:p>
          <a:p>
            <a:pPr lvl="1"/>
            <a:r>
              <a:rPr lang="en-MY" dirty="0" smtClean="0"/>
              <a:t>It resides on a web server; a computer that stores, processes, accesses and serves information. </a:t>
            </a:r>
          </a:p>
          <a:p>
            <a:pPr lvl="1"/>
            <a:r>
              <a:rPr lang="en-MY" dirty="0" smtClean="0"/>
              <a:t>It typically has links to other documents residing on the same computer or other computers. </a:t>
            </a:r>
          </a:p>
          <a:p>
            <a:pPr lvl="1"/>
            <a:r>
              <a:rPr lang="en-MY" dirty="0" smtClean="0"/>
              <a:t>A Web site is the entire collection of web pages offered by an organization or an individual.</a:t>
            </a:r>
          </a:p>
          <a:p>
            <a:pPr lvl="1"/>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to Be Familiar With</a:t>
            </a:r>
            <a:endParaRPr lang="en-MY" dirty="0"/>
          </a:p>
        </p:txBody>
      </p:sp>
      <p:sp>
        <p:nvSpPr>
          <p:cNvPr id="3" name="Content Placeholder 2"/>
          <p:cNvSpPr>
            <a:spLocks noGrp="1"/>
          </p:cNvSpPr>
          <p:nvPr>
            <p:ph sz="quarter" idx="1"/>
          </p:nvPr>
        </p:nvSpPr>
        <p:spPr>
          <a:xfrm>
            <a:off x="76200" y="1371600"/>
            <a:ext cx="8991600" cy="5257800"/>
          </a:xfrm>
        </p:spPr>
        <p:txBody>
          <a:bodyPr>
            <a:normAutofit fontScale="92500"/>
          </a:bodyPr>
          <a:lstStyle/>
          <a:p>
            <a:r>
              <a:rPr lang="en-US" b="1" dirty="0" smtClean="0"/>
              <a:t>homepage</a:t>
            </a:r>
            <a:r>
              <a:rPr lang="en-US" dirty="0" smtClean="0"/>
              <a:t> </a:t>
            </a:r>
            <a:endParaRPr lang="en-US" b="1" dirty="0" smtClean="0"/>
          </a:p>
          <a:p>
            <a:pPr lvl="1" hangingPunct="0"/>
            <a:r>
              <a:rPr lang="en-US" sz="2400" dirty="0" smtClean="0"/>
              <a:t>It is the very first page someone will most likely see when s/he visits an individual or organization’s Web site.</a:t>
            </a:r>
          </a:p>
          <a:p>
            <a:pPr lvl="1" hangingPunct="0"/>
            <a:r>
              <a:rPr lang="en-US" dirty="0" smtClean="0"/>
              <a:t>This is the reason why people refer to the homepage when they are actually referring to the Web site. </a:t>
            </a:r>
          </a:p>
          <a:p>
            <a:pPr lvl="1" hangingPunct="0"/>
            <a:r>
              <a:rPr lang="en-US" dirty="0" smtClean="0"/>
              <a:t>The homepage of an organization or individual provides its identity to the World Wide Web. In addition, it typically serves as a table of contents, index, or directory to a set of web pages offered by an organization or an individual. </a:t>
            </a:r>
          </a:p>
          <a:p>
            <a:pPr lvl="1" hangingPunct="0"/>
            <a:r>
              <a:rPr lang="en-US" dirty="0" smtClean="0"/>
              <a:t>A library's home page usually provides access to information about that library and all the other Web pages regarding its services and resources. It may also provide links to other Library Web sites or other Internet resources that the institution finds useful and interesting. Basically, we could say it functions as your library's "home" in the World Wide Web that also serves as the "door", the entry point to your Web site.</a:t>
            </a:r>
            <a:endParaRPr lang="en-MY" dirty="0" smtClean="0"/>
          </a:p>
          <a:p>
            <a:pPr lvl="1" hangingPunct="0"/>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Domains</a:t>
            </a:r>
            <a:endParaRPr lang="en-MY" dirty="0"/>
          </a:p>
        </p:txBody>
      </p:sp>
      <p:sp>
        <p:nvSpPr>
          <p:cNvPr id="3" name="Content Placeholder 2"/>
          <p:cNvSpPr>
            <a:spLocks noGrp="1"/>
          </p:cNvSpPr>
          <p:nvPr>
            <p:ph sz="quarter" idx="1"/>
          </p:nvPr>
        </p:nvSpPr>
        <p:spPr>
          <a:xfrm>
            <a:off x="152400" y="1527048"/>
            <a:ext cx="8805672" cy="4873752"/>
          </a:xfrm>
        </p:spPr>
        <p:txBody>
          <a:bodyPr>
            <a:normAutofit fontScale="92500" lnSpcReduction="10000"/>
          </a:bodyPr>
          <a:lstStyle/>
          <a:p>
            <a:r>
              <a:rPr lang="en-US" dirty="0" smtClean="0"/>
              <a:t>Domains divide World Wide Web sites into categories based on the nature of their owner, and they form part of a site's address, or uniform resource locator (URL). Common top-level domains are: </a:t>
            </a:r>
            <a:endParaRPr lang="en-MY" dirty="0" smtClean="0"/>
          </a:p>
          <a:p>
            <a:pPr lvl="1"/>
            <a:r>
              <a:rPr lang="en-US" b="1" dirty="0" smtClean="0"/>
              <a:t>.com</a:t>
            </a:r>
            <a:r>
              <a:rPr lang="en-US" dirty="0" smtClean="0"/>
              <a:t>—commercial enterprises</a:t>
            </a:r>
            <a:endParaRPr lang="en-MY" dirty="0" smtClean="0"/>
          </a:p>
          <a:p>
            <a:pPr lvl="1"/>
            <a:r>
              <a:rPr lang="en-US" b="1" dirty="0" smtClean="0"/>
              <a:t>.mil</a:t>
            </a:r>
            <a:r>
              <a:rPr lang="en-US" dirty="0" smtClean="0"/>
              <a:t>—military site</a:t>
            </a:r>
            <a:endParaRPr lang="en-MY" dirty="0" smtClean="0"/>
          </a:p>
          <a:p>
            <a:pPr lvl="1"/>
            <a:r>
              <a:rPr lang="en-US" b="1" dirty="0" smtClean="0"/>
              <a:t>.org</a:t>
            </a:r>
            <a:r>
              <a:rPr lang="en-US" dirty="0" smtClean="0"/>
              <a:t>—organization site (non-profits, etc.)</a:t>
            </a:r>
            <a:endParaRPr lang="en-MY" dirty="0" smtClean="0"/>
          </a:p>
          <a:p>
            <a:pPr lvl="1"/>
            <a:r>
              <a:rPr lang="en-US" b="1" dirty="0" smtClean="0"/>
              <a:t>.</a:t>
            </a:r>
            <a:r>
              <a:rPr lang="en-US" b="1" dirty="0" err="1" smtClean="0"/>
              <a:t>int</a:t>
            </a:r>
            <a:r>
              <a:rPr lang="en-US" dirty="0" smtClean="0"/>
              <a:t>—organizations established by international treaty</a:t>
            </a:r>
            <a:endParaRPr lang="en-MY" dirty="0" smtClean="0"/>
          </a:p>
          <a:p>
            <a:pPr lvl="1"/>
            <a:r>
              <a:rPr lang="en-US" b="1" dirty="0" err="1" smtClean="0"/>
              <a:t>.net</a:t>
            </a:r>
            <a:r>
              <a:rPr lang="en-US" dirty="0" smtClean="0"/>
              <a:t>—network</a:t>
            </a:r>
            <a:endParaRPr lang="en-MY" dirty="0" smtClean="0"/>
          </a:p>
          <a:p>
            <a:pPr lvl="1"/>
            <a:r>
              <a:rPr lang="en-US" b="1" dirty="0" smtClean="0"/>
              <a:t>.biz</a:t>
            </a:r>
            <a:r>
              <a:rPr lang="en-US" dirty="0" smtClean="0"/>
              <a:t>—commercial and personal</a:t>
            </a:r>
            <a:endParaRPr lang="en-MY" dirty="0" smtClean="0"/>
          </a:p>
          <a:p>
            <a:pPr lvl="1"/>
            <a:r>
              <a:rPr lang="en-US" b="1" dirty="0" smtClean="0"/>
              <a:t>.</a:t>
            </a:r>
            <a:r>
              <a:rPr lang="en-US" b="1" dirty="0" err="1" smtClean="0"/>
              <a:t>edu</a:t>
            </a:r>
            <a:r>
              <a:rPr lang="en-US" dirty="0" smtClean="0"/>
              <a:t>—educational site (universities, schools, etc.)</a:t>
            </a:r>
            <a:endParaRPr lang="en-MY" dirty="0" smtClean="0"/>
          </a:p>
          <a:p>
            <a:pPr lvl="1"/>
            <a:r>
              <a:rPr lang="en-US" b="1" dirty="0" smtClean="0"/>
              <a:t>.info</a:t>
            </a:r>
            <a:r>
              <a:rPr lang="en-US" dirty="0" smtClean="0"/>
              <a:t>—commercial and personal</a:t>
            </a:r>
            <a:endParaRPr lang="en-MY" dirty="0" smtClean="0"/>
          </a:p>
          <a:p>
            <a:pPr lvl="1"/>
            <a:r>
              <a:rPr lang="en-US" b="1" dirty="0" smtClean="0"/>
              <a:t>.</a:t>
            </a:r>
            <a:r>
              <a:rPr lang="en-US" b="1" dirty="0" err="1" smtClean="0"/>
              <a:t>gov</a:t>
            </a:r>
            <a:r>
              <a:rPr lang="en-US" dirty="0" smtClean="0"/>
              <a:t>—government organizations</a:t>
            </a:r>
            <a:endParaRPr lang="en-MY" dirty="0" smtClean="0"/>
          </a:p>
          <a:p>
            <a:pPr lvl="1"/>
            <a:r>
              <a:rPr lang="en-US" b="1" dirty="0" smtClean="0"/>
              <a:t>.name</a:t>
            </a:r>
            <a:r>
              <a:rPr lang="en-US" dirty="0" smtClean="0"/>
              <a:t>—personal sites</a:t>
            </a:r>
            <a:endParaRPr lang="en-MY" dirty="0" smtClean="0"/>
          </a:p>
          <a:p>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400" b="1"/>
              <a:t>Internet was “born” in the late 1960s</a:t>
            </a:r>
            <a:endParaRPr lang="en-US"/>
          </a:p>
        </p:txBody>
      </p:sp>
      <p:sp>
        <p:nvSpPr>
          <p:cNvPr id="33795" name="Rectangle 3"/>
          <p:cNvSpPr>
            <a:spLocks noGrp="1" noChangeArrowheads="1"/>
          </p:cNvSpPr>
          <p:nvPr>
            <p:ph type="body" idx="1"/>
          </p:nvPr>
        </p:nvSpPr>
        <p:spPr/>
        <p:txBody>
          <a:bodyPr/>
          <a:lstStyle/>
          <a:p>
            <a:endParaRPr kumimoji="0" lang="en-US" b="1" dirty="0" smtClean="0"/>
          </a:p>
          <a:p>
            <a:endParaRPr lang="en-US" b="1" dirty="0" smtClean="0"/>
          </a:p>
          <a:p>
            <a:r>
              <a:rPr kumimoji="0" lang="en-US" b="1" dirty="0" smtClean="0"/>
              <a:t>Advanced </a:t>
            </a:r>
            <a:r>
              <a:rPr kumimoji="0" lang="en-US" b="1" dirty="0"/>
              <a:t>Research Projects Agency</a:t>
            </a:r>
            <a:r>
              <a:rPr kumimoji="0" lang="en-US" dirty="0"/>
              <a:t> </a:t>
            </a:r>
            <a:r>
              <a:rPr kumimoji="0" lang="en-US" b="1" dirty="0"/>
              <a:t>(ARPA)</a:t>
            </a:r>
            <a:r>
              <a:rPr kumimoji="0" lang="en-US" dirty="0"/>
              <a:t> or the US Department of Defense linked together mainframe computers to form a communications network.</a:t>
            </a:r>
          </a:p>
          <a:p>
            <a:endParaRPr kumimoji="0"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a:t>The Agency’s </a:t>
            </a:r>
            <a:r>
              <a:rPr lang="en-US" sz="4000" b="1"/>
              <a:t>main objectives</a:t>
            </a:r>
            <a:endParaRPr lang="en-US"/>
          </a:p>
        </p:txBody>
      </p:sp>
      <p:sp>
        <p:nvSpPr>
          <p:cNvPr id="34819" name="Rectangle 3"/>
          <p:cNvSpPr>
            <a:spLocks noGrp="1" noChangeArrowheads="1"/>
          </p:cNvSpPr>
          <p:nvPr>
            <p:ph type="body" idx="1"/>
          </p:nvPr>
        </p:nvSpPr>
        <p:spPr/>
        <p:txBody>
          <a:bodyPr/>
          <a:lstStyle/>
          <a:p>
            <a:endParaRPr kumimoji="0" lang="en-US" dirty="0" smtClean="0"/>
          </a:p>
          <a:p>
            <a:endParaRPr lang="en-US" dirty="0" smtClean="0"/>
          </a:p>
          <a:p>
            <a:r>
              <a:rPr kumimoji="0" lang="en-US" dirty="0" smtClean="0"/>
              <a:t>Create </a:t>
            </a:r>
            <a:r>
              <a:rPr kumimoji="0" lang="en-US" dirty="0"/>
              <a:t>a </a:t>
            </a:r>
            <a:r>
              <a:rPr kumimoji="0" lang="en-US" b="1" dirty="0"/>
              <a:t>communication system</a:t>
            </a:r>
            <a:r>
              <a:rPr kumimoji="0" lang="en-US" dirty="0"/>
              <a:t> that could survive a nuclear attack or natural disaster </a:t>
            </a:r>
          </a:p>
          <a:p>
            <a:r>
              <a:rPr kumimoji="0" lang="en-US" dirty="0"/>
              <a:t>Provide </a:t>
            </a:r>
            <a:r>
              <a:rPr kumimoji="0" lang="en-US" b="1" dirty="0"/>
              <a:t>communication links</a:t>
            </a:r>
            <a:r>
              <a:rPr kumimoji="0" lang="en-US" dirty="0"/>
              <a:t> to its users in </a:t>
            </a:r>
            <a:r>
              <a:rPr kumimoji="0" lang="en-US" b="1" dirty="0"/>
              <a:t>remote locations</a:t>
            </a:r>
            <a:endParaRPr kumimoji="0"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b="1"/>
              <a:t>ARPANet</a:t>
            </a:r>
            <a:endParaRPr lang="en-US"/>
          </a:p>
        </p:txBody>
      </p:sp>
      <p:sp>
        <p:nvSpPr>
          <p:cNvPr id="1027" name="Rectangle 3"/>
          <p:cNvSpPr>
            <a:spLocks noGrp="1" noChangeArrowheads="1"/>
          </p:cNvSpPr>
          <p:nvPr>
            <p:ph type="body" idx="1"/>
          </p:nvPr>
        </p:nvSpPr>
        <p:spPr/>
        <p:txBody>
          <a:bodyPr>
            <a:normAutofit/>
          </a:bodyPr>
          <a:lstStyle/>
          <a:p>
            <a:r>
              <a:rPr kumimoji="0" lang="en-US" sz="3200" dirty="0"/>
              <a:t>Early version of the internet was known as </a:t>
            </a:r>
            <a:r>
              <a:rPr kumimoji="0" lang="en-US" sz="3200" b="1" dirty="0" err="1" smtClean="0"/>
              <a:t>ARPANet</a:t>
            </a:r>
            <a:endParaRPr kumimoji="0" lang="en-US" sz="3200" b="1" dirty="0" smtClean="0"/>
          </a:p>
          <a:p>
            <a:pPr>
              <a:buFont typeface="Wingdings" pitchFamily="2" charset="2"/>
              <a:buChar char="§"/>
            </a:pPr>
            <a:r>
              <a:rPr lang="en-US" sz="3200" i="1" dirty="0" smtClean="0"/>
              <a:t>ARPANET was the first WAN and had only four sites in 1969. </a:t>
            </a:r>
          </a:p>
          <a:p>
            <a:pPr>
              <a:buFont typeface="Wingdings" pitchFamily="2" charset="2"/>
              <a:buChar char="§"/>
            </a:pPr>
            <a:r>
              <a:rPr lang="en-US" sz="3200" i="1" dirty="0" smtClean="0"/>
              <a:t> In 1989, the U.S. government lifted restrictions on the use of </a:t>
            </a:r>
            <a:r>
              <a:rPr lang="en-US" sz="3200" b="1" i="1" dirty="0" smtClean="0">
                <a:solidFill>
                  <a:schemeClr val="accent2">
                    <a:lumMod val="75000"/>
                  </a:schemeClr>
                </a:solidFill>
              </a:rPr>
              <a:t>INTERNET</a:t>
            </a:r>
            <a:r>
              <a:rPr lang="en-US" sz="3200" i="1" dirty="0" smtClean="0"/>
              <a:t>, and allow its usage for commercial purposes as well. </a:t>
            </a:r>
          </a:p>
          <a:p>
            <a:endParaRPr kumimoji="0"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b="1"/>
              <a:t>internetworking</a:t>
            </a:r>
            <a:endParaRPr lang="en-US"/>
          </a:p>
        </p:txBody>
      </p:sp>
      <p:sp>
        <p:nvSpPr>
          <p:cNvPr id="44035" name="Rectangle 3"/>
          <p:cNvSpPr>
            <a:spLocks noGrp="1" noChangeArrowheads="1"/>
          </p:cNvSpPr>
          <p:nvPr>
            <p:ph type="body" idx="1"/>
          </p:nvPr>
        </p:nvSpPr>
        <p:spPr/>
        <p:txBody>
          <a:bodyPr/>
          <a:lstStyle/>
          <a:p>
            <a:r>
              <a:rPr lang="en-US"/>
              <a:t>The process of </a:t>
            </a:r>
            <a:r>
              <a:rPr lang="en-US" b="1"/>
              <a:t>linking a collection of networks</a:t>
            </a:r>
            <a:r>
              <a:rPr lang="en-US"/>
              <a:t> is called internetworking</a:t>
            </a:r>
          </a:p>
          <a:p>
            <a:r>
              <a:rPr lang="en-US"/>
              <a:t>This term is where the </a:t>
            </a:r>
            <a:r>
              <a:rPr lang="en-US" b="1"/>
              <a:t>internet got its name</a:t>
            </a:r>
          </a:p>
          <a:p>
            <a:r>
              <a:rPr lang="en-US"/>
              <a:t>The term internet was officially adopted in </a:t>
            </a:r>
            <a:r>
              <a:rPr lang="en-US" b="1"/>
              <a:t>1983</a:t>
            </a:r>
            <a:r>
              <a:rPr lang="en-US"/>
              <a:t>.</a:t>
            </a:r>
          </a:p>
          <a:p>
            <a:r>
              <a:rPr lang="en-US"/>
              <a:t>More commonly referred to as </a:t>
            </a:r>
            <a:r>
              <a:rPr lang="en-US" b="1"/>
              <a:t>the Net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a:t>ARPANet</a:t>
            </a:r>
            <a:endParaRPr lang="en-US"/>
          </a:p>
        </p:txBody>
      </p:sp>
      <p:sp>
        <p:nvSpPr>
          <p:cNvPr id="45059" name="Rectangle 3"/>
          <p:cNvSpPr>
            <a:spLocks noGrp="1" noChangeArrowheads="1"/>
          </p:cNvSpPr>
          <p:nvPr>
            <p:ph type="body" idx="1"/>
          </p:nvPr>
        </p:nvSpPr>
        <p:spPr/>
        <p:txBody>
          <a:bodyPr/>
          <a:lstStyle/>
          <a:p>
            <a:r>
              <a:rPr lang="en-US"/>
              <a:t>Users originally used the internet to share</a:t>
            </a:r>
          </a:p>
          <a:p>
            <a:pPr lvl="1"/>
            <a:r>
              <a:rPr lang="en-US" b="1"/>
              <a:t>Scientific and engineering information</a:t>
            </a:r>
            <a:endParaRPr lang="en-US"/>
          </a:p>
          <a:p>
            <a:r>
              <a:rPr lang="en-US"/>
              <a:t>Other uses discovered</a:t>
            </a:r>
          </a:p>
          <a:p>
            <a:pPr lvl="1"/>
            <a:r>
              <a:rPr lang="en-US" b="1"/>
              <a:t>Email most popular</a:t>
            </a:r>
            <a:endParaRPr lang="en-US"/>
          </a:p>
          <a:p>
            <a:r>
              <a:rPr lang="en-US"/>
              <a:t>Expansion into Europe in 1970s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4000" b="1"/>
              <a:t>ARPANet splits into two parts</a:t>
            </a:r>
            <a:endParaRPr lang="en-US"/>
          </a:p>
        </p:txBody>
      </p:sp>
      <p:sp>
        <p:nvSpPr>
          <p:cNvPr id="46083" name="Rectangle 3"/>
          <p:cNvSpPr>
            <a:spLocks noGrp="1" noChangeArrowheads="1"/>
          </p:cNvSpPr>
          <p:nvPr>
            <p:ph type="body" idx="1"/>
          </p:nvPr>
        </p:nvSpPr>
        <p:spPr/>
        <p:txBody>
          <a:bodyPr/>
          <a:lstStyle/>
          <a:p>
            <a:pPr>
              <a:lnSpc>
                <a:spcPct val="90000"/>
              </a:lnSpc>
            </a:pPr>
            <a:r>
              <a:rPr lang="en-US" b="1"/>
              <a:t>ARPANet and MILNet</a:t>
            </a:r>
            <a:endParaRPr lang="en-US"/>
          </a:p>
          <a:p>
            <a:pPr>
              <a:lnSpc>
                <a:spcPct val="90000"/>
              </a:lnSpc>
            </a:pPr>
            <a:endParaRPr lang="en-US"/>
          </a:p>
          <a:p>
            <a:pPr>
              <a:lnSpc>
                <a:spcPct val="90000"/>
              </a:lnSpc>
            </a:pPr>
            <a:r>
              <a:rPr lang="en-US" b="1"/>
              <a:t>MILNet</a:t>
            </a:r>
            <a:endParaRPr lang="en-US"/>
          </a:p>
          <a:p>
            <a:pPr lvl="1">
              <a:lnSpc>
                <a:spcPct val="90000"/>
              </a:lnSpc>
            </a:pPr>
            <a:r>
              <a:rPr lang="en-US"/>
              <a:t>Various defence agencies and the military</a:t>
            </a:r>
          </a:p>
          <a:p>
            <a:pPr>
              <a:lnSpc>
                <a:spcPct val="90000"/>
              </a:lnSpc>
            </a:pPr>
            <a:r>
              <a:rPr lang="en-US" b="1"/>
              <a:t>ARPANet</a:t>
            </a:r>
            <a:endParaRPr lang="en-US"/>
          </a:p>
          <a:p>
            <a:pPr lvl="1">
              <a:lnSpc>
                <a:spcPct val="90000"/>
              </a:lnSpc>
            </a:pPr>
            <a:r>
              <a:rPr lang="en-US"/>
              <a:t>Research and development network</a:t>
            </a:r>
          </a:p>
          <a:p>
            <a:pPr lvl="1">
              <a:lnSpc>
                <a:spcPct val="90000"/>
              </a:lnSpc>
            </a:pPr>
            <a:r>
              <a:rPr lang="en-US"/>
              <a:t>International communication tool for the academic community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339</TotalTime>
  <Words>2054</Words>
  <Application>Microsoft Office PowerPoint</Application>
  <PresentationFormat>On-screen Show (4:3)</PresentationFormat>
  <Paragraphs>298</Paragraphs>
  <Slides>37</Slides>
  <Notes>11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Civic</vt:lpstr>
      <vt:lpstr>Web Technology Lecture - 01</vt:lpstr>
      <vt:lpstr>Content</vt:lpstr>
      <vt:lpstr>Internet</vt:lpstr>
      <vt:lpstr>Internet was “born” in the late 1960s</vt:lpstr>
      <vt:lpstr>The Agency’s main objectives</vt:lpstr>
      <vt:lpstr>ARPANet</vt:lpstr>
      <vt:lpstr>internetworking</vt:lpstr>
      <vt:lpstr>ARPANet</vt:lpstr>
      <vt:lpstr>ARPANet splits into two parts</vt:lpstr>
      <vt:lpstr>Mid 1980s</vt:lpstr>
      <vt:lpstr>NSFNet</vt:lpstr>
      <vt:lpstr>ARPANet and NSFNet</vt:lpstr>
      <vt:lpstr>Growth of Internet</vt:lpstr>
      <vt:lpstr>A Brief Summary of the  Evolution of the Internet</vt:lpstr>
      <vt:lpstr>Internet Terminology</vt:lpstr>
      <vt:lpstr>Internet Terminology</vt:lpstr>
      <vt:lpstr>Internet Terminology</vt:lpstr>
      <vt:lpstr>  Basic Services Of The INTERNET</vt:lpstr>
      <vt:lpstr>   Electronic Mail (E-Mail) </vt:lpstr>
      <vt:lpstr>   File Transfer Protocol (FTP)</vt:lpstr>
      <vt:lpstr>Telnet</vt:lpstr>
      <vt:lpstr>Slide 22</vt:lpstr>
      <vt:lpstr>The World Wide Web (WWW)</vt:lpstr>
      <vt:lpstr>Web</vt:lpstr>
      <vt:lpstr>Client and server </vt:lpstr>
      <vt:lpstr>Server Computers</vt:lpstr>
      <vt:lpstr>Client Computers</vt:lpstr>
      <vt:lpstr>Web Browser</vt:lpstr>
      <vt:lpstr>Web Browser cont..</vt:lpstr>
      <vt:lpstr>How the Web works?</vt:lpstr>
      <vt:lpstr>Terms to Be Familiar With</vt:lpstr>
      <vt:lpstr>Terms to Be Familiar With</vt:lpstr>
      <vt:lpstr>Terms to Be Familiar With</vt:lpstr>
      <vt:lpstr>Terms to Be Familiar With</vt:lpstr>
      <vt:lpstr>Terms to Be Familiar With</vt:lpstr>
      <vt:lpstr>Domains</vt:lpstr>
      <vt:lpstr>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user</cp:lastModifiedBy>
  <cp:revision>104</cp:revision>
  <dcterms:created xsi:type="dcterms:W3CDTF">2006-08-16T00:00:00Z</dcterms:created>
  <dcterms:modified xsi:type="dcterms:W3CDTF">2015-01-14T05:41:37Z</dcterms:modified>
</cp:coreProperties>
</file>