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29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1/1/2008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34</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35</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40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5</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41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42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7</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27</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73732-2EC0-49A7-A59E-B0CB13B421C2}" type="slidenum">
              <a:rPr lang="en-US"/>
              <a:pPr/>
              <a:t>28</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29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0E5E6-5369-4465-9216-997863FCA31F}" type="slidenum">
              <a:rPr lang="en-US"/>
              <a:pPr/>
              <a:t>30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EF3F62A-B383-41D9-BB67-9B9BAD8D77FB}" type="datetime1">
              <a:rPr lang="en-US" smtClean="0"/>
              <a:pPr/>
              <a:t>1/1/2008</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C8DB2-2A52-4F37-9C07-69C636CD4507}" type="datetime1">
              <a:rPr lang="en-US" smtClean="0"/>
              <a:pPr/>
              <a:t>1/1/2008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858591-05B0-4327-8A17-52478CDF3ED4}" type="datetime1">
              <a:rPr lang="en-US" smtClean="0"/>
              <a:pPr/>
              <a:t>1/1/2008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4B8156-EBF2-4B92-9CE6-8E413DE08D06}" type="datetime1">
              <a:rPr lang="en-US" smtClean="0"/>
              <a:pPr/>
              <a:t>1/1/2008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88FF1D05-D409-4427-85A5-0863D6217E0A}" type="datetime1">
              <a:rPr lang="en-US" smtClean="0"/>
              <a:pPr/>
              <a:t>1/1/2008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5382F4A-C7EB-4C93-8FBE-E7E52FA12C26}" type="datetime1">
              <a:rPr lang="en-US" smtClean="0"/>
              <a:pPr/>
              <a:t>1/1/2008</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D1791F-E9B5-44E6-BC96-2D739844828A}" type="datetime1">
              <a:rPr lang="en-US" smtClean="0"/>
              <a:pPr/>
              <a:t>1/1/2008</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B82690-012A-48BC-A9DE-9619EEC036EB}" type="datetime1">
              <a:rPr lang="en-US" smtClean="0"/>
              <a:pPr/>
              <a:t>1/1/2008</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F5011C-5C0A-49D4-8716-569BB0FF473E}" type="datetime1">
              <a:rPr lang="en-US" smtClean="0"/>
              <a:pPr/>
              <a:t>1/1/2008</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ADDC0D6-9E92-4AB2-B002-2EFB4787D9EC}" type="datetime1">
              <a:rPr lang="en-US" smtClean="0"/>
              <a:pPr/>
              <a:t>1/1/2008</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514CCD3-E1DD-45F8-8AD9-BE2569E303B6}" type="datetime1">
              <a:rPr lang="en-US" smtClean="0"/>
              <a:pPr/>
              <a:t>1/1/2008</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E349C1-B654-4B20-826B-8313A687EC71}" type="datetime1">
              <a:rPr lang="en-US" smtClean="0"/>
              <a:pPr/>
              <a:t>1/1/2008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a:t>
            </a:r>
            <a:r>
              <a:rPr lang="en-US" smtClean="0"/>
              <a:t>Technology</a:t>
            </a:r>
            <a:r>
              <a:rPr lang="en-US" dirty="0" smtClean="0"/>
              <a:t/>
            </a:r>
            <a:br>
              <a:rPr lang="en-US" dirty="0" smtClean="0"/>
            </a:br>
            <a:r>
              <a:rPr lang="en-US" dirty="0" smtClean="0"/>
              <a:t>Lecture - 02</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Lecturer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smtClean="0"/>
              <a:t>HTML documents are defined by HTML elements.</a:t>
            </a:r>
          </a:p>
          <a:p>
            <a:r>
              <a:rPr lang="en-US" dirty="0" smtClean="0"/>
              <a:t>An HTML element is everything between the start tag and the end tag. </a:t>
            </a:r>
          </a:p>
          <a:p>
            <a:r>
              <a:rPr lang="en-US" dirty="0" smtClean="0"/>
              <a:t>The start tag is often called the opening tag. </a:t>
            </a:r>
          </a:p>
          <a:p>
            <a:r>
              <a:rPr lang="en-US" dirty="0" smtClean="0"/>
              <a:t>The end tag is often called the closing tag. </a:t>
            </a:r>
          </a:p>
          <a:p>
            <a:r>
              <a:rPr lang="en-US" dirty="0" smtClean="0"/>
              <a:t>All the arguments and values within an opening and closing tag are called an element.  </a:t>
            </a:r>
          </a:p>
          <a:p>
            <a:r>
              <a:rPr lang="en-US" dirty="0" smtClean="0"/>
              <a:t>An element may include attributes, values, object, reference etc. </a:t>
            </a:r>
          </a:p>
          <a:p>
            <a:r>
              <a:rPr lang="en-US" dirty="0" smtClean="0"/>
              <a:t>There are many types of elements are in the body of a Web documents such as </a:t>
            </a:r>
            <a:r>
              <a:rPr lang="en-US" i="1" dirty="0" smtClean="0"/>
              <a:t>block-level elements,</a:t>
            </a:r>
            <a:r>
              <a:rPr lang="en-US" dirty="0" smtClean="0"/>
              <a:t> </a:t>
            </a:r>
            <a:r>
              <a:rPr lang="en-US" i="1" dirty="0" smtClean="0"/>
              <a:t>Inline elements</a:t>
            </a:r>
            <a:r>
              <a:rPr lang="en-US" dirty="0" smtClean="0"/>
              <a:t> etc.</a:t>
            </a:r>
            <a:endParaRPr lang="en-MY"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 and Values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b="1" dirty="0" smtClean="0"/>
              <a:t>Attribute</a:t>
            </a:r>
            <a:endParaRPr lang="en-US" sz="2800" dirty="0" smtClean="0"/>
          </a:p>
          <a:p>
            <a:pPr lvl="1"/>
            <a:r>
              <a:rPr lang="en-US" sz="2400" dirty="0" smtClean="0"/>
              <a:t>The attribute further defines the properties of the HTML tag. </a:t>
            </a:r>
          </a:p>
          <a:p>
            <a:pPr lvl="1"/>
            <a:r>
              <a:rPr lang="en-US" sz="2400" dirty="0" smtClean="0"/>
              <a:t>For example, the &lt;table&gt; tag has several attributes including align, border, height, width, etc.</a:t>
            </a:r>
          </a:p>
          <a:p>
            <a:r>
              <a:rPr lang="en-US" sz="2800" b="1" dirty="0" smtClean="0"/>
              <a:t>Values</a:t>
            </a:r>
            <a:endParaRPr lang="en-MY" sz="2800" dirty="0" smtClean="0"/>
          </a:p>
          <a:p>
            <a:pPr lvl="1"/>
            <a:r>
              <a:rPr lang="en-US" sz="2400" dirty="0" smtClean="0"/>
              <a:t>A value is a string that provides description or characteristics of an element or attribute of an element. </a:t>
            </a:r>
          </a:p>
          <a:p>
            <a:pPr lvl="1"/>
            <a:endParaRPr lang="en-MY" dirty="0" smtClean="0"/>
          </a:p>
          <a:p>
            <a:endParaRPr lang="en-MY"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838200" y="2438400"/>
            <a:ext cx="7509669" cy="278497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p:txBody>
          <a:bodyPr>
            <a:normAutofit/>
          </a:bodyPr>
          <a:lstStyle/>
          <a:p>
            <a:r>
              <a:rPr lang="en-MY" b="1" dirty="0" smtClean="0"/>
              <a:t>HTML is not case sensitive, XHTML is</a:t>
            </a:r>
          </a:p>
          <a:p>
            <a:pPr lvl="4">
              <a:buNone/>
            </a:pPr>
            <a:r>
              <a:rPr lang="en-US" i="1" dirty="0" smtClean="0"/>
              <a:t>&lt;B&gt;Go boldly!&lt;/B&gt;</a:t>
            </a:r>
            <a:endParaRPr lang="en-MY" dirty="0" smtClean="0"/>
          </a:p>
          <a:p>
            <a:pPr lvl="4">
              <a:buNone/>
            </a:pPr>
            <a:r>
              <a:rPr lang="en-US" i="1" dirty="0" smtClean="0"/>
              <a:t>&lt;B&gt;Go boldly!&lt;/b&gt;</a:t>
            </a:r>
            <a:endParaRPr lang="en-MY" dirty="0" smtClean="0"/>
          </a:p>
          <a:p>
            <a:pPr lvl="4">
              <a:buNone/>
            </a:pPr>
            <a:r>
              <a:rPr lang="en-US" i="1" dirty="0" smtClean="0"/>
              <a:t>&lt;b&gt;Go boldly!&lt;/B&gt;</a:t>
            </a:r>
            <a:endParaRPr lang="en-MY" dirty="0" smtClean="0"/>
          </a:p>
          <a:p>
            <a:pPr lvl="4">
              <a:buNone/>
            </a:pPr>
            <a:r>
              <a:rPr lang="en-US" i="1" dirty="0" smtClean="0"/>
              <a:t>&lt;b&gt;Go boldly!&lt;/b&gt;</a:t>
            </a:r>
          </a:p>
          <a:p>
            <a:pPr lvl="4">
              <a:buNone/>
            </a:pPr>
            <a:endParaRPr lang="en-MY" dirty="0" smtClean="0"/>
          </a:p>
          <a:p>
            <a:r>
              <a:rPr lang="en-MY" b="1" dirty="0" smtClean="0"/>
              <a:t>HTML/XHTML attribute values may be case sensitive</a:t>
            </a:r>
          </a:p>
          <a:p>
            <a:pPr lvl="2">
              <a:buNone/>
            </a:pPr>
            <a:r>
              <a:rPr lang="en-US" dirty="0" smtClean="0"/>
              <a:t>&lt;</a:t>
            </a:r>
            <a:r>
              <a:rPr lang="en-US" dirty="0" err="1" smtClean="0"/>
              <a:t>img</a:t>
            </a:r>
            <a:r>
              <a:rPr lang="en-US" dirty="0" smtClean="0"/>
              <a:t> </a:t>
            </a:r>
            <a:r>
              <a:rPr lang="en-US" dirty="0" err="1" smtClean="0"/>
              <a:t>src</a:t>
            </a:r>
            <a:r>
              <a:rPr lang="en-US" dirty="0" smtClean="0"/>
              <a:t>="test.gif"&gt; and &lt;</a:t>
            </a:r>
            <a:r>
              <a:rPr lang="en-US" dirty="0" err="1" smtClean="0"/>
              <a:t>img</a:t>
            </a:r>
            <a:r>
              <a:rPr lang="en-US" dirty="0" smtClean="0"/>
              <a:t> </a:t>
            </a:r>
            <a:r>
              <a:rPr lang="en-US" dirty="0" err="1" smtClean="0"/>
              <a:t>src</a:t>
            </a:r>
            <a:r>
              <a:rPr lang="en-US" dirty="0" smtClean="0"/>
              <a:t>="TEST.GIF"&gt; are not necessarily referencing the same image</a:t>
            </a:r>
            <a:endParaRPr lang="en-MY"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52400" y="1527048"/>
            <a:ext cx="8805672" cy="4873752"/>
          </a:xfrm>
        </p:spPr>
        <p:txBody>
          <a:bodyPr>
            <a:normAutofit fontScale="92500"/>
          </a:bodyPr>
          <a:lstStyle/>
          <a:p>
            <a:r>
              <a:rPr lang="en-MY" b="1" dirty="0" smtClean="0"/>
              <a:t>HTML/XHTML is sensitive to a single white space character</a:t>
            </a:r>
            <a:r>
              <a:rPr lang="en-MY" dirty="0" smtClean="0"/>
              <a:t>. </a:t>
            </a:r>
            <a:r>
              <a:rPr lang="en-US" dirty="0" smtClean="0"/>
              <a:t>Consider the following markup and you will see same output.</a:t>
            </a:r>
            <a:endParaRPr lang="en-MY" dirty="0" smtClean="0"/>
          </a:p>
          <a:p>
            <a:pPr lvl="2">
              <a:buNone/>
            </a:pPr>
            <a:r>
              <a:rPr lang="en-US" i="1" dirty="0" smtClean="0"/>
              <a:t>&lt;b&gt;T e s t o f s p a c e s&lt;/b&gt;&lt;</a:t>
            </a:r>
            <a:r>
              <a:rPr lang="en-US" i="1" dirty="0" err="1" smtClean="0"/>
              <a:t>br</a:t>
            </a:r>
            <a:r>
              <a:rPr lang="en-US" i="1" dirty="0" smtClean="0"/>
              <a:t> /&gt;</a:t>
            </a:r>
            <a:endParaRPr lang="en-MY" dirty="0" smtClean="0"/>
          </a:p>
          <a:p>
            <a:pPr lvl="2">
              <a:buNone/>
            </a:pPr>
            <a:r>
              <a:rPr lang="en-US" i="1" dirty="0" smtClean="0"/>
              <a:t>&lt;b&gt;T   e   s   t   o f   s p a c e s &lt;/b&gt;&lt;</a:t>
            </a:r>
            <a:r>
              <a:rPr lang="en-US" i="1" dirty="0" err="1" smtClean="0"/>
              <a:t>br</a:t>
            </a:r>
            <a:r>
              <a:rPr lang="en-US" i="1" dirty="0" smtClean="0"/>
              <a:t> /&gt;</a:t>
            </a:r>
            <a:endParaRPr lang="en-MY" dirty="0" smtClean="0"/>
          </a:p>
          <a:p>
            <a:pPr lvl="2">
              <a:buNone/>
            </a:pPr>
            <a:r>
              <a:rPr lang="en-US" i="1" dirty="0" smtClean="0"/>
              <a:t>&lt;b&gt;T</a:t>
            </a:r>
            <a:endParaRPr lang="en-MY" dirty="0" smtClean="0"/>
          </a:p>
          <a:p>
            <a:pPr lvl="2">
              <a:buNone/>
            </a:pPr>
            <a:r>
              <a:rPr lang="en-US" i="1" dirty="0" smtClean="0"/>
              <a:t>e s</a:t>
            </a:r>
            <a:endParaRPr lang="en-MY" dirty="0" smtClean="0"/>
          </a:p>
          <a:p>
            <a:pPr lvl="2">
              <a:buNone/>
            </a:pPr>
            <a:r>
              <a:rPr lang="en-US" i="1" dirty="0" smtClean="0"/>
              <a:t>t o f s p            a c e s&lt;/b&gt;</a:t>
            </a:r>
          </a:p>
          <a:p>
            <a:r>
              <a:rPr lang="en-MY" b="1" dirty="0" smtClean="0"/>
              <a:t>Elements Should Have Close Tags Unless Empty</a:t>
            </a:r>
          </a:p>
          <a:p>
            <a:pPr lvl="4">
              <a:buNone/>
            </a:pPr>
            <a:r>
              <a:rPr lang="en-US" sz="1900" i="1" dirty="0" smtClean="0"/>
              <a:t>&lt;p&gt;This isn't closed.</a:t>
            </a:r>
            <a:endParaRPr lang="en-MY" sz="1900" dirty="0" smtClean="0"/>
          </a:p>
          <a:p>
            <a:pPr lvl="4">
              <a:buNone/>
            </a:pPr>
            <a:r>
              <a:rPr lang="en-US" sz="1900" i="1" dirty="0" smtClean="0"/>
              <a:t>&lt;p&gt;This is.&lt;/p&gt;</a:t>
            </a:r>
          </a:p>
          <a:p>
            <a:pPr lvl="4">
              <a:buNone/>
            </a:pPr>
            <a:r>
              <a:rPr lang="en-US" sz="2000" dirty="0" smtClean="0"/>
              <a:t>&lt;</a:t>
            </a:r>
            <a:r>
              <a:rPr lang="en-US" sz="2000" dirty="0" err="1" smtClean="0"/>
              <a:t>br</a:t>
            </a:r>
            <a:r>
              <a:rPr lang="en-US" sz="2000" dirty="0" smtClean="0"/>
              <a:t>&gt;&lt;/</a:t>
            </a:r>
            <a:r>
              <a:rPr lang="en-US" sz="2000" dirty="0" err="1" smtClean="0"/>
              <a:t>br</a:t>
            </a:r>
            <a:r>
              <a:rPr lang="en-US" sz="2000" dirty="0" smtClean="0"/>
              <a:t>&gt; </a:t>
            </a:r>
          </a:p>
          <a:p>
            <a:pPr lvl="4">
              <a:buNone/>
            </a:pPr>
            <a:r>
              <a:rPr lang="en-US" sz="2000" dirty="0" smtClean="0"/>
              <a:t>&lt;</a:t>
            </a:r>
            <a:r>
              <a:rPr lang="en-US" sz="2000" dirty="0" err="1" smtClean="0"/>
              <a:t>br</a:t>
            </a:r>
            <a:r>
              <a:rPr lang="en-US" sz="2000" dirty="0" smtClean="0"/>
              <a:t> /&gt;</a:t>
            </a:r>
            <a:endParaRPr lang="en-MY" sz="1900" dirty="0" smtClean="0"/>
          </a:p>
          <a:p>
            <a:pPr lvl="2">
              <a:buNone/>
            </a:pPr>
            <a:endParaRPr lang="en-US" i="1" dirty="0" smtClean="0"/>
          </a:p>
          <a:p>
            <a:pPr lvl="2">
              <a:buNone/>
            </a:pPr>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r>
              <a:rPr lang="en-MY" b="1" dirty="0" smtClean="0"/>
              <a:t>Unused Elements May Minimize</a:t>
            </a:r>
          </a:p>
          <a:p>
            <a:pPr lvl="4">
              <a:buNone/>
            </a:pPr>
            <a:r>
              <a:rPr lang="en-US" dirty="0" smtClean="0"/>
              <a:t>&lt;p&gt;&lt;/p&gt;&lt;p&gt;&lt;/p&gt;&lt;p&gt;&lt;/p&gt;</a:t>
            </a:r>
            <a:endParaRPr lang="en-MY" dirty="0" smtClean="0"/>
          </a:p>
          <a:p>
            <a:r>
              <a:rPr lang="en-US" b="1" dirty="0" smtClean="0"/>
              <a:t>Attributes Should Be Quoted</a:t>
            </a:r>
          </a:p>
          <a:p>
            <a:pPr lvl="1"/>
            <a:r>
              <a:rPr lang="en-US" dirty="0" smtClean="0"/>
              <a:t>Although under traditional HTML simple attribute values did not need to be quoted, not doing so can lead to trouble with scripting. For example, &lt;</a:t>
            </a:r>
            <a:r>
              <a:rPr lang="en-US" dirty="0" err="1" smtClean="0"/>
              <a:t>img</a:t>
            </a:r>
            <a:r>
              <a:rPr lang="en-US" dirty="0" smtClean="0"/>
              <a:t> </a:t>
            </a:r>
            <a:r>
              <a:rPr lang="en-US" dirty="0" err="1" smtClean="0"/>
              <a:t>src</a:t>
            </a:r>
            <a:r>
              <a:rPr lang="en-US" dirty="0" smtClean="0"/>
              <a:t>=robot.gif height=10 width=10 alt=robot&gt;</a:t>
            </a:r>
            <a:endParaRPr lang="en-MY" dirty="0" smtClean="0"/>
          </a:p>
          <a:p>
            <a:pPr lvl="1"/>
            <a:r>
              <a:rPr lang="en-US" dirty="0" smtClean="0"/>
              <a:t>But XHTML does enforce quoting, so all attributes should be quoted like so &lt;</a:t>
            </a:r>
            <a:r>
              <a:rPr lang="en-US" dirty="0" err="1" smtClean="0"/>
              <a:t>img</a:t>
            </a:r>
            <a:r>
              <a:rPr lang="en-US" dirty="0" smtClean="0"/>
              <a:t> </a:t>
            </a:r>
            <a:r>
              <a:rPr lang="en-US" dirty="0" err="1" smtClean="0"/>
              <a:t>src</a:t>
            </a:r>
            <a:r>
              <a:rPr lang="en-US" dirty="0" smtClean="0"/>
              <a:t>="robot.gif" height="10" width="10" alt="robot" /&gt;</a:t>
            </a:r>
            <a:endParaRPr lang="en-MY" dirty="0" smtClean="0"/>
          </a:p>
          <a:p>
            <a:endParaRPr lang="en-MY"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smtClean="0"/>
              <a:t>You must have a </a:t>
            </a:r>
            <a:r>
              <a:rPr lang="en-US" sz="2800" dirty="0" err="1" smtClean="0"/>
              <a:t>doctype</a:t>
            </a:r>
            <a:r>
              <a:rPr lang="en-US" sz="2800" dirty="0" smtClean="0"/>
              <a:t> indicator and conform to its rules. For example, &lt;!DOCTYPE html PUBLIC "-//W3C//DTD XHTML 1.0 Transitional//EN"  "http://www.w3.org/TR/ xhtml1/DTD/xhtml1-transitional.dtd"&gt; </a:t>
            </a:r>
            <a:endParaRPr lang="en-MY" sz="2800" dirty="0" smtClean="0"/>
          </a:p>
          <a:p>
            <a:pPr lvl="0"/>
            <a:r>
              <a:rPr lang="en-US" sz="2800" dirty="0" smtClean="0"/>
              <a:t>You must have &lt;html&gt;, &lt;head&gt;, and &lt;body&gt; tag.</a:t>
            </a:r>
          </a:p>
          <a:p>
            <a:r>
              <a:rPr lang="en-US" sz="2800" dirty="0" smtClean="0"/>
              <a:t>&lt;title&gt; must come first in the &lt;head&gt; element.</a:t>
            </a:r>
            <a:endParaRPr lang="en-MY" sz="2800" dirty="0" smtClean="0"/>
          </a:p>
          <a:p>
            <a:r>
              <a:rPr lang="en-US" sz="2800" dirty="0" smtClean="0"/>
              <a:t>You have to quote all your attributes, even simple ones such as &lt;p align= "left"&gt;.</a:t>
            </a:r>
            <a:endParaRPr lang="en-MY" sz="2800" dirty="0" smtClean="0"/>
          </a:p>
          <a:p>
            <a:pPr lvl="0"/>
            <a:endParaRPr lang="en-MY" dirty="0" smtClean="0"/>
          </a:p>
          <a:p>
            <a:endParaRPr lang="en-MY"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 The Rules Enforced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85928" y="1527048"/>
            <a:ext cx="8805672" cy="4797552"/>
          </a:xfrm>
        </p:spPr>
        <p:txBody>
          <a:bodyPr/>
          <a:lstStyle/>
          <a:p>
            <a:pPr lvl="0"/>
            <a:r>
              <a:rPr lang="en-US" sz="2800" dirty="0" smtClean="0"/>
              <a:t>You must nest your tags properly, so &lt;</a:t>
            </a:r>
            <a:r>
              <a:rPr lang="en-US" sz="2800" dirty="0" err="1" smtClean="0"/>
              <a:t>i</a:t>
            </a:r>
            <a:r>
              <a:rPr lang="en-US" sz="2800" dirty="0" smtClean="0"/>
              <a:t>&gt;&lt;b&gt; is okay &lt;/b&gt;&lt;/</a:t>
            </a:r>
            <a:r>
              <a:rPr lang="en-US" sz="2800" dirty="0" err="1" smtClean="0"/>
              <a:t>i</a:t>
            </a:r>
            <a:r>
              <a:rPr lang="en-US" sz="2800" dirty="0" smtClean="0"/>
              <a:t>&gt;, but &lt;</a:t>
            </a:r>
            <a:r>
              <a:rPr lang="en-US" sz="2800" dirty="0" err="1" smtClean="0"/>
              <a:t>i</a:t>
            </a:r>
            <a:r>
              <a:rPr lang="en-US" sz="2800" dirty="0" smtClean="0"/>
              <a:t>&gt;&lt;b&gt; is not &lt;/</a:t>
            </a:r>
            <a:r>
              <a:rPr lang="en-US" sz="2800" dirty="0" err="1" smtClean="0"/>
              <a:t>i</a:t>
            </a:r>
            <a:r>
              <a:rPr lang="en-US" sz="2800" dirty="0" smtClean="0"/>
              <a:t>&gt;&lt;/b&gt;.</a:t>
            </a:r>
          </a:p>
          <a:p>
            <a:r>
              <a:rPr lang="en-US" sz="2800" dirty="0" smtClean="0"/>
              <a:t>You cannot omit optional close tags, so &lt;p&gt; cannot stand alone; you must have &lt;p&gt; and &lt;/p&gt;.</a:t>
            </a:r>
            <a:endParaRPr lang="en-MY" sz="2800" dirty="0" smtClean="0"/>
          </a:p>
          <a:p>
            <a:r>
              <a:rPr lang="en-US" sz="2800" dirty="0" smtClean="0"/>
              <a:t>Empty tags must close, so tags such as &lt;hr&gt; become &lt;hr /&gt;.</a:t>
            </a:r>
            <a:endParaRPr lang="en-MY" sz="2800" dirty="0" smtClean="0"/>
          </a:p>
          <a:p>
            <a:r>
              <a:rPr lang="en-US" sz="2800" dirty="0" smtClean="0"/>
              <a:t>You must lowercase all tags and attribute names.</a:t>
            </a:r>
            <a:endParaRPr lang="en-MY" sz="2800" dirty="0" smtClean="0"/>
          </a:p>
          <a:p>
            <a:pPr lvl="0"/>
            <a:endParaRPr lang="en-MY"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normAutofit/>
          </a:bodyPr>
          <a:lstStyle/>
          <a:p>
            <a:r>
              <a:rPr lang="en-US" b="1" dirty="0" smtClean="0"/>
              <a:t>Id:</a:t>
            </a:r>
            <a:r>
              <a:rPr lang="en-US" dirty="0" smtClean="0"/>
              <a:t> The id attribute is used to set a unique name for an element in a document. For example, using id with the paragraph tag, &lt;p&gt;,</a:t>
            </a:r>
            <a:endParaRPr lang="en-MY" dirty="0" smtClean="0"/>
          </a:p>
          <a:p>
            <a:pPr lvl="2">
              <a:buNone/>
            </a:pPr>
            <a:r>
              <a:rPr lang="en-US" sz="1800" i="1" dirty="0" smtClean="0"/>
              <a:t>&lt;p </a:t>
            </a:r>
            <a:r>
              <a:rPr lang="en-US" sz="1800" b="1" i="1" dirty="0" smtClean="0"/>
              <a:t>id="</a:t>
            </a:r>
            <a:r>
              <a:rPr lang="en-US" sz="1800" b="1" i="1" dirty="0" err="1" smtClean="0"/>
              <a:t>FirstParagraph</a:t>
            </a:r>
            <a:r>
              <a:rPr lang="en-US" sz="1800" b="1" i="1" dirty="0" smtClean="0"/>
              <a:t>"&gt;</a:t>
            </a:r>
            <a:r>
              <a:rPr lang="en-US" sz="1800" i="1" dirty="0" smtClean="0"/>
              <a:t> </a:t>
            </a:r>
            <a:endParaRPr lang="en-MY" sz="1800" i="1" dirty="0" smtClean="0"/>
          </a:p>
          <a:p>
            <a:pPr lvl="2">
              <a:buNone/>
            </a:pPr>
            <a:r>
              <a:rPr lang="en-US" sz="1800" i="1" dirty="0" smtClean="0"/>
              <a:t>This is the first paragraph of text.&lt;/p&gt;</a:t>
            </a:r>
            <a:endParaRPr lang="en-MY" sz="1800" i="1" dirty="0" smtClean="0"/>
          </a:p>
          <a:p>
            <a:r>
              <a:rPr lang="en-US" b="1" dirty="0" smtClean="0"/>
              <a:t>Class: </a:t>
            </a:r>
            <a:r>
              <a:rPr lang="en-US" dirty="0" smtClean="0"/>
              <a:t>The </a:t>
            </a:r>
            <a:r>
              <a:rPr lang="en-US" b="1" dirty="0" smtClean="0"/>
              <a:t>class</a:t>
            </a:r>
            <a:r>
              <a:rPr lang="en-US" dirty="0" smtClean="0"/>
              <a:t> attribute is used to indicate the class or classes that a tag might belong to. Like </a:t>
            </a:r>
            <a:r>
              <a:rPr lang="en-US" b="1" dirty="0" smtClean="0"/>
              <a:t>id</a:t>
            </a:r>
            <a:r>
              <a:rPr lang="en-US" dirty="0" smtClean="0"/>
              <a:t>, </a:t>
            </a:r>
            <a:r>
              <a:rPr lang="en-US" b="1" dirty="0" smtClean="0"/>
              <a:t>class</a:t>
            </a:r>
            <a:r>
              <a:rPr lang="en-US" dirty="0" smtClean="0"/>
              <a:t> is used to associate a tag with a name, so</a:t>
            </a:r>
          </a:p>
          <a:p>
            <a:pPr lvl="2">
              <a:buNone/>
            </a:pPr>
            <a:r>
              <a:rPr lang="en-US" sz="1800" b="1" i="1" dirty="0" smtClean="0"/>
              <a:t>&lt;p id="</a:t>
            </a:r>
            <a:r>
              <a:rPr lang="en-US" sz="1800" b="1" i="1" dirty="0" err="1" smtClean="0"/>
              <a:t>FirstParagraph</a:t>
            </a:r>
            <a:r>
              <a:rPr lang="en-US" sz="1800" b="1" i="1" dirty="0" smtClean="0"/>
              <a:t>" class="important"&gt;</a:t>
            </a:r>
            <a:endParaRPr lang="en-MY" sz="1800" i="1" dirty="0" smtClean="0"/>
          </a:p>
          <a:p>
            <a:pPr lvl="2">
              <a:buNone/>
            </a:pPr>
            <a:r>
              <a:rPr lang="en-US" sz="1800" i="1" dirty="0" smtClean="0"/>
              <a:t>   This is the first paragraph of text.</a:t>
            </a:r>
            <a:endParaRPr lang="en-MY" sz="1800" i="1" dirty="0" smtClean="0"/>
          </a:p>
          <a:p>
            <a:pPr lvl="2">
              <a:buNone/>
            </a:pPr>
            <a:r>
              <a:rPr lang="en-US" sz="1800" i="1" dirty="0" smtClean="0"/>
              <a:t>&lt;</a:t>
            </a:r>
            <a:r>
              <a:rPr lang="en-US" sz="1800" b="1" i="1" dirty="0" smtClean="0"/>
              <a:t>/p&gt;</a:t>
            </a:r>
            <a:endParaRPr lang="en-MY" sz="1800" i="1" dirty="0" smtClean="0"/>
          </a:p>
          <a:p>
            <a:endParaRPr lang="en-MY"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HTML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p:txBody>
          <a:bodyPr>
            <a:normAutofit/>
          </a:bodyPr>
          <a:lstStyle/>
          <a:p>
            <a:r>
              <a:rPr lang="en-US" b="1" dirty="0" smtClean="0"/>
              <a:t>Style:</a:t>
            </a:r>
            <a:r>
              <a:rPr lang="en-US" dirty="0" smtClean="0"/>
              <a:t> The </a:t>
            </a:r>
            <a:r>
              <a:rPr lang="en-US" b="1" dirty="0" smtClean="0"/>
              <a:t>style</a:t>
            </a:r>
            <a:r>
              <a:rPr lang="en-US" dirty="0" smtClean="0"/>
              <a:t> attribute is used to add style sheet information directly to a tag. </a:t>
            </a:r>
            <a:endParaRPr lang="en-MY" dirty="0" smtClean="0"/>
          </a:p>
          <a:p>
            <a:pPr lvl="3">
              <a:buNone/>
            </a:pPr>
            <a:r>
              <a:rPr lang="en-US" sz="1800" b="1" i="1" dirty="0" smtClean="0"/>
              <a:t>&lt;p style="font-size: 18pt; color: red;"&gt;</a:t>
            </a:r>
            <a:endParaRPr lang="en-MY" sz="1800" i="1" dirty="0" smtClean="0"/>
          </a:p>
          <a:p>
            <a:pPr lvl="3">
              <a:buNone/>
            </a:pPr>
            <a:r>
              <a:rPr lang="en-US" sz="1800" i="1" dirty="0" smtClean="0"/>
              <a:t>   This is the first paragraph of text.</a:t>
            </a:r>
            <a:endParaRPr lang="en-MY" sz="1800" i="1" dirty="0" smtClean="0"/>
          </a:p>
          <a:p>
            <a:pPr lvl="3">
              <a:buNone/>
            </a:pPr>
            <a:r>
              <a:rPr lang="en-US" sz="1800" i="1" dirty="0" smtClean="0"/>
              <a:t>&lt;</a:t>
            </a:r>
            <a:r>
              <a:rPr lang="en-US" sz="1800" b="1" i="1" dirty="0" smtClean="0"/>
              <a:t>/p&gt;</a:t>
            </a:r>
          </a:p>
          <a:p>
            <a:pPr lvl="3">
              <a:buNone/>
            </a:pPr>
            <a:endParaRPr lang="en-MY" sz="1800" i="1" dirty="0" smtClean="0"/>
          </a:p>
          <a:p>
            <a:r>
              <a:rPr lang="en-US" b="1" dirty="0" smtClean="0"/>
              <a:t>Title: </a:t>
            </a:r>
            <a:r>
              <a:rPr lang="en-US" dirty="0" smtClean="0"/>
              <a:t>The </a:t>
            </a:r>
            <a:r>
              <a:rPr lang="en-US" b="1" dirty="0" smtClean="0"/>
              <a:t>title</a:t>
            </a:r>
            <a:r>
              <a:rPr lang="en-US" dirty="0" smtClean="0"/>
              <a:t> is used to provide advisory text about an element or its contents.</a:t>
            </a:r>
          </a:p>
          <a:p>
            <a:pPr lvl="3">
              <a:buNone/>
            </a:pPr>
            <a:r>
              <a:rPr lang="en-US" sz="1800" b="1" i="1" dirty="0" smtClean="0"/>
              <a:t>&lt;p title="Introductory paragraph"&gt;</a:t>
            </a:r>
            <a:endParaRPr lang="en-MY" sz="1800" i="1" dirty="0" smtClean="0"/>
          </a:p>
          <a:p>
            <a:pPr lvl="3">
              <a:buNone/>
            </a:pPr>
            <a:r>
              <a:rPr lang="en-US" sz="1800" i="1" dirty="0" smtClean="0"/>
              <a:t>This is the first paragraph of text.</a:t>
            </a:r>
            <a:endParaRPr lang="en-MY" sz="1800" i="1" dirty="0" smtClean="0"/>
          </a:p>
          <a:p>
            <a:pPr lvl="3">
              <a:buNone/>
            </a:pPr>
            <a:r>
              <a:rPr lang="en-US" sz="1800" b="1" i="1" dirty="0" smtClean="0"/>
              <a:t>&lt;/p&gt;</a:t>
            </a:r>
            <a:endParaRPr lang="en-MY" sz="1800" i="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dirty="0" smtClean="0"/>
              <a:t>HTML</a:t>
            </a:r>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Text Formatting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p:txBody>
          <a:bodyPr/>
          <a:lstStyle/>
          <a:p>
            <a:r>
              <a:rPr lang="en-US" dirty="0" smtClean="0"/>
              <a:t>Block formatting elements are used for the formatting of whole blocks of text within an HTML document, rather than single characters. They should all (if present) be within the body of the document (that is, within the &lt;BODY&gt;...&lt;/BODY&gt; elements).</a:t>
            </a:r>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Formatting 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ontent Placeholder 5"/>
          <p:cNvGraphicFramePr>
            <a:graphicFrameLocks noGrp="1"/>
          </p:cNvGraphicFramePr>
          <p:nvPr>
            <p:ph sz="quarter" idx="1"/>
          </p:nvPr>
        </p:nvGraphicFramePr>
        <p:xfrm>
          <a:off x="334962" y="1465072"/>
          <a:ext cx="8504238" cy="4859528"/>
        </p:xfrm>
        <a:graphic>
          <a:graphicData uri="http://schemas.openxmlformats.org/drawingml/2006/table">
            <a:tbl>
              <a:tblPr firstRow="1" bandRow="1">
                <a:tableStyleId>{7DF18680-E054-41AD-8BC1-D1AEF772440D}</a:tableStyleId>
              </a:tblPr>
              <a:tblGrid>
                <a:gridCol w="4084638"/>
                <a:gridCol w="4419600"/>
              </a:tblGrid>
              <a:tr h="370840">
                <a:tc>
                  <a:txBody>
                    <a:bodyPr/>
                    <a:lstStyle/>
                    <a:p>
                      <a:pPr algn="ctr"/>
                      <a:r>
                        <a:rPr kumimoji="0" lang="en-US" sz="1800" b="1" kern="1200" dirty="0" smtClean="0">
                          <a:solidFill>
                            <a:schemeClr val="lt1"/>
                          </a:solidFill>
                          <a:latin typeface="+mn-lt"/>
                          <a:ea typeface="+mn-ea"/>
                          <a:cs typeface="+mn-cs"/>
                        </a:rPr>
                        <a:t>Text Formatting Elements</a:t>
                      </a:r>
                      <a:endParaRPr lang="en-MY" dirty="0"/>
                    </a:p>
                  </a:txBody>
                  <a:tcPr/>
                </a:tc>
                <a:tc>
                  <a:txBody>
                    <a:bodyPr/>
                    <a:lstStyle/>
                    <a:p>
                      <a:pPr algn="ctr"/>
                      <a:r>
                        <a:rPr kumimoji="0" lang="en-US" sz="1800" b="1" kern="1200" dirty="0" smtClean="0">
                          <a:solidFill>
                            <a:schemeClr val="lt1"/>
                          </a:solidFill>
                          <a:latin typeface="+mn-lt"/>
                          <a:ea typeface="+mn-ea"/>
                          <a:cs typeface="+mn-cs"/>
                        </a:rPr>
                        <a:t>Description</a:t>
                      </a:r>
                      <a:endParaRPr lang="en-MY" dirty="0"/>
                    </a:p>
                  </a:txBody>
                  <a:tcPr/>
                </a:tc>
              </a:tr>
              <a:tr h="370840">
                <a:tc>
                  <a:txBody>
                    <a:bodyPr/>
                    <a:lstStyle/>
                    <a:p>
                      <a:pPr algn="just">
                        <a:lnSpc>
                          <a:spcPct val="115000"/>
                        </a:lnSpc>
                        <a:spcAft>
                          <a:spcPts val="0"/>
                        </a:spcAft>
                      </a:pPr>
                      <a:r>
                        <a:rPr lang="en-US" sz="1800" dirty="0">
                          <a:latin typeface="Times New Roman"/>
                          <a:ea typeface="Times New Roman"/>
                          <a:cs typeface="Times New Roman"/>
                        </a:rPr>
                        <a:t>&lt;</a:t>
                      </a:r>
                      <a:r>
                        <a:rPr lang="en-US" sz="1800" dirty="0" err="1">
                          <a:latin typeface="Times New Roman"/>
                          <a:ea typeface="Times New Roman"/>
                          <a:cs typeface="Times New Roman"/>
                        </a:rPr>
                        <a:t>Hx</a:t>
                      </a:r>
                      <a:r>
                        <a:rPr lang="en-US" sz="1800" dirty="0">
                          <a:latin typeface="Times New Roman"/>
                          <a:ea typeface="Times New Roman"/>
                          <a:cs typeface="Times New Roman"/>
                        </a:rPr>
                        <a:t>&gt;...&lt;/</a:t>
                      </a:r>
                      <a:r>
                        <a:rPr lang="en-US" sz="1800" dirty="0" err="1">
                          <a:latin typeface="Times New Roman"/>
                          <a:ea typeface="Times New Roman"/>
                          <a:cs typeface="Times New Roman"/>
                        </a:rPr>
                        <a:t>Hx</a:t>
                      </a:r>
                      <a:r>
                        <a:rPr lang="en-US" sz="1800" dirty="0">
                          <a:latin typeface="Times New Roman"/>
                          <a:ea typeface="Times New Roman"/>
                          <a:cs typeface="Times New Roman"/>
                        </a:rPr>
                        <a:t>&gt;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Format six levels of heading</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&lt;P&gt;...&lt;/P&gt;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Specify what text constitutes a paragraph and it's alignment </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&lt;align&gt;</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Specifies whether the heading appears to the left, center, or right of the page</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&lt;BR&gt;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Force a line break</a:t>
                      </a:r>
                      <a:endParaRPr lang="en-MY" sz="1800" dirty="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&lt;ADDRESS&gt;...&lt;/ADDRESS&gt;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Format an address section</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&lt;BASEFONT SIZE=...&gt;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Specifying the 'default' font size for the document </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&lt;BLOCKQUOTE&gt;...&lt;/BLOCKQUOTE&gt;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To quote text from another </a:t>
                      </a:r>
                      <a:r>
                        <a:rPr lang="en-US" sz="1800" dirty="0" smtClean="0">
                          <a:latin typeface="Times New Roman"/>
                          <a:ea typeface="Times New Roman"/>
                          <a:cs typeface="Times New Roman"/>
                        </a:rPr>
                        <a:t>source</a:t>
                      </a:r>
                      <a:endParaRPr lang="en-MY" sz="1800" dirty="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&lt;CENTER&gt;...&lt;/CENTER&gt;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Centering text on the page</a:t>
                      </a:r>
                      <a:endParaRPr lang="en-MY" sz="1800" dirty="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&lt;COMMENT&gt;...&lt;/COMMENT&gt;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To enclose text as a comment</a:t>
                      </a:r>
                      <a:endParaRPr lang="en-MY" sz="1800" dirty="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&lt;DFN&gt;...&lt;/DFN&gt;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Defining Instance</a:t>
                      </a:r>
                      <a:endParaRPr lang="en-MY" sz="1800" dirty="0">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Formatting 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6" name="Content Placeholder 5"/>
          <p:cNvGraphicFramePr>
            <a:graphicFrameLocks noGrp="1"/>
          </p:cNvGraphicFramePr>
          <p:nvPr>
            <p:ph sz="quarter" idx="1"/>
          </p:nvPr>
        </p:nvGraphicFramePr>
        <p:xfrm>
          <a:off x="334962" y="1645920"/>
          <a:ext cx="8504238" cy="4450080"/>
        </p:xfrm>
        <a:graphic>
          <a:graphicData uri="http://schemas.openxmlformats.org/drawingml/2006/table">
            <a:tbl>
              <a:tblPr firstRow="1" bandRow="1">
                <a:tableStyleId>{7DF18680-E054-41AD-8BC1-D1AEF772440D}</a:tableStyleId>
              </a:tblPr>
              <a:tblGrid>
                <a:gridCol w="3627438"/>
                <a:gridCol w="4876800"/>
              </a:tblGrid>
              <a:tr h="370840">
                <a:tc>
                  <a:txBody>
                    <a:bodyPr/>
                    <a:lstStyle/>
                    <a:p>
                      <a:pPr algn="ctr"/>
                      <a:r>
                        <a:rPr kumimoji="0" lang="en-US" sz="1800" b="1" kern="1200" dirty="0" smtClean="0">
                          <a:solidFill>
                            <a:schemeClr val="lt1"/>
                          </a:solidFill>
                          <a:latin typeface="+mn-lt"/>
                          <a:ea typeface="+mn-ea"/>
                          <a:cs typeface="+mn-cs"/>
                        </a:rPr>
                        <a:t>Text Formatting Elements</a:t>
                      </a:r>
                      <a:endParaRPr lang="en-MY" dirty="0"/>
                    </a:p>
                  </a:txBody>
                  <a:tcPr/>
                </a:tc>
                <a:tc>
                  <a:txBody>
                    <a:bodyPr/>
                    <a:lstStyle/>
                    <a:p>
                      <a:pPr algn="ctr"/>
                      <a:r>
                        <a:rPr kumimoji="0" lang="en-US" sz="1800" b="1" kern="1200" dirty="0" smtClean="0">
                          <a:solidFill>
                            <a:schemeClr val="lt1"/>
                          </a:solidFill>
                          <a:latin typeface="+mn-lt"/>
                          <a:ea typeface="+mn-ea"/>
                          <a:cs typeface="+mn-cs"/>
                        </a:rPr>
                        <a:t>Description</a:t>
                      </a:r>
                      <a:endParaRPr lang="en-MY" dirty="0"/>
                    </a:p>
                  </a:txBody>
                  <a:tcPr/>
                </a:tc>
              </a:tr>
              <a:tr h="370840">
                <a:tc>
                  <a:txBody>
                    <a:bodyPr/>
                    <a:lstStyle/>
                    <a:p>
                      <a:pPr algn="just">
                        <a:lnSpc>
                          <a:spcPct val="115000"/>
                        </a:lnSpc>
                        <a:spcAft>
                          <a:spcPts val="0"/>
                        </a:spcAft>
                      </a:pPr>
                      <a:r>
                        <a:rPr lang="en-US" sz="1800">
                          <a:latin typeface="Times New Roman"/>
                          <a:ea typeface="Times New Roman"/>
                          <a:cs typeface="Times New Roman"/>
                        </a:rPr>
                        <a:t>&lt;DIV&gt;...&lt;/DIV&gt;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Allow centering, or left/right justification of text </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&lt;SPAN&gt;…&lt;/SPAN&gt;</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Allow centering, or left/right justification of text</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&lt;FONT ...&gt;...&lt;/FONT&gt;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Setting/changing the font size, color and type </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&lt;HR&gt;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Renders a sizeable hard line on the page</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&lt;LISTING&gt;...&lt;/LISTING&gt;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Text formatting</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&lt;MARQUEE&gt;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Highlighted scrolling text</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&lt;NOBR&gt;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Specifying that words aren't to be broken</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&lt;PLAINTEXT&gt;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For text formatting</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&lt;PRE&gt;...&lt;/PRE&gt;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a:latin typeface="Times New Roman"/>
                          <a:ea typeface="Times New Roman"/>
                          <a:cs typeface="Times New Roman"/>
                        </a:rPr>
                        <a:t>Use text already formatted</a:t>
                      </a:r>
                      <a:endParaRPr lang="en-MY" sz="180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a:latin typeface="Times New Roman"/>
                          <a:ea typeface="Times New Roman"/>
                          <a:cs typeface="Times New Roman"/>
                        </a:rPr>
                        <a:t>&lt;WBR&gt; </a:t>
                      </a:r>
                      <a:endParaRPr lang="en-MY" sz="18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Specifying that a word is to be broken if necessary </a:t>
                      </a:r>
                      <a:endParaRPr lang="en-MY" sz="1800" dirty="0">
                        <a:latin typeface="Times New Roman"/>
                        <a:ea typeface="Times New Roman"/>
                        <a:cs typeface="Times New Roman"/>
                      </a:endParaRPr>
                    </a:p>
                  </a:txBody>
                  <a:tcPr marL="68580" marR="68580" marT="0" marB="0"/>
                </a:tc>
              </a:tr>
              <a:tr h="370840">
                <a:tc>
                  <a:txBody>
                    <a:bodyPr/>
                    <a:lstStyle/>
                    <a:p>
                      <a:pPr algn="just">
                        <a:lnSpc>
                          <a:spcPct val="115000"/>
                        </a:lnSpc>
                        <a:spcAft>
                          <a:spcPts val="0"/>
                        </a:spcAft>
                      </a:pPr>
                      <a:r>
                        <a:rPr lang="en-US" sz="1800" dirty="0">
                          <a:latin typeface="Times New Roman"/>
                          <a:ea typeface="Times New Roman"/>
                          <a:cs typeface="Times New Roman"/>
                        </a:rPr>
                        <a:t>&lt;XMP&gt;...&lt;/XMP&gt; </a:t>
                      </a:r>
                      <a:endParaRPr lang="en-MY" sz="18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Times New Roman"/>
                          <a:ea typeface="Times New Roman"/>
                          <a:cs typeface="Times New Roman"/>
                        </a:rPr>
                        <a:t>Text formatting</a:t>
                      </a:r>
                      <a:endParaRPr lang="en-MY" sz="1800" dirty="0">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Tag: &lt;</a:t>
            </a:r>
            <a:r>
              <a:rPr lang="en-US" dirty="0" err="1" smtClean="0"/>
              <a:t>Hx</a:t>
            </a:r>
            <a:r>
              <a:rPr lang="en-US" dirty="0" smtClean="0"/>
              <a:t>&gt;...&lt;/</a:t>
            </a:r>
            <a:r>
              <a:rPr lang="en-US" dirty="0" err="1" smtClean="0"/>
              <a:t>Hx</a:t>
            </a:r>
            <a:r>
              <a:rPr lang="en-US" dirty="0" smtClean="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p:txBody>
          <a:bodyPr/>
          <a:lstStyle/>
          <a:p>
            <a:r>
              <a:rPr lang="en-US" dirty="0" smtClean="0"/>
              <a:t>HTML defines six levels of heading.</a:t>
            </a:r>
          </a:p>
          <a:p>
            <a:r>
              <a:rPr lang="en-US" dirty="0" smtClean="0"/>
              <a:t>A Heading element implies all the font changes, paragraph breaks before and after, and white space necessary to render the heading.</a:t>
            </a:r>
          </a:p>
          <a:p>
            <a:r>
              <a:rPr lang="en-US" dirty="0" smtClean="0"/>
              <a:t>The highest level of headings is &lt;H1&gt;, followed by &lt;H2&gt;...&lt;H6&gt;. </a:t>
            </a:r>
            <a:endParaRPr lang="en-MY" dirty="0" smtClean="0"/>
          </a:p>
          <a:p>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Tag: &lt;</a:t>
            </a:r>
            <a:r>
              <a:rPr lang="en-US" dirty="0" err="1" smtClean="0"/>
              <a:t>Hx</a:t>
            </a:r>
            <a:r>
              <a:rPr lang="en-US" dirty="0" smtClean="0"/>
              <a:t>&gt;...&lt;/</a:t>
            </a:r>
            <a:r>
              <a:rPr lang="en-US" dirty="0" err="1" smtClean="0"/>
              <a:t>Hx</a:t>
            </a:r>
            <a:r>
              <a:rPr lang="en-US" dirty="0" smtClean="0"/>
              <a: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pPr lvl="0"/>
            <a:r>
              <a:rPr lang="en-US" dirty="0" smtClean="0"/>
              <a:t>&lt;H1&gt;...&lt;/H1&gt;      Bold, very-large font, centered. One or two blank lines above and below</a:t>
            </a:r>
            <a:endParaRPr lang="en-MY" dirty="0" smtClean="0"/>
          </a:p>
          <a:p>
            <a:pPr lvl="0"/>
            <a:r>
              <a:rPr lang="en-US" dirty="0" smtClean="0"/>
              <a:t>&lt;H2&gt;...&lt;/H2&gt; 	Bold, large font, flush-left. One or two blank lines above and below</a:t>
            </a:r>
            <a:endParaRPr lang="en-MY" dirty="0" smtClean="0"/>
          </a:p>
          <a:p>
            <a:pPr lvl="0"/>
            <a:r>
              <a:rPr lang="en-US" dirty="0" smtClean="0"/>
              <a:t>&lt;H3&gt;...&lt;/H3&gt; 	 Bold, large font, slightly indented from the left margin. One or two blank lines above and below</a:t>
            </a:r>
            <a:endParaRPr lang="en-MY" dirty="0" smtClean="0"/>
          </a:p>
          <a:p>
            <a:pPr lvl="0"/>
            <a:r>
              <a:rPr lang="en-US" dirty="0" smtClean="0"/>
              <a:t>&lt;H4&gt;...&lt;/H4&gt; 	Bold, normal font, indented more than H3. One blank line above and below</a:t>
            </a:r>
            <a:endParaRPr lang="en-MY" dirty="0" smtClean="0"/>
          </a:p>
          <a:p>
            <a:pPr lvl="0"/>
            <a:r>
              <a:rPr lang="en-US" dirty="0" smtClean="0"/>
              <a:t>&lt;H5&gt;...&lt;/H5&gt; 	 Bold, normal font, indented as H4. One blank line above and below</a:t>
            </a:r>
            <a:endParaRPr lang="en-MY" dirty="0" smtClean="0"/>
          </a:p>
          <a:p>
            <a:pPr lvl="0"/>
            <a:r>
              <a:rPr lang="en-US" dirty="0" smtClean="0"/>
              <a:t>&lt;H6&gt;...&lt;/H6&gt; 	Bold, indented same as normal text, more than H5. One blank line above and below</a:t>
            </a:r>
            <a:endParaRPr lang="en-MY" dirty="0" smtClean="0"/>
          </a:p>
          <a:p>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6" name="Content Placeholder 5"/>
          <p:cNvGraphicFramePr>
            <a:graphicFrameLocks noGrp="1"/>
          </p:cNvGraphicFramePr>
          <p:nvPr>
            <p:ph sz="quarter" idx="1"/>
          </p:nvPr>
        </p:nvGraphicFramePr>
        <p:xfrm>
          <a:off x="301625" y="1527175"/>
          <a:ext cx="8504238" cy="4626864"/>
        </p:xfrm>
        <a:graphic>
          <a:graphicData uri="http://schemas.openxmlformats.org/drawingml/2006/table">
            <a:tbl>
              <a:tblPr firstRow="1" bandRow="1">
                <a:tableStyleId>{7DF18680-E054-41AD-8BC1-D1AEF772440D}</a:tableStyleId>
              </a:tblPr>
              <a:tblGrid>
                <a:gridCol w="4252119"/>
                <a:gridCol w="4252119"/>
              </a:tblGrid>
              <a:tr h="370840">
                <a:tc>
                  <a:txBody>
                    <a:bodyPr/>
                    <a:lstStyle/>
                    <a:p>
                      <a:pPr algn="ctr">
                        <a:lnSpc>
                          <a:spcPct val="115000"/>
                        </a:lnSpc>
                        <a:spcAft>
                          <a:spcPts val="0"/>
                        </a:spcAft>
                      </a:pPr>
                      <a:r>
                        <a:rPr lang="en-US" sz="2400" b="1" dirty="0">
                          <a:latin typeface="Times New Roman"/>
                          <a:ea typeface="Times New Roman"/>
                          <a:cs typeface="Times New Roman"/>
                        </a:rPr>
                        <a:t>Code for Heading</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lang="en-US" sz="2400" b="1" dirty="0">
                          <a:latin typeface="Times New Roman"/>
                          <a:ea typeface="Times New Roman"/>
                          <a:cs typeface="Times New Roman"/>
                        </a:rPr>
                        <a:t>Appearance at the browser</a:t>
                      </a:r>
                      <a:endParaRPr lang="en-MY" sz="2400" dirty="0">
                        <a:latin typeface="Times New Roman"/>
                        <a:ea typeface="Times New Roman"/>
                        <a:cs typeface="Times New Roman"/>
                      </a:endParaRPr>
                    </a:p>
                  </a:txBody>
                  <a:tcPr marL="68580" marR="68580" marT="0" marB="0"/>
                </a:tc>
              </a:tr>
              <a:tr h="370840">
                <a:tc>
                  <a:txBody>
                    <a:bodyPr/>
                    <a:lstStyle/>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&lt;h1&gt;This is heading 1&lt;/h1&gt;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&lt;h2&gt;This is heading 2&lt;/h2&gt;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&lt;h3&gt;This is heading 3&lt;/h3&gt;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&lt;h4&gt;This is heading 4&lt;/h4&gt;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&lt;h5&gt;This is heading 5&lt;/h5&gt;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&lt;h6&gt;This is heading 6&lt;/h6&gt;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&lt;/body&gt;</a:t>
                      </a:r>
                      <a:endParaRPr lang="en-MY" sz="2400" dirty="0">
                        <a:latin typeface="Times New Roman"/>
                        <a:ea typeface="Times New Roman"/>
                        <a:cs typeface="Times New Roman"/>
                      </a:endParaRPr>
                    </a:p>
                    <a:p>
                      <a:pPr algn="l">
                        <a:lnSpc>
                          <a:spcPct val="115000"/>
                        </a:lnSpc>
                        <a:spcAft>
                          <a:spcPts val="0"/>
                        </a:spcAft>
                      </a:pPr>
                      <a:r>
                        <a:rPr lang="en-US" sz="2400" i="1" dirty="0">
                          <a:latin typeface="Times New Roman"/>
                          <a:ea typeface="Times New Roman"/>
                          <a:cs typeface="Times New Roman"/>
                        </a:rPr>
                        <a:t>&lt;/html&gt;</a:t>
                      </a:r>
                      <a:endParaRPr lang="en-MY" sz="2400" dirty="0">
                        <a:latin typeface="Times New Roman"/>
                        <a:ea typeface="Times New Roman"/>
                        <a:cs typeface="Times New Roman"/>
                      </a:endParaRPr>
                    </a:p>
                  </a:txBody>
                  <a:tcPr marL="68580" marR="68580" marT="0" marB="0"/>
                </a:tc>
                <a:tc>
                  <a:txBody>
                    <a:bodyPr/>
                    <a:lstStyle/>
                    <a:p>
                      <a:pPr algn="l">
                        <a:lnSpc>
                          <a:spcPct val="115000"/>
                        </a:lnSpc>
                        <a:spcAft>
                          <a:spcPts val="0"/>
                        </a:spcAft>
                      </a:pPr>
                      <a:r>
                        <a:rPr lang="en-US" sz="2400" dirty="0">
                          <a:latin typeface="Times New Roman"/>
                          <a:ea typeface="Times New Roman"/>
                          <a:cs typeface="Times New Roman"/>
                        </a:rPr>
                        <a:t>This is heading 1</a:t>
                      </a:r>
                      <a:endParaRPr lang="en-MY" sz="2400" dirty="0">
                        <a:latin typeface="Times New Roman"/>
                        <a:ea typeface="Times New Roman"/>
                        <a:cs typeface="Times New Roman"/>
                      </a:endParaRPr>
                    </a:p>
                    <a:p>
                      <a:pPr algn="l">
                        <a:lnSpc>
                          <a:spcPct val="115000"/>
                        </a:lnSpc>
                        <a:spcAft>
                          <a:spcPts val="0"/>
                        </a:spcAft>
                      </a:pPr>
                      <a:r>
                        <a:rPr lang="en-US" sz="2400" dirty="0">
                          <a:latin typeface="Times New Roman"/>
                          <a:ea typeface="Times New Roman"/>
                          <a:cs typeface="Times New Roman"/>
                        </a:rPr>
                        <a:t>This is heading 2</a:t>
                      </a:r>
                      <a:endParaRPr lang="en-MY" sz="2400" dirty="0">
                        <a:latin typeface="Times New Roman"/>
                        <a:ea typeface="Times New Roman"/>
                        <a:cs typeface="Times New Roman"/>
                      </a:endParaRPr>
                    </a:p>
                    <a:p>
                      <a:pPr algn="l">
                        <a:lnSpc>
                          <a:spcPct val="115000"/>
                        </a:lnSpc>
                        <a:spcAft>
                          <a:spcPts val="0"/>
                        </a:spcAft>
                      </a:pPr>
                      <a:r>
                        <a:rPr lang="en-US" sz="2400" dirty="0">
                          <a:latin typeface="Times New Roman"/>
                          <a:ea typeface="Times New Roman"/>
                          <a:cs typeface="Times New Roman"/>
                        </a:rPr>
                        <a:t>This is heading 3</a:t>
                      </a:r>
                      <a:endParaRPr lang="en-MY" sz="2400" dirty="0">
                        <a:latin typeface="Times New Roman"/>
                        <a:ea typeface="Times New Roman"/>
                        <a:cs typeface="Times New Roman"/>
                      </a:endParaRPr>
                    </a:p>
                    <a:p>
                      <a:pPr algn="l">
                        <a:lnSpc>
                          <a:spcPct val="115000"/>
                        </a:lnSpc>
                        <a:spcAft>
                          <a:spcPts val="0"/>
                        </a:spcAft>
                      </a:pPr>
                      <a:r>
                        <a:rPr lang="en-US" sz="2400" dirty="0">
                          <a:latin typeface="Times New Roman"/>
                          <a:ea typeface="Times New Roman"/>
                          <a:cs typeface="Times New Roman"/>
                        </a:rPr>
                        <a:t>This is heading 4</a:t>
                      </a:r>
                      <a:endParaRPr lang="en-MY" sz="2400" dirty="0">
                        <a:latin typeface="Times New Roman"/>
                        <a:ea typeface="Times New Roman"/>
                        <a:cs typeface="Times New Roman"/>
                      </a:endParaRPr>
                    </a:p>
                    <a:p>
                      <a:pPr algn="l">
                        <a:lnSpc>
                          <a:spcPct val="115000"/>
                        </a:lnSpc>
                        <a:spcAft>
                          <a:spcPts val="0"/>
                        </a:spcAft>
                      </a:pPr>
                      <a:r>
                        <a:rPr lang="en-US" sz="2400" dirty="0">
                          <a:latin typeface="Times New Roman"/>
                          <a:ea typeface="Times New Roman"/>
                          <a:cs typeface="Times New Roman"/>
                        </a:rPr>
                        <a:t>This is heading 5</a:t>
                      </a:r>
                      <a:endParaRPr lang="en-MY" sz="2400" dirty="0">
                        <a:latin typeface="Times New Roman"/>
                        <a:ea typeface="Times New Roman"/>
                        <a:cs typeface="Times New Roman"/>
                      </a:endParaRPr>
                    </a:p>
                    <a:p>
                      <a:pPr algn="l">
                        <a:lnSpc>
                          <a:spcPct val="115000"/>
                        </a:lnSpc>
                        <a:spcAft>
                          <a:spcPts val="0"/>
                        </a:spcAft>
                      </a:pPr>
                      <a:r>
                        <a:rPr lang="en-US" sz="2400" dirty="0">
                          <a:latin typeface="Times New Roman"/>
                          <a:ea typeface="Times New Roman"/>
                          <a:cs typeface="Times New Roman"/>
                        </a:rPr>
                        <a:t>This is heading 6</a:t>
                      </a:r>
                      <a:endParaRPr lang="en-MY" sz="2400" dirty="0">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 &lt;P&gt;...&lt;/P&gt;</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smtClean="0"/>
              <a:t>The paragraph element indicates a paragraph of text.</a:t>
            </a:r>
          </a:p>
          <a:p>
            <a:pPr algn="just"/>
            <a:r>
              <a:rPr lang="en-US" dirty="0" smtClean="0"/>
              <a:t>HTML paragraphs are defined with the &lt;p&gt; tag.</a:t>
            </a:r>
          </a:p>
          <a:p>
            <a:pPr algn="just"/>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7" name="Content Placeholder 5"/>
          <p:cNvGraphicFramePr>
            <a:graphicFrameLocks/>
          </p:cNvGraphicFramePr>
          <p:nvPr/>
        </p:nvGraphicFramePr>
        <p:xfrm>
          <a:off x="334962" y="2584196"/>
          <a:ext cx="8504238" cy="3765804"/>
        </p:xfrm>
        <a:graphic>
          <a:graphicData uri="http://schemas.openxmlformats.org/drawingml/2006/table">
            <a:tbl>
              <a:tblPr firstRow="1" bandRow="1">
                <a:tableStyleId>{7DF18680-E054-41AD-8BC1-D1AEF772440D}</a:tableStyleId>
              </a:tblPr>
              <a:tblGrid>
                <a:gridCol w="4252119"/>
                <a:gridCol w="4252119"/>
              </a:tblGrid>
              <a:tr h="271581">
                <a:tc>
                  <a:txBody>
                    <a:bodyPr/>
                    <a:lstStyle/>
                    <a:p>
                      <a:pPr algn="ctr">
                        <a:lnSpc>
                          <a:spcPct val="115000"/>
                        </a:lnSpc>
                        <a:spcAft>
                          <a:spcPts val="0"/>
                        </a:spcAft>
                      </a:pPr>
                      <a:r>
                        <a:rPr kumimoji="0" lang="en-US" sz="1800" b="1" kern="1200" dirty="0" smtClean="0">
                          <a:solidFill>
                            <a:schemeClr val="lt1"/>
                          </a:solidFill>
                          <a:latin typeface="+mn-lt"/>
                          <a:ea typeface="+mn-ea"/>
                          <a:cs typeface="+mn-cs"/>
                        </a:rPr>
                        <a:t>Code for paragraph</a:t>
                      </a:r>
                      <a:endParaRPr lang="en-MY" sz="2400" dirty="0">
                        <a:latin typeface="Times New Roman"/>
                        <a:ea typeface="Times New Roman"/>
                        <a:cs typeface="Times New Roman"/>
                      </a:endParaRPr>
                    </a:p>
                  </a:txBody>
                  <a:tcPr marL="68580" marR="68580" marT="0" marB="0"/>
                </a:tc>
                <a:tc>
                  <a:txBody>
                    <a:bodyPr/>
                    <a:lstStyle/>
                    <a:p>
                      <a:pPr algn="ctr">
                        <a:lnSpc>
                          <a:spcPct val="115000"/>
                        </a:lnSpc>
                        <a:spcAft>
                          <a:spcPts val="0"/>
                        </a:spcAft>
                      </a:pPr>
                      <a:r>
                        <a:rPr kumimoji="0" lang="en-US" sz="1800" b="1" kern="1200" smtClean="0">
                          <a:solidFill>
                            <a:schemeClr val="lt1"/>
                          </a:solidFill>
                          <a:latin typeface="+mn-lt"/>
                          <a:ea typeface="+mn-ea"/>
                          <a:cs typeface="+mn-cs"/>
                        </a:rPr>
                        <a:t>Appearance at the browser</a:t>
                      </a:r>
                      <a:endParaRPr lang="en-MY" sz="2400" dirty="0">
                        <a:latin typeface="Times New Roman"/>
                        <a:ea typeface="Times New Roman"/>
                        <a:cs typeface="Times New Roman"/>
                      </a:endParaRPr>
                    </a:p>
                  </a:txBody>
                  <a:tcPr marL="68580" marR="68580" marT="0" marB="0"/>
                </a:tc>
              </a:tr>
              <a:tr h="292882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US" sz="1600" i="1" kern="1200" dirty="0" smtClean="0">
                          <a:solidFill>
                            <a:schemeClr val="dk1"/>
                          </a:solidFill>
                          <a:latin typeface="+mn-lt"/>
                          <a:ea typeface="+mn-ea"/>
                          <a:cs typeface="+mn-cs"/>
                        </a:rPr>
                        <a:t>&lt;html&gt;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&lt;p&gt;In coding HTML tags you can use capital letters, lower case, or a combination of both. For easy editing it is recommended that you use capital letters for most purposes and lower case letters for special cases.&lt;/p&gt;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&lt;p&gt;Browsers treat white spaces in HTML documents as a single blank space; defining the layout of your web page with the necessary white space requires the use of the appropriate tags.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&lt;/html&gt;</a:t>
                      </a:r>
                      <a:endParaRPr lang="en-MY" sz="1600" dirty="0">
                        <a:latin typeface="Times New Roman"/>
                        <a:ea typeface="Times New Roman"/>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In coding HTML tags you can use capital letters, lower case, or a combination of both. For easy editing it is recommended that you use capital letters for most purposes and lower case letters for special cases.</a:t>
                      </a:r>
                    </a:p>
                    <a:p>
                      <a:r>
                        <a:rPr kumimoji="0" lang="en-US" sz="1800" kern="1200" dirty="0" smtClean="0">
                          <a:solidFill>
                            <a:schemeClr val="dk1"/>
                          </a:solidFill>
                          <a:latin typeface="+mn-lt"/>
                          <a:ea typeface="+mn-ea"/>
                          <a:cs typeface="+mn-cs"/>
                        </a:rPr>
                        <a:t> </a:t>
                      </a:r>
                    </a:p>
                    <a:p>
                      <a:r>
                        <a:rPr kumimoji="0" lang="en-US" sz="1800" kern="1200" dirty="0" smtClean="0">
                          <a:solidFill>
                            <a:schemeClr val="dk1"/>
                          </a:solidFill>
                          <a:latin typeface="+mn-lt"/>
                          <a:ea typeface="+mn-ea"/>
                          <a:cs typeface="+mn-cs"/>
                        </a:rPr>
                        <a:t>Browsers treat white spaces in HTML documents as a single blank space; defining the layout of your web page with the necessary white space requires the use of the appropriate tags</a:t>
                      </a:r>
                      <a:endParaRPr lang="en-MY" sz="2400" dirty="0">
                        <a:latin typeface="Times New Roman"/>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t>&lt; </a:t>
            </a:r>
            <a:r>
              <a:rPr lang="en-US" sz="3600" dirty="0" err="1" smtClean="0"/>
              <a:t>br</a:t>
            </a:r>
            <a:r>
              <a:rPr lang="en-US" sz="3600" dirty="0" smtClean="0"/>
              <a:t> / &gt; Element</a:t>
            </a:r>
            <a:endParaRPr lang="en-US" dirty="0"/>
          </a:p>
        </p:txBody>
      </p:sp>
      <p:sp>
        <p:nvSpPr>
          <p:cNvPr id="33795" name="Rectangle 3"/>
          <p:cNvSpPr>
            <a:spLocks noGrp="1" noChangeArrowheads="1"/>
          </p:cNvSpPr>
          <p:nvPr>
            <p:ph type="body" idx="1"/>
          </p:nvPr>
        </p:nvSpPr>
        <p:spPr/>
        <p:txBody>
          <a:bodyPr>
            <a:normAutofit/>
          </a:bodyPr>
          <a:lstStyle/>
          <a:p>
            <a:pPr lvl="0" fontAlgn="base" hangingPunct="0"/>
            <a:r>
              <a:rPr lang="en-US" dirty="0" smtClean="0"/>
              <a:t>Line Breaks are given Using the &lt; </a:t>
            </a:r>
            <a:r>
              <a:rPr lang="en-US" dirty="0" err="1" smtClean="0"/>
              <a:t>br</a:t>
            </a:r>
            <a:r>
              <a:rPr lang="en-US" dirty="0" smtClean="0"/>
              <a:t> / &gt; Element</a:t>
            </a:r>
          </a:p>
          <a:p>
            <a:pPr fontAlgn="base" hangingPunct="0"/>
            <a:r>
              <a:rPr lang="en-US" dirty="0" smtClean="0"/>
              <a:t>The line break element specifies that a new line must be started at the given point. </a:t>
            </a:r>
          </a:p>
          <a:p>
            <a:pPr lvl="0" fontAlgn="base" hangingPunct="0"/>
            <a:r>
              <a:rPr lang="en-MY" dirty="0" smtClean="0"/>
              <a:t>Example</a:t>
            </a:r>
          </a:p>
          <a:p>
            <a:pPr lvl="2">
              <a:buNone/>
            </a:pPr>
            <a:r>
              <a:rPr lang="en-US" i="1" dirty="0" smtClean="0"/>
              <a:t>&lt;P&gt;</a:t>
            </a:r>
            <a:br>
              <a:rPr lang="en-US" i="1" dirty="0" smtClean="0"/>
            </a:br>
            <a:r>
              <a:rPr lang="en-US" i="1" dirty="0" smtClean="0"/>
              <a:t>Mary had a little lamb&lt;BR/&gt;</a:t>
            </a:r>
            <a:br>
              <a:rPr lang="en-US" i="1" dirty="0" smtClean="0"/>
            </a:br>
            <a:r>
              <a:rPr lang="en-US" i="1" dirty="0" smtClean="0"/>
              <a:t>It’s fleece was white as snow&lt;BR/&gt;</a:t>
            </a:r>
            <a:br>
              <a:rPr lang="en-US" i="1" dirty="0" smtClean="0"/>
            </a:br>
            <a:r>
              <a:rPr lang="en-US" i="1" dirty="0" smtClean="0"/>
              <a:t>Everywhere that Mary went&lt;BR/&gt;</a:t>
            </a:r>
            <a:r>
              <a:rPr lang="en-US" b="1" i="1" dirty="0" smtClean="0"/>
              <a:t> </a:t>
            </a:r>
            <a:endParaRPr lang="en-US" dirty="0" smtClean="0"/>
          </a:p>
          <a:p>
            <a:pPr lvl="2">
              <a:buNone/>
            </a:pPr>
            <a:r>
              <a:rPr lang="en-US" i="1" dirty="0" smtClean="0"/>
              <a:t>She was followed by a little lamb.</a:t>
            </a:r>
            <a:endParaRPr lang="en-US" dirty="0" smtClean="0"/>
          </a:p>
          <a:p>
            <a:pPr lvl="2">
              <a:buNone/>
            </a:pPr>
            <a:r>
              <a:rPr lang="en-US" i="1" dirty="0" smtClean="0"/>
              <a:t>&lt;/p&gt;</a:t>
            </a:r>
            <a:endParaRPr lang="en-US" dirty="0" smtClean="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smtClean="0"/>
              <a:t>&lt;HR&gt; Element </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smtClean="0"/>
              <a:t>Insert a Horizontal line</a:t>
            </a:r>
          </a:p>
          <a:p>
            <a:pPr fontAlgn="base" hangingPunct="0"/>
            <a:r>
              <a:rPr lang="en-US" dirty="0" smtClean="0"/>
              <a:t>A Horizontal Rule element is a divider between sections of text such as a full width horizontal rule or equivalent graphic. </a:t>
            </a:r>
          </a:p>
          <a:p>
            <a:pPr fontAlgn="base" hangingPunct="0"/>
            <a:r>
              <a:rPr lang="en-US" dirty="0" smtClean="0"/>
              <a:t>The &lt;HR&gt; element specifies different horizontal rules.</a:t>
            </a:r>
          </a:p>
          <a:p>
            <a:pPr lvl="1"/>
            <a:r>
              <a:rPr lang="en-US" sz="1700" b="1" dirty="0" smtClean="0"/>
              <a:t>&lt;HR ALIGN=</a:t>
            </a:r>
            <a:r>
              <a:rPr lang="en-US" sz="1700" b="1" dirty="0" err="1" smtClean="0"/>
              <a:t>left|right|center</a:t>
            </a:r>
            <a:r>
              <a:rPr lang="en-US" sz="1700" b="1" dirty="0" smtClean="0"/>
              <a:t>&gt;</a:t>
            </a:r>
            <a:r>
              <a:rPr lang="en-US" sz="1700" dirty="0" smtClean="0"/>
              <a:t>  Set to display centered, left, or right aligned.</a:t>
            </a:r>
          </a:p>
          <a:p>
            <a:pPr lvl="1"/>
            <a:r>
              <a:rPr lang="en-US" sz="1700" dirty="0" smtClean="0"/>
              <a:t>&lt;HR COLOR=name|#</a:t>
            </a:r>
            <a:r>
              <a:rPr lang="en-US" sz="1700" dirty="0" err="1" smtClean="0"/>
              <a:t>rrggbb</a:t>
            </a:r>
            <a:r>
              <a:rPr lang="en-US" sz="1700" dirty="0" smtClean="0"/>
              <a:t>&gt;	          Specifying of the hard rule color</a:t>
            </a:r>
          </a:p>
          <a:p>
            <a:pPr lvl="1"/>
            <a:r>
              <a:rPr lang="en-US" sz="1700" dirty="0" smtClean="0"/>
              <a:t>&lt;HR NOSHADE&gt; 		          Specify that the horizontal rule should not be shaded at all.</a:t>
            </a:r>
          </a:p>
          <a:p>
            <a:pPr lvl="1"/>
            <a:r>
              <a:rPr lang="en-US" sz="1700" dirty="0" smtClean="0"/>
              <a:t>&lt;HR SIZE=number&gt; 		          Specifies how thick the rule will be, in pixels</a:t>
            </a:r>
          </a:p>
          <a:p>
            <a:pPr lvl="1"/>
            <a:r>
              <a:rPr lang="en-US" sz="1700" dirty="0" smtClean="0"/>
              <a:t>&lt;HR WIDTH=</a:t>
            </a:r>
            <a:r>
              <a:rPr lang="en-US" sz="1700" dirty="0" err="1" smtClean="0"/>
              <a:t>number|percent</a:t>
            </a:r>
            <a:r>
              <a:rPr lang="en-US" sz="1700" dirty="0" smtClean="0"/>
              <a:t>&gt;          Specify an exact width in pixels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a:t>
            </a:r>
            <a:endParaRPr lang="en-US" dirty="0"/>
          </a:p>
        </p:txBody>
      </p:sp>
      <p:sp>
        <p:nvSpPr>
          <p:cNvPr id="1027" name="Rectangle 3"/>
          <p:cNvSpPr>
            <a:spLocks noGrp="1" noChangeArrowheads="1"/>
          </p:cNvSpPr>
          <p:nvPr>
            <p:ph type="body" idx="1"/>
          </p:nvPr>
        </p:nvSpPr>
        <p:spPr/>
        <p:txBody>
          <a:bodyPr>
            <a:normAutofit/>
          </a:bodyPr>
          <a:lstStyle/>
          <a:p>
            <a:pPr lvl="0"/>
            <a:r>
              <a:rPr lang="en-US" sz="3200" dirty="0" smtClean="0"/>
              <a:t>These are used to format the text in the page like word processor.  </a:t>
            </a:r>
          </a:p>
          <a:p>
            <a:pPr lvl="0"/>
            <a:r>
              <a:rPr lang="en-US" sz="3200" dirty="0" smtClean="0"/>
              <a:t>In the web page they are used to make text bold, italic, or underlined etc.</a:t>
            </a:r>
          </a:p>
          <a:p>
            <a:r>
              <a:rPr lang="en-US" sz="3200" dirty="0" smtClean="0"/>
              <a:t>The tags elements for presentation are &lt; b &gt;, &lt; </a:t>
            </a:r>
            <a:r>
              <a:rPr lang="en-US" sz="3200" dirty="0" err="1" smtClean="0"/>
              <a:t>i</a:t>
            </a:r>
            <a:r>
              <a:rPr lang="en-US" sz="3200" dirty="0" smtClean="0"/>
              <a:t> &gt;, &lt; u &gt;, &lt; s &gt;, and &lt; </a:t>
            </a:r>
            <a:r>
              <a:rPr lang="en-US" sz="3200" dirty="0" err="1" smtClean="0"/>
              <a:t>tt</a:t>
            </a:r>
            <a:r>
              <a:rPr lang="en-US" sz="3200" dirty="0" smtClean="0"/>
              <a:t> &gt; etc. </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MY"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smtClean="0"/>
              <a:t>Hyper Text Markup Language (HTML) is the publishing language of the World Wide Web, the standard used to create web pages.</a:t>
            </a:r>
          </a:p>
          <a:p>
            <a:pPr algn="just"/>
            <a:r>
              <a:rPr lang="en-US" dirty="0" smtClean="0"/>
              <a:t>HTML is a markup language that defines the structure of information by using a variety of tags and attributes that are designed to display text and other information on a screen and provide hyperlinks to other Web documents.</a:t>
            </a:r>
          </a:p>
          <a:p>
            <a:pPr algn="just"/>
            <a:r>
              <a:rPr lang="en-US" dirty="0" smtClean="0"/>
              <a:t>Document name with .</a:t>
            </a:r>
            <a:r>
              <a:rPr lang="en-US" dirty="0" err="1" smtClean="0"/>
              <a:t>htm</a:t>
            </a:r>
            <a:r>
              <a:rPr lang="en-US" dirty="0" smtClean="0"/>
              <a:t> or .html extension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Elements(Cont..)</a:t>
            </a:r>
            <a:endParaRPr lang="en-US" dirty="0"/>
          </a:p>
        </p:txBody>
      </p:sp>
      <p:sp>
        <p:nvSpPr>
          <p:cNvPr id="1027" name="Rectangle 3"/>
          <p:cNvSpPr>
            <a:spLocks noGrp="1" noChangeArrowheads="1"/>
          </p:cNvSpPr>
          <p:nvPr>
            <p:ph type="body" idx="1"/>
          </p:nvPr>
        </p:nvSpPr>
        <p:spPr/>
        <p:txBody>
          <a:bodyPr>
            <a:normAutofit fontScale="92500"/>
          </a:bodyPr>
          <a:lstStyle/>
          <a:p>
            <a:r>
              <a:rPr lang="en-US" sz="3200" b="1" dirty="0" smtClean="0"/>
              <a:t>&lt; b &gt; Element</a:t>
            </a:r>
            <a:endParaRPr lang="en-US" sz="3200" dirty="0" smtClean="0"/>
          </a:p>
          <a:p>
            <a:pPr lvl="1"/>
            <a:r>
              <a:rPr lang="en-US" dirty="0" smtClean="0"/>
              <a:t>Anything that appears in a &lt; b &gt; element is displayed in bold</a:t>
            </a:r>
          </a:p>
          <a:p>
            <a:pPr lvl="1"/>
            <a:r>
              <a:rPr lang="en-US" dirty="0" smtClean="0"/>
              <a:t>The contents of a &lt; b &gt; element will be displayed in the same way as the contents of the &lt; strong &gt;.</a:t>
            </a:r>
          </a:p>
          <a:p>
            <a:r>
              <a:rPr lang="en-US" sz="3200" b="1" dirty="0" smtClean="0"/>
              <a:t>&lt; </a:t>
            </a:r>
            <a:r>
              <a:rPr lang="en-US" sz="3200" b="1" dirty="0" err="1" smtClean="0"/>
              <a:t>i</a:t>
            </a:r>
            <a:r>
              <a:rPr lang="en-US" sz="3200" b="1" dirty="0" smtClean="0"/>
              <a:t> &gt; Element</a:t>
            </a:r>
            <a:endParaRPr lang="en-US" sz="3200" dirty="0" smtClean="0"/>
          </a:p>
          <a:p>
            <a:pPr lvl="1"/>
            <a:r>
              <a:rPr lang="en-US" dirty="0" smtClean="0"/>
              <a:t>The content of an &lt; </a:t>
            </a:r>
            <a:r>
              <a:rPr lang="en-US" dirty="0" err="1" smtClean="0"/>
              <a:t>i</a:t>
            </a:r>
            <a:r>
              <a:rPr lang="en-US" dirty="0" smtClean="0"/>
              <a:t> &gt; element is displayed in italicized text.</a:t>
            </a:r>
          </a:p>
          <a:p>
            <a:pPr lvl="1"/>
            <a:r>
              <a:rPr lang="en-US" dirty="0" smtClean="0"/>
              <a:t>It can also be performed using &lt;</a:t>
            </a:r>
            <a:r>
              <a:rPr lang="en-US" dirty="0" err="1" smtClean="0"/>
              <a:t>em</a:t>
            </a:r>
            <a:r>
              <a:rPr lang="en-US" dirty="0" smtClean="0"/>
              <a:t>&gt; &lt;/</a:t>
            </a:r>
            <a:r>
              <a:rPr lang="en-US" dirty="0" err="1" smtClean="0"/>
              <a:t>em</a:t>
            </a:r>
            <a:r>
              <a:rPr lang="en-US" dirty="0" smtClean="0"/>
              <a:t>&gt; element.</a:t>
            </a:r>
          </a:p>
          <a:p>
            <a:r>
              <a:rPr lang="en-US" sz="3200" b="1" dirty="0" smtClean="0"/>
              <a:t>&lt; u &gt; Element </a:t>
            </a:r>
          </a:p>
          <a:p>
            <a:pPr lvl="1"/>
            <a:r>
              <a:rPr lang="en-US" dirty="0" smtClean="0"/>
              <a:t>The content of a &lt; u &gt; element is underlined with a simple line. </a:t>
            </a:r>
          </a:p>
          <a:p>
            <a:pPr lvl="1"/>
            <a:r>
              <a:rPr lang="en-US" dirty="0" smtClean="0"/>
              <a:t>The &lt; u &gt; element is deprecated, although it is still supported by current browsers.</a:t>
            </a:r>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Elements(Cont..)</a:t>
            </a:r>
            <a:endParaRPr lang="en-US" dirty="0"/>
          </a:p>
        </p:txBody>
      </p:sp>
      <p:sp>
        <p:nvSpPr>
          <p:cNvPr id="1027" name="Rectangle 3"/>
          <p:cNvSpPr>
            <a:spLocks noGrp="1" noChangeArrowheads="1"/>
          </p:cNvSpPr>
          <p:nvPr>
            <p:ph type="body" idx="1"/>
          </p:nvPr>
        </p:nvSpPr>
        <p:spPr>
          <a:xfrm>
            <a:off x="301752" y="1600200"/>
            <a:ext cx="8613648" cy="4800600"/>
          </a:xfrm>
        </p:spPr>
        <p:txBody>
          <a:bodyPr>
            <a:normAutofit fontScale="85000" lnSpcReduction="20000"/>
          </a:bodyPr>
          <a:lstStyle/>
          <a:p>
            <a:r>
              <a:rPr lang="en-US" sz="3200" b="1" dirty="0" smtClean="0"/>
              <a:t>&lt; s &gt; and &lt; strike &gt; Elements </a:t>
            </a:r>
          </a:p>
          <a:p>
            <a:pPr lvl="1"/>
            <a:r>
              <a:rPr lang="en-US" dirty="0" smtClean="0"/>
              <a:t>The content of an &lt; s &gt; or &lt; strike &gt; element is displayed with a strikethrough, which is a thin line through the text</a:t>
            </a:r>
          </a:p>
          <a:p>
            <a:pPr lvl="1"/>
            <a:r>
              <a:rPr lang="en-US" sz="2300" dirty="0" smtClean="0"/>
              <a:t>Both the &lt; s &gt; and &lt; strike &gt; elements are deprecated, although they are still supported by current browsers.</a:t>
            </a:r>
          </a:p>
          <a:p>
            <a:r>
              <a:rPr lang="en-US" sz="3200" b="1" dirty="0" smtClean="0"/>
              <a:t>&lt; </a:t>
            </a:r>
            <a:r>
              <a:rPr lang="en-US" sz="3200" b="1" dirty="0" err="1" smtClean="0"/>
              <a:t>tt</a:t>
            </a:r>
            <a:r>
              <a:rPr lang="en-US" sz="3200" b="1" dirty="0" smtClean="0"/>
              <a:t> &gt; Element</a:t>
            </a:r>
            <a:endParaRPr lang="en-US" sz="3200" dirty="0" smtClean="0"/>
          </a:p>
          <a:p>
            <a:pPr lvl="1"/>
            <a:r>
              <a:rPr lang="en-US" dirty="0" smtClean="0"/>
              <a:t>The content of a &lt; </a:t>
            </a:r>
            <a:r>
              <a:rPr lang="en-US" dirty="0" err="1" smtClean="0"/>
              <a:t>tt</a:t>
            </a:r>
            <a:r>
              <a:rPr lang="en-US" dirty="0" smtClean="0"/>
              <a:t> &gt; element is written in </a:t>
            </a:r>
            <a:r>
              <a:rPr lang="en-US" dirty="0" err="1" smtClean="0"/>
              <a:t>monospaced</a:t>
            </a:r>
            <a:r>
              <a:rPr lang="en-US" dirty="0" smtClean="0"/>
              <a:t> font (like that of a teletype machine). </a:t>
            </a:r>
          </a:p>
          <a:p>
            <a:r>
              <a:rPr lang="en-US" sz="3200" b="1" dirty="0" smtClean="0"/>
              <a:t>&lt; sup &gt; Element</a:t>
            </a:r>
            <a:endParaRPr lang="en-US" sz="3200" dirty="0" smtClean="0"/>
          </a:p>
          <a:p>
            <a:pPr lvl="1"/>
            <a:r>
              <a:rPr lang="en-US" sz="2300" dirty="0" smtClean="0"/>
              <a:t>The content of a &lt; sup &gt; element is written in superscript; </a:t>
            </a:r>
          </a:p>
          <a:p>
            <a:pPr lvl="1"/>
            <a:r>
              <a:rPr lang="en-US" sz="2300" dirty="0" smtClean="0"/>
              <a:t>it is displayed half a character’s height above the other characters and is also often slightly smaller than the text surrounding it.</a:t>
            </a:r>
          </a:p>
          <a:p>
            <a:pPr lvl="1"/>
            <a:r>
              <a:rPr lang="en-US" sz="2400" dirty="0" smtClean="0"/>
              <a:t>The &lt; sup &gt; element is especially helpful in adding exponential values to equations, and adding the </a:t>
            </a:r>
            <a:r>
              <a:rPr lang="en-US" sz="2400" dirty="0" err="1" smtClean="0"/>
              <a:t>st</a:t>
            </a:r>
            <a:r>
              <a:rPr lang="en-US" sz="2400" dirty="0" smtClean="0"/>
              <a:t> , </a:t>
            </a:r>
            <a:r>
              <a:rPr lang="en-US" sz="2400" dirty="0" err="1" smtClean="0"/>
              <a:t>nd</a:t>
            </a:r>
            <a:r>
              <a:rPr lang="en-US" sz="2400" dirty="0" smtClean="0"/>
              <a:t> , rd , and </a:t>
            </a:r>
            <a:r>
              <a:rPr lang="en-US" sz="2400" dirty="0" err="1" smtClean="0"/>
              <a:t>th</a:t>
            </a:r>
            <a:r>
              <a:rPr lang="en-US" sz="2400" dirty="0" smtClean="0"/>
              <a:t> suffixes to numbers such as dates.</a:t>
            </a:r>
            <a:endParaRPr lang="en-US" sz="2300" dirty="0" smtClean="0"/>
          </a:p>
          <a:p>
            <a:pPr lvl="0"/>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Elements(Cont..)</a:t>
            </a:r>
            <a:endParaRPr lang="en-US" dirty="0"/>
          </a:p>
        </p:txBody>
      </p:sp>
      <p:sp>
        <p:nvSpPr>
          <p:cNvPr id="1027" name="Rectangle 3"/>
          <p:cNvSpPr>
            <a:spLocks noGrp="1" noChangeArrowheads="1"/>
          </p:cNvSpPr>
          <p:nvPr>
            <p:ph type="body" idx="1"/>
          </p:nvPr>
        </p:nvSpPr>
        <p:spPr>
          <a:xfrm>
            <a:off x="301752" y="1600200"/>
            <a:ext cx="8613648" cy="4800600"/>
          </a:xfrm>
        </p:spPr>
        <p:txBody>
          <a:bodyPr>
            <a:normAutofit fontScale="92500" lnSpcReduction="20000"/>
          </a:bodyPr>
          <a:lstStyle/>
          <a:p>
            <a:r>
              <a:rPr lang="en-US" sz="2800" b="1" dirty="0" smtClean="0"/>
              <a:t>&lt; sub &gt; Element</a:t>
            </a:r>
            <a:endParaRPr lang="en-US" sz="2800" dirty="0" smtClean="0"/>
          </a:p>
          <a:p>
            <a:pPr lvl="1"/>
            <a:r>
              <a:rPr lang="en-US" sz="2300" dirty="0" smtClean="0"/>
              <a:t>The content of a &lt; sub &gt; element is written in subscript; </a:t>
            </a:r>
          </a:p>
          <a:p>
            <a:pPr lvl="1"/>
            <a:r>
              <a:rPr lang="en-US" sz="2300" dirty="0" smtClean="0"/>
              <a:t>it is displayed half a character’s height beneath the other characters and is also often slightly smaller than the text surrounding it. </a:t>
            </a:r>
          </a:p>
          <a:p>
            <a:pPr lvl="1"/>
            <a:r>
              <a:rPr lang="en-US" sz="2300" dirty="0" smtClean="0"/>
              <a:t>The &lt; sub &gt; element is particularly helpful to create footnotes.</a:t>
            </a:r>
          </a:p>
          <a:p>
            <a:r>
              <a:rPr lang="en-US" sz="2800" b="1" dirty="0" smtClean="0"/>
              <a:t>&lt; big &gt; Element</a:t>
            </a:r>
            <a:endParaRPr lang="en-US" sz="2800" dirty="0" smtClean="0"/>
          </a:p>
          <a:p>
            <a:pPr lvl="1"/>
            <a:r>
              <a:rPr lang="en-US" sz="2300" dirty="0" smtClean="0"/>
              <a:t>The following word should be </a:t>
            </a:r>
            <a:r>
              <a:rPr lang="en-US" sz="3100" dirty="0" smtClean="0"/>
              <a:t>bigger</a:t>
            </a:r>
            <a:r>
              <a:rPr lang="en-US" sz="2300" dirty="0" smtClean="0"/>
              <a:t> than those around it. </a:t>
            </a:r>
          </a:p>
          <a:p>
            <a:pPr lvl="1"/>
            <a:r>
              <a:rPr lang="en-US" sz="2300" dirty="0" smtClean="0"/>
              <a:t>When this element is used, it is possible to nest several &lt; big &gt; elements inside one another, and the content of each will get one size larger for each element.</a:t>
            </a:r>
          </a:p>
          <a:p>
            <a:r>
              <a:rPr lang="en-US" sz="2800" b="1" dirty="0" smtClean="0"/>
              <a:t>&lt; small &gt; Element</a:t>
            </a:r>
            <a:endParaRPr lang="en-US" sz="3200" dirty="0" smtClean="0"/>
          </a:p>
          <a:p>
            <a:pPr lvl="1"/>
            <a:r>
              <a:rPr lang="en-US" sz="2300" dirty="0" smtClean="0"/>
              <a:t>The &lt; small &gt; element is the opposite of the &lt; big &gt; element, and its contents are displayed one font size smaller than the rest of the text surrounding it. </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Presentational Elements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7" name="Table 6"/>
          <p:cNvGraphicFramePr>
            <a:graphicFrameLocks noGrp="1"/>
          </p:cNvGraphicFramePr>
          <p:nvPr/>
        </p:nvGraphicFramePr>
        <p:xfrm>
          <a:off x="304800" y="1696720"/>
          <a:ext cx="8610600" cy="4363720"/>
        </p:xfrm>
        <a:graphic>
          <a:graphicData uri="http://schemas.openxmlformats.org/drawingml/2006/table">
            <a:tbl>
              <a:tblPr firstRow="1" bandRow="1">
                <a:tableStyleId>{7DF18680-E054-41AD-8BC1-D1AEF772440D}</a:tableStyleId>
              </a:tblPr>
              <a:tblGrid>
                <a:gridCol w="4648200"/>
                <a:gridCol w="3962400"/>
              </a:tblGrid>
              <a:tr h="370840">
                <a:tc>
                  <a:txBody>
                    <a:bodyPr/>
                    <a:lstStyle/>
                    <a:p>
                      <a:r>
                        <a:rPr kumimoji="0" lang="en-US" sz="1800" b="1" kern="1200" dirty="0" smtClean="0">
                          <a:solidFill>
                            <a:schemeClr val="lt1"/>
                          </a:solidFill>
                          <a:latin typeface="+mn-lt"/>
                          <a:ea typeface="+mn-ea"/>
                          <a:cs typeface="+mn-cs"/>
                        </a:rPr>
                        <a:t>HTML Code</a:t>
                      </a:r>
                      <a:endParaRPr lang="en-US" dirty="0"/>
                    </a:p>
                  </a:txBody>
                  <a:tcPr/>
                </a:tc>
                <a:tc>
                  <a:txBody>
                    <a:bodyPr/>
                    <a:lstStyle/>
                    <a:p>
                      <a:r>
                        <a:rPr lang="en-US" sz="1800" b="1" dirty="0" smtClean="0"/>
                        <a:t>Appearance in the browser</a:t>
                      </a:r>
                      <a:endParaRPr lang="en-US" dirty="0"/>
                    </a:p>
                  </a:txBody>
                  <a:tcPr/>
                </a:tc>
              </a:tr>
              <a:tr h="370840">
                <a:tc>
                  <a:txBody>
                    <a:bodyPr/>
                    <a:lstStyle/>
                    <a:p>
                      <a:r>
                        <a:rPr kumimoji="0" lang="en-US" sz="1600" i="1" kern="1200" dirty="0" smtClean="0">
                          <a:solidFill>
                            <a:schemeClr val="dk1"/>
                          </a:solidFill>
                          <a:latin typeface="+mn-lt"/>
                          <a:ea typeface="+mn-ea"/>
                          <a:cs typeface="+mn-cs"/>
                        </a:rPr>
                        <a:t>&lt;html&gt;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&lt;h1&gt;This is Presentational Elements&lt;/h1&gt;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a:t>
                      </a:r>
                      <a:r>
                        <a:rPr kumimoji="0" lang="en-US" sz="1600" i="1" kern="1200" dirty="0" err="1" smtClean="0">
                          <a:solidFill>
                            <a:schemeClr val="dk1"/>
                          </a:solidFill>
                          <a:latin typeface="+mn-lt"/>
                          <a:ea typeface="+mn-ea"/>
                          <a:cs typeface="+mn-cs"/>
                        </a:rPr>
                        <a:t>i</a:t>
                      </a:r>
                      <a:r>
                        <a:rPr kumimoji="0" lang="en-US" sz="1600" i="1" kern="1200" dirty="0" smtClean="0">
                          <a:solidFill>
                            <a:schemeClr val="dk1"/>
                          </a:solidFill>
                          <a:latin typeface="+mn-lt"/>
                          <a:ea typeface="+mn-ea"/>
                          <a:cs typeface="+mn-cs"/>
                        </a:rPr>
                        <a:t>&gt;This is an italic paragraph.&lt;/</a:t>
                      </a:r>
                      <a:r>
                        <a:rPr kumimoji="0" lang="en-US" sz="1600" i="1" kern="1200" dirty="0" err="1" smtClean="0">
                          <a:solidFill>
                            <a:schemeClr val="dk1"/>
                          </a:solidFill>
                          <a:latin typeface="+mn-lt"/>
                          <a:ea typeface="+mn-ea"/>
                          <a:cs typeface="+mn-cs"/>
                        </a:rPr>
                        <a:t>i</a:t>
                      </a:r>
                      <a:r>
                        <a:rPr kumimoji="0" lang="en-US" sz="1600" i="1" kern="1200" dirty="0" smtClean="0">
                          <a:solidFill>
                            <a:schemeClr val="dk1"/>
                          </a:solidFill>
                          <a:latin typeface="+mn-lt"/>
                          <a:ea typeface="+mn-ea"/>
                          <a:cs typeface="+mn-cs"/>
                        </a:rPr>
                        <a:t>&gt;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&lt;p&gt;&lt;b&gt;This is a bold or strong paragraph.&lt;/b&gt;&lt;/p&gt;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&lt;p&gt;&lt;u&gt;This is a underlined paragraph.&lt;/u&gt;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&lt;p&gt;&lt;s&gt;This is a </a:t>
                      </a:r>
                      <a:r>
                        <a:rPr kumimoji="0" lang="en-US" sz="1600" i="1" kern="1200" dirty="0" err="1" smtClean="0">
                          <a:solidFill>
                            <a:schemeClr val="dk1"/>
                          </a:solidFill>
                          <a:latin typeface="+mn-lt"/>
                          <a:ea typeface="+mn-ea"/>
                          <a:cs typeface="+mn-cs"/>
                        </a:rPr>
                        <a:t>striked</a:t>
                      </a:r>
                      <a:r>
                        <a:rPr kumimoji="0" lang="en-US" sz="1600" i="1" kern="1200" dirty="0" smtClean="0">
                          <a:solidFill>
                            <a:schemeClr val="dk1"/>
                          </a:solidFill>
                          <a:latin typeface="+mn-lt"/>
                          <a:ea typeface="+mn-ea"/>
                          <a:cs typeface="+mn-cs"/>
                        </a:rPr>
                        <a:t> paragraph.&lt;/s&gt;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a:t>
                      </a:r>
                      <a:r>
                        <a:rPr kumimoji="0" lang="en-US" sz="1600" i="1" kern="1200" dirty="0" err="1" smtClean="0">
                          <a:solidFill>
                            <a:schemeClr val="dk1"/>
                          </a:solidFill>
                          <a:latin typeface="+mn-lt"/>
                          <a:ea typeface="+mn-ea"/>
                          <a:cs typeface="+mn-cs"/>
                        </a:rPr>
                        <a:t>tt</a:t>
                      </a:r>
                      <a:r>
                        <a:rPr kumimoji="0" lang="en-US" sz="1600" i="1" kern="1200" dirty="0" smtClean="0">
                          <a:solidFill>
                            <a:schemeClr val="dk1"/>
                          </a:solidFill>
                          <a:latin typeface="+mn-lt"/>
                          <a:ea typeface="+mn-ea"/>
                          <a:cs typeface="+mn-cs"/>
                        </a:rPr>
                        <a:t>&gt;This is teletype paragraph.&lt;/</a:t>
                      </a:r>
                      <a:r>
                        <a:rPr kumimoji="0" lang="en-US" sz="1600" i="1" kern="1200" dirty="0" err="1" smtClean="0">
                          <a:solidFill>
                            <a:schemeClr val="dk1"/>
                          </a:solidFill>
                          <a:latin typeface="+mn-lt"/>
                          <a:ea typeface="+mn-ea"/>
                          <a:cs typeface="+mn-cs"/>
                        </a:rPr>
                        <a:t>tt</a:t>
                      </a:r>
                      <a:r>
                        <a:rPr kumimoji="0" lang="en-US" sz="1600" i="1" kern="1200" dirty="0" smtClean="0">
                          <a:solidFill>
                            <a:schemeClr val="dk1"/>
                          </a:solidFill>
                          <a:latin typeface="+mn-lt"/>
                          <a:ea typeface="+mn-ea"/>
                          <a:cs typeface="+mn-cs"/>
                        </a:rPr>
                        <a:t>&gt;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&lt;p&gt;This is 31&lt;sup&gt;</a:t>
                      </a:r>
                      <a:r>
                        <a:rPr kumimoji="0" lang="en-US" sz="1600" i="1" kern="1200" dirty="0" err="1" smtClean="0">
                          <a:solidFill>
                            <a:schemeClr val="dk1"/>
                          </a:solidFill>
                          <a:latin typeface="+mn-lt"/>
                          <a:ea typeface="+mn-ea"/>
                          <a:cs typeface="+mn-cs"/>
                        </a:rPr>
                        <a:t>st</a:t>
                      </a:r>
                      <a:r>
                        <a:rPr kumimoji="0" lang="en-US" sz="1600" i="1" kern="1200" dirty="0" smtClean="0">
                          <a:solidFill>
                            <a:schemeClr val="dk1"/>
                          </a:solidFill>
                          <a:latin typeface="+mn-lt"/>
                          <a:ea typeface="+mn-ea"/>
                          <a:cs typeface="+mn-cs"/>
                        </a:rPr>
                        <a:t>&lt;/sup&gt; </a:t>
                      </a:r>
                      <a:r>
                        <a:rPr kumimoji="0" lang="en-US" sz="1600" i="1" kern="1200" dirty="0" err="1" smtClean="0">
                          <a:solidFill>
                            <a:schemeClr val="dk1"/>
                          </a:solidFill>
                          <a:latin typeface="+mn-lt"/>
                          <a:ea typeface="+mn-ea"/>
                          <a:cs typeface="+mn-cs"/>
                        </a:rPr>
                        <a:t>Jamuary</a:t>
                      </a:r>
                      <a:r>
                        <a:rPr kumimoji="0" lang="en-US" sz="1600" i="1" kern="1200" dirty="0" smtClean="0">
                          <a:solidFill>
                            <a:schemeClr val="dk1"/>
                          </a:solidFill>
                          <a:latin typeface="+mn-lt"/>
                          <a:ea typeface="+mn-ea"/>
                          <a:cs typeface="+mn-cs"/>
                        </a:rPr>
                        <a:t>.&lt;/p&gt;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&lt;p&gt;This is H&lt;sub&gt;2&lt;/sub&gt;O i.e. </a:t>
                      </a:r>
                      <a:r>
                        <a:rPr kumimoji="0" lang="en-US" sz="1600" i="1" kern="1200" dirty="0" err="1" smtClean="0">
                          <a:solidFill>
                            <a:schemeClr val="dk1"/>
                          </a:solidFill>
                          <a:latin typeface="+mn-lt"/>
                          <a:ea typeface="+mn-ea"/>
                          <a:cs typeface="+mn-cs"/>
                        </a:rPr>
                        <a:t>Warer</a:t>
                      </a:r>
                      <a:r>
                        <a:rPr kumimoji="0" lang="en-US" sz="1600" i="1" kern="1200" dirty="0" smtClean="0">
                          <a:solidFill>
                            <a:schemeClr val="dk1"/>
                          </a:solidFill>
                          <a:latin typeface="+mn-lt"/>
                          <a:ea typeface="+mn-ea"/>
                          <a:cs typeface="+mn-cs"/>
                        </a:rPr>
                        <a:t>.&lt;/p&gt;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&lt;p&gt;&lt;big&gt;This is  big font.&lt;/</a:t>
                      </a:r>
                      <a:r>
                        <a:rPr kumimoji="0" lang="en-US" sz="1600" i="1" kern="1200" dirty="0" err="1" smtClean="0">
                          <a:solidFill>
                            <a:schemeClr val="dk1"/>
                          </a:solidFill>
                          <a:latin typeface="+mn-lt"/>
                          <a:ea typeface="+mn-ea"/>
                          <a:cs typeface="+mn-cs"/>
                        </a:rPr>
                        <a:t>i</a:t>
                      </a:r>
                      <a:r>
                        <a:rPr kumimoji="0" lang="en-US" sz="1600" i="1" kern="1200" dirty="0" smtClean="0">
                          <a:solidFill>
                            <a:schemeClr val="dk1"/>
                          </a:solidFill>
                          <a:latin typeface="+mn-lt"/>
                          <a:ea typeface="+mn-ea"/>
                          <a:cs typeface="+mn-cs"/>
                        </a:rPr>
                        <a:t>&gt;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&lt;p&gt;&lt;small&gt;This is small font.&lt;/small&gt; &lt;/p&gt;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&lt;/body&gt;</a:t>
                      </a:r>
                      <a:endParaRPr kumimoji="0" lang="en-US" sz="1600" kern="1200" dirty="0" smtClean="0">
                        <a:solidFill>
                          <a:schemeClr val="dk1"/>
                        </a:solidFill>
                        <a:latin typeface="+mn-lt"/>
                        <a:ea typeface="+mn-ea"/>
                        <a:cs typeface="+mn-cs"/>
                      </a:endParaRPr>
                    </a:p>
                    <a:p>
                      <a:r>
                        <a:rPr kumimoji="0" lang="en-US" sz="1600" i="1" kern="1200" dirty="0" smtClean="0">
                          <a:solidFill>
                            <a:schemeClr val="dk1"/>
                          </a:solidFill>
                          <a:latin typeface="+mn-lt"/>
                          <a:ea typeface="+mn-ea"/>
                          <a:cs typeface="+mn-cs"/>
                        </a:rPr>
                        <a:t>&lt;/html&gt;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5022182" y="2286000"/>
            <a:ext cx="3893218"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85000" lnSpcReduction="10000"/>
          </a:bodyPr>
          <a:lstStyle/>
          <a:p>
            <a:r>
              <a:rPr lang="en-US" sz="3600" dirty="0" smtClean="0"/>
              <a:t>Some of the elements in this section are displayed in a manner similar to the Presentational Elements, but they are not just for presentational purposes; they also describe something about their content.</a:t>
            </a:r>
          </a:p>
          <a:p>
            <a:r>
              <a:rPr lang="en-US" sz="3600" dirty="0" smtClean="0"/>
              <a:t>&lt;</a:t>
            </a:r>
            <a:r>
              <a:rPr lang="en-US" sz="3600" dirty="0" err="1" smtClean="0"/>
              <a:t>em</a:t>
            </a:r>
            <a:r>
              <a:rPr lang="en-US" sz="3600" dirty="0" smtClean="0"/>
              <a:t>&gt; and &lt; strong &gt; for emphasis</a:t>
            </a:r>
          </a:p>
          <a:p>
            <a:r>
              <a:rPr lang="en-US" sz="3600" dirty="0" smtClean="0"/>
              <a:t>&lt; cite &gt; and &lt; q &gt; for quotations and citations</a:t>
            </a:r>
          </a:p>
          <a:p>
            <a:r>
              <a:rPr lang="en-US" sz="3600" dirty="0" smtClean="0"/>
              <a:t>&lt; </a:t>
            </a:r>
            <a:r>
              <a:rPr lang="en-US" sz="3600" dirty="0" err="1" smtClean="0"/>
              <a:t>abbr</a:t>
            </a:r>
            <a:r>
              <a:rPr lang="en-US" sz="3600" dirty="0" smtClean="0"/>
              <a:t> &gt;, &lt; acronym &gt;, and &lt; </a:t>
            </a:r>
            <a:r>
              <a:rPr lang="en-US" sz="3600" dirty="0" err="1" smtClean="0"/>
              <a:t>dfn</a:t>
            </a:r>
            <a:r>
              <a:rPr lang="en-US" sz="3600" dirty="0" smtClean="0"/>
              <a:t> &gt; for abbreviations, acronyms, and key terms </a:t>
            </a:r>
          </a:p>
          <a:p>
            <a:r>
              <a:rPr lang="en-US" sz="3600" smtClean="0"/>
              <a:t> &lt; </a:t>
            </a:r>
            <a:r>
              <a:rPr lang="en-US" sz="3600" dirty="0" smtClean="0"/>
              <a:t>address &gt; for addresses</a:t>
            </a:r>
          </a:p>
          <a:p>
            <a:endParaRPr lang="en-US" sz="3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smtClean="0"/>
              <a:t>&lt; </a:t>
            </a:r>
            <a:r>
              <a:rPr lang="en-US" sz="2800" b="1" dirty="0" err="1" smtClean="0"/>
              <a:t>em</a:t>
            </a:r>
            <a:r>
              <a:rPr lang="en-US" sz="2800" b="1" dirty="0" smtClean="0"/>
              <a:t> &gt; ... &lt;/</a:t>
            </a:r>
            <a:r>
              <a:rPr lang="en-US" sz="2800" b="1" dirty="0" err="1" smtClean="0"/>
              <a:t>em</a:t>
            </a:r>
            <a:r>
              <a:rPr lang="en-US" sz="2800" b="1" dirty="0" smtClean="0"/>
              <a:t>&gt; Element Adds Emphasis</a:t>
            </a:r>
          </a:p>
          <a:p>
            <a:pPr lvl="1"/>
            <a:r>
              <a:rPr lang="en-US" sz="2300" dirty="0" smtClean="0"/>
              <a:t>The content of an &lt; </a:t>
            </a:r>
            <a:r>
              <a:rPr lang="en-US" sz="2300" dirty="0" err="1" smtClean="0"/>
              <a:t>em</a:t>
            </a:r>
            <a:r>
              <a:rPr lang="en-US" sz="2300" dirty="0" smtClean="0"/>
              <a:t> &gt; element is intended to be a point of emphasis in your document, and it is usually displayed in italicized text. </a:t>
            </a:r>
          </a:p>
          <a:p>
            <a:pPr lvl="1"/>
            <a:r>
              <a:rPr lang="en-US" sz="2300" dirty="0" smtClean="0"/>
              <a:t>The kind of emphasis intended is on words such as “must” in the following sentence: &lt;p&gt; You &lt;</a:t>
            </a:r>
            <a:r>
              <a:rPr lang="en-US" sz="2300" dirty="0" err="1" smtClean="0"/>
              <a:t>em</a:t>
            </a:r>
            <a:r>
              <a:rPr lang="en-US" sz="2300" dirty="0" smtClean="0"/>
              <a:t>&gt; must &lt;/</a:t>
            </a:r>
            <a:r>
              <a:rPr lang="en-US" sz="2300" dirty="0" err="1" smtClean="0"/>
              <a:t>em</a:t>
            </a:r>
            <a:r>
              <a:rPr lang="en-US" sz="2300" dirty="0" smtClean="0"/>
              <a:t>&gt; remember to close elements in XHTML. &lt;/p&gt;</a:t>
            </a:r>
          </a:p>
          <a:p>
            <a:r>
              <a:rPr lang="en-US" sz="2900" b="1" dirty="0" smtClean="0"/>
              <a:t>&lt; acronym &gt; Element Is for Acronym Use</a:t>
            </a:r>
            <a:endParaRPr lang="en-US" sz="2900" dirty="0" smtClean="0"/>
          </a:p>
          <a:p>
            <a:pPr lvl="1"/>
            <a:r>
              <a:rPr lang="en-US" sz="2400" dirty="0" smtClean="0"/>
              <a:t>The &lt; acronym &gt; element allows showing the acronym and indicates the elaboration when pointing to the acronym.</a:t>
            </a:r>
          </a:p>
          <a:p>
            <a:pPr lvl="1"/>
            <a:endParaRPr lang="en-US" sz="2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6" name="Table 5"/>
          <p:cNvGraphicFramePr>
            <a:graphicFrameLocks noGrp="1"/>
          </p:cNvGraphicFramePr>
          <p:nvPr/>
        </p:nvGraphicFramePr>
        <p:xfrm>
          <a:off x="152400" y="5638800"/>
          <a:ext cx="8763000" cy="1219200"/>
        </p:xfrm>
        <a:graphic>
          <a:graphicData uri="http://schemas.openxmlformats.org/drawingml/2006/table">
            <a:tbl>
              <a:tblPr firstRow="1" bandRow="1">
                <a:tableStyleId>{7DF18680-E054-41AD-8BC1-D1AEF772440D}</a:tableStyleId>
              </a:tblPr>
              <a:tblGrid>
                <a:gridCol w="4381500"/>
                <a:gridCol w="4381500"/>
              </a:tblGrid>
              <a:tr h="12192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0" lang="en-US" sz="1600" b="0" kern="1200" dirty="0" smtClean="0">
                          <a:solidFill>
                            <a:schemeClr val="lt1"/>
                          </a:solidFill>
                          <a:latin typeface="+mn-lt"/>
                          <a:ea typeface="+mn-ea"/>
                          <a:cs typeface="+mn-cs"/>
                        </a:rPr>
                        <a:t>&lt;acronym title = "Extensible Hypertext Markup Language"&gt; XHTML &lt;/acronym&gt;</a:t>
                      </a:r>
                    </a:p>
                  </a:txBody>
                  <a:tcPr/>
                </a:tc>
                <a:tc>
                  <a:txBody>
                    <a:bodyPr/>
                    <a:lstStyle/>
                    <a:p>
                      <a:endParaRPr lang="en-US" dirty="0"/>
                    </a:p>
                  </a:txBody>
                  <a:tcPr/>
                </a:tc>
              </a:tr>
            </a:tbl>
          </a:graphicData>
        </a:graphic>
      </p:graphicFrame>
      <p:pic>
        <p:nvPicPr>
          <p:cNvPr id="2" name="Picture 2"/>
          <p:cNvPicPr>
            <a:picLocks noChangeAspect="1" noChangeArrowheads="1"/>
          </p:cNvPicPr>
          <p:nvPr/>
        </p:nvPicPr>
        <p:blipFill>
          <a:blip r:embed="rId3" cstate="print"/>
          <a:srcRect/>
          <a:stretch>
            <a:fillRect/>
          </a:stretch>
        </p:blipFill>
        <p:spPr bwMode="auto">
          <a:xfrm>
            <a:off x="4724400" y="5705474"/>
            <a:ext cx="381000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900" b="1" dirty="0" smtClean="0"/>
              <a:t>&lt; q &gt; Element is for Short Quotations</a:t>
            </a:r>
          </a:p>
          <a:p>
            <a:pPr lvl="1"/>
            <a:r>
              <a:rPr lang="en-US" sz="2300" dirty="0" smtClean="0"/>
              <a:t>The &lt; q &gt; element is intended to be used when you want to add a quote within a sentence, rather than as an indented block on its own.</a:t>
            </a:r>
          </a:p>
          <a:p>
            <a:r>
              <a:rPr lang="en-US" sz="2900" b="1" dirty="0" smtClean="0"/>
              <a:t>&lt; cite &gt; Element Is for Citations</a:t>
            </a:r>
          </a:p>
          <a:p>
            <a:pPr lvl="1"/>
            <a:r>
              <a:rPr lang="en-US" sz="2300" dirty="0" smtClean="0"/>
              <a:t>If you are quoting a text, you can indicate the source by placing it between an opening &lt; cite &gt; tag and closing &lt; /cite &gt; tag. </a:t>
            </a:r>
          </a:p>
          <a:p>
            <a:r>
              <a:rPr lang="en-US" sz="2000" dirty="0" smtClean="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8" name="Table 7"/>
          <p:cNvGraphicFramePr>
            <a:graphicFrameLocks noGrp="1"/>
          </p:cNvGraphicFramePr>
          <p:nvPr/>
        </p:nvGraphicFramePr>
        <p:xfrm>
          <a:off x="228600" y="5181600"/>
          <a:ext cx="8686800" cy="1188720"/>
        </p:xfrm>
        <a:graphic>
          <a:graphicData uri="http://schemas.openxmlformats.org/drawingml/2006/table">
            <a:tbl>
              <a:tblPr firstRow="1" bandRow="1">
                <a:tableStyleId>{7DF18680-E054-41AD-8BC1-D1AEF772440D}</a:tableStyleId>
              </a:tblPr>
              <a:tblGrid>
                <a:gridCol w="8686800"/>
              </a:tblGrid>
              <a:tr h="370840">
                <a:tc>
                  <a:txBody>
                    <a:bodyPr/>
                    <a:lstStyle/>
                    <a:p>
                      <a:r>
                        <a:rPr kumimoji="0" lang="en-US" sz="1800" b="0" i="1" kern="1200" dirty="0" smtClean="0">
                          <a:solidFill>
                            <a:schemeClr val="lt1"/>
                          </a:solidFill>
                          <a:latin typeface="+mn-lt"/>
                          <a:ea typeface="+mn-ea"/>
                          <a:cs typeface="+mn-cs"/>
                        </a:rPr>
                        <a:t>&lt;H2&gt;Use of cite&lt;/H2&gt;</a:t>
                      </a:r>
                      <a:endParaRPr kumimoji="0" lang="en-MY" sz="1800" b="0" kern="1200" dirty="0" smtClean="0">
                        <a:solidFill>
                          <a:schemeClr val="lt1"/>
                        </a:solidFill>
                        <a:latin typeface="+mn-lt"/>
                        <a:ea typeface="+mn-ea"/>
                        <a:cs typeface="+mn-cs"/>
                      </a:endParaRPr>
                    </a:p>
                    <a:p>
                      <a:r>
                        <a:rPr kumimoji="0" lang="en-US" sz="1800" b="0" i="1" kern="1200" dirty="0" smtClean="0">
                          <a:solidFill>
                            <a:schemeClr val="lt1"/>
                          </a:solidFill>
                          <a:latin typeface="+mn-lt"/>
                          <a:ea typeface="+mn-ea"/>
                          <a:cs typeface="+mn-cs"/>
                        </a:rPr>
                        <a:t>&lt;p&gt;This chapter is taken from &lt;cite&gt; Beginning Web Development &lt;/cite&gt;&lt;/P&gt;</a:t>
                      </a:r>
                      <a:endParaRPr kumimoji="0" lang="en-MY" sz="1800" b="0" kern="1200" dirty="0" smtClean="0">
                        <a:solidFill>
                          <a:schemeClr val="lt1"/>
                        </a:solidFill>
                        <a:latin typeface="+mn-lt"/>
                        <a:ea typeface="+mn-ea"/>
                        <a:cs typeface="+mn-cs"/>
                      </a:endParaRPr>
                    </a:p>
                    <a:p>
                      <a:r>
                        <a:rPr kumimoji="0" lang="en-US" sz="1800" b="0" i="1" kern="1200" dirty="0" smtClean="0">
                          <a:solidFill>
                            <a:schemeClr val="lt1"/>
                          </a:solidFill>
                          <a:latin typeface="+mn-lt"/>
                          <a:ea typeface="+mn-ea"/>
                          <a:cs typeface="+mn-cs"/>
                        </a:rPr>
                        <a:t>&lt;H2&gt;Use of quotation &lt;/h2&gt;</a:t>
                      </a:r>
                      <a:endParaRPr kumimoji="0" lang="en-MY" sz="1800" b="0" kern="1200" dirty="0" smtClean="0">
                        <a:solidFill>
                          <a:schemeClr val="lt1"/>
                        </a:solidFill>
                        <a:latin typeface="+mn-lt"/>
                        <a:ea typeface="+mn-ea"/>
                        <a:cs typeface="+mn-cs"/>
                      </a:endParaRPr>
                    </a:p>
                    <a:p>
                      <a:r>
                        <a:rPr kumimoji="0" lang="en-US" sz="1800" b="0" i="1" kern="1200" dirty="0" smtClean="0">
                          <a:solidFill>
                            <a:schemeClr val="lt1"/>
                          </a:solidFill>
                          <a:latin typeface="+mn-lt"/>
                          <a:ea typeface="+mn-ea"/>
                          <a:cs typeface="+mn-cs"/>
                        </a:rPr>
                        <a:t>&lt;p&gt;Teacher said, &lt;q&gt; Close the book. &lt;/q&gt; &lt;/p&gt;</a:t>
                      </a:r>
                      <a:endParaRPr lang="en-MY" b="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smtClean="0"/>
              <a:t>Address &lt;ADDRESS&gt;...&lt;/ADDRESS&gt; </a:t>
            </a:r>
          </a:p>
          <a:p>
            <a:r>
              <a:rPr lang="en-US" sz="2800" dirty="0" smtClean="0"/>
              <a:t>As its name suggests, the &lt;ADDRESS&gt;...&lt;/ADDRESS&gt; element can be used to denote information such as addresses, authorship credits and so on. </a:t>
            </a:r>
          </a:p>
          <a:p>
            <a:r>
              <a:rPr lang="en-US" sz="2800" dirty="0" smtClean="0"/>
              <a:t>Typically, an Address is rendered in an italic typeface and may be indented, though the actual implementation is at the discretion of the browser. The &lt;ADDRESS&gt; element implies a paragraph break before and after</a:t>
            </a:r>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lnSpcReduction="10000"/>
          </a:bodyPr>
          <a:lstStyle/>
          <a:p>
            <a:r>
              <a:rPr lang="en-US" sz="2800" i="1" dirty="0" smtClean="0"/>
              <a:t>Example</a:t>
            </a:r>
          </a:p>
          <a:p>
            <a:pPr lvl="2">
              <a:buNone/>
            </a:pPr>
            <a:r>
              <a:rPr lang="en-US" sz="2100" i="1" dirty="0" smtClean="0"/>
              <a:t>&lt;html&gt;</a:t>
            </a:r>
            <a:endParaRPr lang="en-MY" sz="2100" dirty="0" smtClean="0"/>
          </a:p>
          <a:p>
            <a:pPr lvl="2">
              <a:buNone/>
            </a:pPr>
            <a:r>
              <a:rPr lang="en-US" sz="2100" i="1" dirty="0" smtClean="0"/>
              <a:t>&lt;body&gt;</a:t>
            </a:r>
            <a:endParaRPr lang="en-MY" sz="2100" dirty="0" smtClean="0"/>
          </a:p>
          <a:p>
            <a:pPr lvl="3">
              <a:buNone/>
            </a:pPr>
            <a:r>
              <a:rPr lang="en-US" sz="2100" i="1" dirty="0" smtClean="0">
                <a:solidFill>
                  <a:schemeClr val="tx1"/>
                </a:solidFill>
              </a:rPr>
              <a:t>&lt;ADDRESS&gt;</a:t>
            </a:r>
            <a:endParaRPr lang="en-MY" sz="2100" dirty="0" smtClean="0">
              <a:solidFill>
                <a:schemeClr val="tx1"/>
              </a:solidFill>
            </a:endParaRPr>
          </a:p>
          <a:p>
            <a:pPr lvl="3">
              <a:buNone/>
            </a:pPr>
            <a:r>
              <a:rPr lang="en-US" sz="2100" i="1" dirty="0" smtClean="0">
                <a:solidFill>
                  <a:schemeClr val="tx1"/>
                </a:solidFill>
              </a:rPr>
              <a:t>&lt;strong&gt;Dr. </a:t>
            </a:r>
            <a:r>
              <a:rPr lang="en-US" sz="2100" i="1" dirty="0" err="1" smtClean="0">
                <a:solidFill>
                  <a:schemeClr val="tx1"/>
                </a:solidFill>
              </a:rPr>
              <a:t>Saiful</a:t>
            </a:r>
            <a:r>
              <a:rPr lang="en-US" sz="2100" i="1" dirty="0" smtClean="0">
                <a:solidFill>
                  <a:schemeClr val="tx1"/>
                </a:solidFill>
              </a:rPr>
              <a:t> </a:t>
            </a:r>
            <a:r>
              <a:rPr lang="en-US" sz="2100" i="1" dirty="0" err="1" smtClean="0">
                <a:solidFill>
                  <a:schemeClr val="tx1"/>
                </a:solidFill>
              </a:rPr>
              <a:t>Alam</a:t>
            </a:r>
            <a:r>
              <a:rPr lang="en-US" sz="2100" i="1" dirty="0" smtClean="0">
                <a:solidFill>
                  <a:schemeClr val="tx1"/>
                </a:solidFill>
              </a:rPr>
              <a:t>&lt;/strong&gt;&lt;BR&gt;</a:t>
            </a:r>
            <a:endParaRPr lang="en-MY" sz="2100" dirty="0" smtClean="0">
              <a:solidFill>
                <a:schemeClr val="tx1"/>
              </a:solidFill>
            </a:endParaRPr>
          </a:p>
          <a:p>
            <a:pPr lvl="3">
              <a:buNone/>
            </a:pPr>
            <a:r>
              <a:rPr lang="en-US" sz="2100" i="1" dirty="0" smtClean="0">
                <a:solidFill>
                  <a:schemeClr val="tx1"/>
                </a:solidFill>
              </a:rPr>
              <a:t>Associate Professor&lt;BR&gt;</a:t>
            </a:r>
            <a:endParaRPr lang="en-MY" sz="2100" dirty="0" smtClean="0">
              <a:solidFill>
                <a:schemeClr val="tx1"/>
              </a:solidFill>
            </a:endParaRPr>
          </a:p>
          <a:p>
            <a:pPr lvl="3">
              <a:buNone/>
            </a:pPr>
            <a:r>
              <a:rPr lang="en-US" sz="2100" i="1" dirty="0" smtClean="0">
                <a:solidFill>
                  <a:schemeClr val="tx1"/>
                </a:solidFill>
              </a:rPr>
              <a:t>Dept of Information Science&lt;BR&gt;</a:t>
            </a:r>
            <a:endParaRPr lang="en-MY" sz="2100" dirty="0" smtClean="0">
              <a:solidFill>
                <a:schemeClr val="tx1"/>
              </a:solidFill>
            </a:endParaRPr>
          </a:p>
          <a:p>
            <a:pPr lvl="3">
              <a:buNone/>
            </a:pPr>
            <a:r>
              <a:rPr lang="en-US" sz="2100" i="1" dirty="0" smtClean="0">
                <a:solidFill>
                  <a:schemeClr val="tx1"/>
                </a:solidFill>
              </a:rPr>
              <a:t>University of Dhaka&lt;BR&gt;</a:t>
            </a:r>
            <a:endParaRPr lang="en-MY" sz="2100" dirty="0" smtClean="0">
              <a:solidFill>
                <a:schemeClr val="tx1"/>
              </a:solidFill>
            </a:endParaRPr>
          </a:p>
          <a:p>
            <a:pPr lvl="3">
              <a:buNone/>
            </a:pPr>
            <a:r>
              <a:rPr lang="en-US" sz="2100" i="1" dirty="0" smtClean="0">
                <a:solidFill>
                  <a:schemeClr val="tx1"/>
                </a:solidFill>
              </a:rPr>
              <a:t>Dhaka 1000&lt;BR&gt;</a:t>
            </a:r>
            <a:endParaRPr lang="en-MY" sz="2100" dirty="0" smtClean="0">
              <a:solidFill>
                <a:schemeClr val="tx1"/>
              </a:solidFill>
            </a:endParaRPr>
          </a:p>
          <a:p>
            <a:pPr lvl="3">
              <a:buNone/>
            </a:pPr>
            <a:r>
              <a:rPr lang="en-US" sz="2100" i="1" dirty="0" smtClean="0">
                <a:solidFill>
                  <a:schemeClr val="tx1"/>
                </a:solidFill>
              </a:rPr>
              <a:t>Bangladesh</a:t>
            </a:r>
            <a:endParaRPr lang="en-MY" sz="2100" dirty="0" smtClean="0">
              <a:solidFill>
                <a:schemeClr val="tx1"/>
              </a:solidFill>
            </a:endParaRPr>
          </a:p>
          <a:p>
            <a:pPr lvl="3">
              <a:buNone/>
            </a:pPr>
            <a:r>
              <a:rPr lang="en-US" sz="2100" i="1" dirty="0" smtClean="0">
                <a:solidFill>
                  <a:schemeClr val="tx1"/>
                </a:solidFill>
              </a:rPr>
              <a:t>&lt;/ADDRESS&gt;</a:t>
            </a:r>
          </a:p>
          <a:p>
            <a:pPr lvl="2">
              <a:buNone/>
            </a:pPr>
            <a:r>
              <a:rPr lang="en-US" sz="2100" i="1" dirty="0" smtClean="0"/>
              <a:t>&lt;/body&gt;</a:t>
            </a:r>
            <a:endParaRPr lang="en-MY" sz="2100" dirty="0" smtClean="0"/>
          </a:p>
          <a:p>
            <a:pPr lvl="2">
              <a:buNone/>
            </a:pPr>
            <a:r>
              <a:rPr lang="en-US" sz="2100" i="1" dirty="0" smtClean="0"/>
              <a:t>&lt;/html&gt; </a:t>
            </a:r>
            <a:endParaRPr lang="en-MY" sz="2100" dirty="0" smtClean="0"/>
          </a:p>
          <a:p>
            <a:endParaRPr lang="en-MY"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92500" lnSpcReduction="20000"/>
          </a:bodyPr>
          <a:lstStyle/>
          <a:p>
            <a:r>
              <a:rPr lang="en-US" sz="2800" b="1" dirty="0" smtClean="0"/>
              <a:t>Font</a:t>
            </a:r>
            <a:endParaRPr lang="en-MY" sz="2800" dirty="0" smtClean="0"/>
          </a:p>
          <a:p>
            <a:pPr lvl="1"/>
            <a:r>
              <a:rPr lang="en-US" sz="2300" dirty="0" smtClean="0"/>
              <a:t>Font tag supports different types of font, size, colors etc. its attributes are:</a:t>
            </a:r>
            <a:endParaRPr lang="en-MY" sz="2300" dirty="0" smtClean="0"/>
          </a:p>
          <a:p>
            <a:pPr lvl="1"/>
            <a:r>
              <a:rPr lang="en-US" sz="2300" dirty="0" smtClean="0"/>
              <a:t>SIZE= “value”</a:t>
            </a:r>
            <a:endParaRPr lang="en-MY" sz="2300" dirty="0" smtClean="0"/>
          </a:p>
          <a:p>
            <a:pPr lvl="1"/>
            <a:r>
              <a:rPr lang="en-US" sz="2300" dirty="0" smtClean="0"/>
              <a:t>FACE= “name” </a:t>
            </a:r>
            <a:endParaRPr lang="en-MY" sz="2300" dirty="0" smtClean="0"/>
          </a:p>
          <a:p>
            <a:pPr lvl="1"/>
            <a:r>
              <a:rPr lang="en-US" sz="2300" dirty="0" smtClean="0"/>
              <a:t>COLOR = “color name”</a:t>
            </a:r>
          </a:p>
          <a:p>
            <a:r>
              <a:rPr lang="en-US" sz="2800" dirty="0" smtClean="0"/>
              <a:t>Example</a:t>
            </a:r>
          </a:p>
          <a:p>
            <a:pPr lvl="3">
              <a:buNone/>
            </a:pPr>
            <a:r>
              <a:rPr lang="en-US" sz="2100" i="1" dirty="0" smtClean="0"/>
              <a:t>&lt;p&gt;&lt;font size="5" face="</a:t>
            </a:r>
            <a:r>
              <a:rPr lang="en-US" sz="2100" i="1" dirty="0" err="1" smtClean="0"/>
              <a:t>arial</a:t>
            </a:r>
            <a:r>
              <a:rPr lang="en-US" sz="2100" i="1" dirty="0" smtClean="0"/>
              <a:t>" color="red"&gt;</a:t>
            </a:r>
            <a:endParaRPr lang="en-MY" sz="2100" dirty="0" smtClean="0"/>
          </a:p>
          <a:p>
            <a:pPr lvl="3">
              <a:buNone/>
            </a:pPr>
            <a:r>
              <a:rPr lang="en-US" sz="2100" i="1" dirty="0" smtClean="0"/>
              <a:t>This paragraph is in Arial, size 5, and in red text color.</a:t>
            </a:r>
            <a:endParaRPr lang="en-MY" sz="2100" dirty="0" smtClean="0"/>
          </a:p>
          <a:p>
            <a:pPr lvl="3">
              <a:buNone/>
            </a:pPr>
            <a:r>
              <a:rPr lang="en-US" sz="2100" i="1" dirty="0" smtClean="0"/>
              <a:t>&lt;/font&gt;&lt;/p&gt;&lt;p&gt;</a:t>
            </a:r>
            <a:endParaRPr lang="en-MY" sz="2100" dirty="0" smtClean="0"/>
          </a:p>
          <a:p>
            <a:pPr lvl="3">
              <a:buNone/>
            </a:pPr>
            <a:r>
              <a:rPr lang="en-US" sz="2100" i="1" dirty="0" smtClean="0"/>
              <a:t>&lt;font size="3" face="</a:t>
            </a:r>
            <a:r>
              <a:rPr lang="en-US" sz="2100" i="1" dirty="0" err="1" smtClean="0"/>
              <a:t>verdana</a:t>
            </a:r>
            <a:r>
              <a:rPr lang="en-US" sz="2100" i="1" dirty="0" smtClean="0"/>
              <a:t>" color="blue"&gt;</a:t>
            </a:r>
            <a:endParaRPr lang="en-MY" sz="2100" dirty="0" smtClean="0"/>
          </a:p>
          <a:p>
            <a:pPr lvl="3">
              <a:buNone/>
            </a:pPr>
            <a:r>
              <a:rPr lang="en-US" sz="2100" i="1" dirty="0" smtClean="0"/>
              <a:t>This paragraph is in Verdana, size 3, and in blue text color.</a:t>
            </a:r>
            <a:endParaRPr lang="en-MY" sz="2100" dirty="0" smtClean="0"/>
          </a:p>
          <a:p>
            <a:pPr lvl="3">
              <a:buNone/>
            </a:pPr>
            <a:r>
              <a:rPr lang="en-US" sz="2100" i="1" dirty="0" smtClean="0"/>
              <a:t>&lt;/font&gt;&lt;/p&gt;</a:t>
            </a:r>
          </a:p>
          <a:p>
            <a:pPr>
              <a:buNone/>
            </a:pPr>
            <a:r>
              <a:rPr lang="en-US" sz="2600" i="1" dirty="0" smtClean="0"/>
              <a:t>The font element is deprecated in HTML 4. Use CSS instead!</a:t>
            </a:r>
            <a:endParaRPr lang="en-MY" sz="2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t>HTML Syntax </a:t>
            </a:r>
            <a:endParaRPr lang="en-US" dirty="0"/>
          </a:p>
        </p:txBody>
      </p:sp>
      <p:sp>
        <p:nvSpPr>
          <p:cNvPr id="33795" name="Rectangle 3"/>
          <p:cNvSpPr>
            <a:spLocks noGrp="1" noChangeArrowheads="1"/>
          </p:cNvSpPr>
          <p:nvPr>
            <p:ph type="body" idx="1"/>
          </p:nvPr>
        </p:nvSpPr>
        <p:spPr/>
        <p:txBody>
          <a:bodyPr/>
          <a:lstStyle/>
          <a:p>
            <a:pPr lvl="0" fontAlgn="base" hangingPunct="0"/>
            <a:r>
              <a:rPr lang="en-US" dirty="0" smtClean="0"/>
              <a:t>HTML tags are mark up codes used for formatting ASCII (text) files, which is interpreted by the browser when displaying a web page.</a:t>
            </a:r>
          </a:p>
          <a:p>
            <a:pPr fontAlgn="base" hangingPunct="0"/>
            <a:r>
              <a:rPr lang="en-US" dirty="0" smtClean="0"/>
              <a:t>HTML tags basically include the tag name enclosed by angle brackets (&lt;  &gt;). for example &lt;HTML&gt;</a:t>
            </a:r>
            <a:endParaRPr lang="en-MY" dirty="0" smtClean="0"/>
          </a:p>
          <a:p>
            <a:pPr fontAlgn="base" hangingPunct="0"/>
            <a:r>
              <a:rPr lang="en-US" dirty="0" smtClean="0"/>
              <a:t>Most tags are used in pairs, a begin tag and an end tag, for example &lt;TITLE&gt;…&lt;/TITLE&gt;. The back slash on the tag signifies it as the end tag. Some tags do not require end tags.</a:t>
            </a:r>
            <a:endParaRPr lang="en-MY" dirty="0" smtClean="0"/>
          </a:p>
          <a:p>
            <a:pPr lvl="0" fontAlgn="base" hangingPunct="0"/>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a:bodyPr>
          <a:lstStyle/>
          <a:p>
            <a:r>
              <a:rPr lang="en-US" sz="2800" b="1" dirty="0" smtClean="0"/>
              <a:t>Preformatted text &lt;PRE&gt;...&lt;/PRE&gt;</a:t>
            </a:r>
          </a:p>
          <a:p>
            <a:pPr lvl="1"/>
            <a:r>
              <a:rPr lang="en-US" sz="1900" dirty="0" smtClean="0"/>
              <a:t>It allows the browser to show as formatted between &lt;pre&gt; and &lt;/pre&gt;.</a:t>
            </a:r>
          </a:p>
          <a:p>
            <a:pPr lvl="1"/>
            <a:r>
              <a:rPr lang="en-US" sz="1900" dirty="0" smtClean="0"/>
              <a:t>Example</a:t>
            </a:r>
          </a:p>
          <a:p>
            <a:pPr lvl="2">
              <a:buNone/>
            </a:pPr>
            <a:r>
              <a:rPr lang="en-US" sz="2100" i="1" dirty="0" smtClean="0"/>
              <a:t>&lt;pre&gt;</a:t>
            </a:r>
            <a:endParaRPr lang="en-MY" sz="2100" dirty="0" smtClean="0"/>
          </a:p>
          <a:p>
            <a:pPr lvl="2">
              <a:buNone/>
            </a:pPr>
            <a:r>
              <a:rPr lang="en-US" sz="2100" i="1" dirty="0" smtClean="0"/>
              <a:t>This is P   R   E  F   O   R   M   A   T   </a:t>
            </a:r>
            <a:r>
              <a:rPr lang="en-US" sz="2100" i="1" dirty="0" err="1" smtClean="0"/>
              <a:t>T</a:t>
            </a:r>
            <a:r>
              <a:rPr lang="en-US" sz="2100" i="1" dirty="0" smtClean="0"/>
              <a:t>   E   D</a:t>
            </a:r>
            <a:endParaRPr lang="en-MY" sz="2100" dirty="0" smtClean="0"/>
          </a:p>
          <a:p>
            <a:pPr lvl="2">
              <a:buNone/>
            </a:pPr>
            <a:r>
              <a:rPr lang="en-US" sz="2100" i="1" dirty="0" smtClean="0"/>
              <a:t>  T</a:t>
            </a:r>
            <a:endParaRPr lang="en-MY" sz="2100" dirty="0" smtClean="0"/>
          </a:p>
          <a:p>
            <a:pPr lvl="2">
              <a:buNone/>
            </a:pPr>
            <a:r>
              <a:rPr lang="en-US" sz="2100" i="1" dirty="0" smtClean="0"/>
              <a:t>      E</a:t>
            </a:r>
            <a:endParaRPr lang="en-MY" sz="2100" dirty="0" smtClean="0"/>
          </a:p>
          <a:p>
            <a:pPr lvl="2">
              <a:buNone/>
            </a:pPr>
            <a:r>
              <a:rPr lang="en-US" sz="2100" i="1" dirty="0" smtClean="0"/>
              <a:t>        X</a:t>
            </a:r>
            <a:endParaRPr lang="en-MY" sz="2100" dirty="0" smtClean="0"/>
          </a:p>
          <a:p>
            <a:pPr lvl="2">
              <a:buNone/>
            </a:pPr>
            <a:r>
              <a:rPr lang="en-US" sz="2100" i="1" dirty="0" smtClean="0"/>
              <a:t>          T</a:t>
            </a:r>
            <a:endParaRPr lang="en-MY" sz="2100" dirty="0" smtClean="0"/>
          </a:p>
          <a:p>
            <a:pPr lvl="2">
              <a:buNone/>
            </a:pPr>
            <a:r>
              <a:rPr lang="en-US" sz="2100" i="1" dirty="0" smtClean="0"/>
              <a:t>   SPACES     are ok!  So are </a:t>
            </a:r>
            <a:endParaRPr lang="en-MY" sz="2100" dirty="0" smtClean="0"/>
          </a:p>
          <a:p>
            <a:pPr lvl="2">
              <a:buNone/>
            </a:pPr>
            <a:r>
              <a:rPr lang="en-US" sz="2100" i="1" dirty="0" smtClean="0"/>
              <a:t>   RETURNS!</a:t>
            </a:r>
            <a:endParaRPr lang="en-MY" sz="2100" dirty="0" smtClean="0"/>
          </a:p>
          <a:p>
            <a:pPr lvl="2">
              <a:buNone/>
            </a:pPr>
            <a:r>
              <a:rPr lang="en-US" sz="2100" i="1" dirty="0" smtClean="0"/>
              <a:t>&lt;/pre&gt;</a:t>
            </a:r>
            <a:endParaRPr lang="en-MY" sz="53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92500" lnSpcReduction="10000"/>
          </a:bodyPr>
          <a:lstStyle/>
          <a:p>
            <a:pPr algn="just">
              <a:lnSpc>
                <a:spcPct val="115000"/>
              </a:lnSpc>
              <a:spcAft>
                <a:spcPts val="0"/>
              </a:spcAft>
            </a:pPr>
            <a:r>
              <a:rPr lang="en-US" sz="2800" b="1" dirty="0" smtClean="0">
                <a:ea typeface="Times New Roman"/>
              </a:rPr>
              <a:t>&lt;div&gt;..&lt;/ div &gt;</a:t>
            </a:r>
            <a:endParaRPr lang="en-MY" sz="2800" b="1" dirty="0" smtClean="0">
              <a:ea typeface="Times New Roman"/>
            </a:endParaRPr>
          </a:p>
          <a:p>
            <a:pPr lvl="1"/>
            <a:r>
              <a:rPr lang="en-US" sz="2300" dirty="0" smtClean="0"/>
              <a:t>The &lt;div&gt; tag defines a division or a section in an HTML document. </a:t>
            </a:r>
          </a:p>
          <a:p>
            <a:pPr lvl="1"/>
            <a:r>
              <a:rPr lang="en-US" sz="2300" dirty="0" smtClean="0"/>
              <a:t>The &lt;div&gt; tag is used to group block-elements to format them with styles. </a:t>
            </a:r>
          </a:p>
          <a:p>
            <a:pPr lvl="1"/>
            <a:r>
              <a:rPr lang="en-US" sz="2300" dirty="0" smtClean="0"/>
              <a:t>The &lt;div&gt; element is very often used together with CSS, to layout a web page. </a:t>
            </a:r>
          </a:p>
          <a:p>
            <a:pPr lvl="1"/>
            <a:r>
              <a:rPr lang="en-US" sz="2300" dirty="0" smtClean="0"/>
              <a:t>By default, browsers always place a line break before and after the &lt;div&gt; element. However, this can be changed with CSS.</a:t>
            </a:r>
            <a:endParaRPr lang="en-MY" sz="2300" dirty="0" smtClean="0"/>
          </a:p>
          <a:p>
            <a:pPr lvl="1"/>
            <a:r>
              <a:rPr lang="en-US" sz="1900" dirty="0" smtClean="0"/>
              <a:t>Example</a:t>
            </a:r>
          </a:p>
          <a:p>
            <a:pPr lvl="2">
              <a:buNone/>
            </a:pPr>
            <a:r>
              <a:rPr lang="en-US" sz="2100" dirty="0" smtClean="0"/>
              <a:t>&lt;div style="color:#00FF00"&gt;</a:t>
            </a:r>
            <a:endParaRPr lang="en-MY" sz="2100" dirty="0" smtClean="0"/>
          </a:p>
          <a:p>
            <a:pPr lvl="2">
              <a:buNone/>
            </a:pPr>
            <a:r>
              <a:rPr lang="en-US" sz="2100" dirty="0" smtClean="0"/>
              <a:t>  &lt;h3&gt;This is a header&lt;/h3&gt;</a:t>
            </a:r>
            <a:endParaRPr lang="en-MY" sz="2100" dirty="0" smtClean="0"/>
          </a:p>
          <a:p>
            <a:pPr lvl="2">
              <a:buNone/>
            </a:pPr>
            <a:r>
              <a:rPr lang="en-US" sz="2100" dirty="0" smtClean="0"/>
              <a:t>  &lt;p&gt;This is a paragraph.&lt;/p&gt;</a:t>
            </a:r>
            <a:endParaRPr lang="en-MY" sz="2100" dirty="0" smtClean="0"/>
          </a:p>
          <a:p>
            <a:pPr lvl="2">
              <a:buNone/>
            </a:pPr>
            <a:r>
              <a:rPr lang="en-US" sz="2100" dirty="0" smtClean="0"/>
              <a:t>&lt;/div&gt;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Phrase Elements(Cont..)</a:t>
            </a:r>
            <a:endParaRPr lang="en-US" dirty="0"/>
          </a:p>
        </p:txBody>
      </p:sp>
      <p:sp>
        <p:nvSpPr>
          <p:cNvPr id="1027" name="Rectangle 3"/>
          <p:cNvSpPr>
            <a:spLocks noGrp="1" noChangeArrowheads="1"/>
          </p:cNvSpPr>
          <p:nvPr>
            <p:ph type="body" idx="1"/>
          </p:nvPr>
        </p:nvSpPr>
        <p:spPr>
          <a:xfrm>
            <a:off x="228600" y="1527048"/>
            <a:ext cx="8686800" cy="4873752"/>
          </a:xfrm>
        </p:spPr>
        <p:txBody>
          <a:bodyPr>
            <a:normAutofit fontScale="92500" lnSpcReduction="10000"/>
          </a:bodyPr>
          <a:lstStyle/>
          <a:p>
            <a:r>
              <a:rPr lang="en-US" sz="2800" b="1" dirty="0" smtClean="0"/>
              <a:t>&lt;span&gt;..&lt;/span&gt;</a:t>
            </a:r>
            <a:endParaRPr lang="en-MY" sz="2800" dirty="0" smtClean="0"/>
          </a:p>
          <a:p>
            <a:pPr lvl="1"/>
            <a:r>
              <a:rPr lang="en-US" sz="2300" dirty="0" smtClean="0"/>
              <a:t>The &lt;span&gt; tag is used to group inline-elements in a document. </a:t>
            </a:r>
          </a:p>
          <a:p>
            <a:pPr lvl="1"/>
            <a:r>
              <a:rPr lang="en-US" sz="2300" dirty="0" smtClean="0"/>
              <a:t>The &lt;span&gt; tag provides no visual change by itself. The &lt;span&gt; tag provides a way to add a hook to a part of a text or a part of a document. </a:t>
            </a:r>
          </a:p>
          <a:p>
            <a:pPr lvl="1"/>
            <a:r>
              <a:rPr lang="en-US" sz="2300" dirty="0" smtClean="0"/>
              <a:t>When the text is hooked in a &lt;span&gt; element you can add styles to the content, or manipulate the content with for example JavaScript.</a:t>
            </a:r>
            <a:endParaRPr lang="en-MY" sz="2300" dirty="0" smtClean="0"/>
          </a:p>
          <a:p>
            <a:pPr lvl="1"/>
            <a:r>
              <a:rPr lang="en-US" sz="1900" dirty="0" smtClean="0"/>
              <a:t>Example</a:t>
            </a:r>
          </a:p>
          <a:p>
            <a:pPr lvl="2">
              <a:buNone/>
            </a:pPr>
            <a:r>
              <a:rPr lang="en-US" sz="2100" dirty="0" smtClean="0"/>
              <a:t>&lt;p&gt;</a:t>
            </a:r>
          </a:p>
          <a:p>
            <a:pPr lvl="2">
              <a:buNone/>
            </a:pPr>
            <a:r>
              <a:rPr lang="en-US" sz="2100" dirty="0" smtClean="0"/>
              <a:t>	My mother has </a:t>
            </a:r>
          </a:p>
          <a:p>
            <a:pPr lvl="2">
              <a:buNone/>
            </a:pPr>
            <a:r>
              <a:rPr lang="en-US" sz="2100" dirty="0" smtClean="0"/>
              <a:t>	&lt;span style="</a:t>
            </a:r>
            <a:r>
              <a:rPr lang="en-US" sz="2100" dirty="0" err="1" smtClean="0"/>
              <a:t>color:lightblue;font-weight:bold</a:t>
            </a:r>
            <a:r>
              <a:rPr lang="en-US" sz="2100" dirty="0" smtClean="0"/>
              <a:t>"&gt;light blue&lt;/span&gt; </a:t>
            </a:r>
          </a:p>
          <a:p>
            <a:pPr lvl="2">
              <a:buNone/>
            </a:pPr>
            <a:r>
              <a:rPr lang="en-US" sz="2100" dirty="0" smtClean="0"/>
              <a:t>	eyes and my father has </a:t>
            </a:r>
          </a:p>
          <a:p>
            <a:pPr lvl="2">
              <a:buNone/>
            </a:pPr>
            <a:r>
              <a:rPr lang="en-US" sz="2100" dirty="0" smtClean="0"/>
              <a:t>	&lt;span style="</a:t>
            </a:r>
            <a:r>
              <a:rPr lang="en-US" sz="2100" dirty="0" err="1" smtClean="0"/>
              <a:t>color:darkolivegreen;font-weight:bold</a:t>
            </a:r>
            <a:r>
              <a:rPr lang="en-US" sz="2100" dirty="0" smtClean="0"/>
              <a:t>"&gt;dark green&lt;/span&gt; eyes.&lt;/p&gt;</a:t>
            </a:r>
            <a:endParaRPr lang="en-MY" sz="2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dirty="0" smtClean="0"/>
              <a:t>HTML Syntax (Cont..)</a:t>
            </a:r>
            <a:endParaRPr lang="en-US" dirty="0"/>
          </a:p>
        </p:txBody>
      </p:sp>
      <p:sp>
        <p:nvSpPr>
          <p:cNvPr id="34819" name="Rectangle 3"/>
          <p:cNvSpPr>
            <a:spLocks noGrp="1" noChangeArrowheads="1"/>
          </p:cNvSpPr>
          <p:nvPr>
            <p:ph type="body" idx="1"/>
          </p:nvPr>
        </p:nvSpPr>
        <p:spPr>
          <a:xfrm>
            <a:off x="228600" y="1527048"/>
            <a:ext cx="8613648" cy="4797552"/>
          </a:xfrm>
        </p:spPr>
        <p:txBody>
          <a:bodyPr>
            <a:normAutofit/>
          </a:bodyPr>
          <a:lstStyle/>
          <a:p>
            <a:pPr lvl="0" fontAlgn="base" hangingPunct="0"/>
            <a:r>
              <a:rPr lang="en-US" dirty="0" smtClean="0"/>
              <a:t>In coding HTML tags you can use capital letters, lower case, or a combination of both. For easy editing it is recommended that you use lower case letters for most purposes and capital letters for special cases. </a:t>
            </a:r>
          </a:p>
          <a:p>
            <a:pPr fontAlgn="base" hangingPunct="0"/>
            <a:r>
              <a:rPr lang="en-US" dirty="0" smtClean="0"/>
              <a:t>Browsers treat white spaces in HTML documents as a single blank space; defining the layout of your web page with the necessary white space requires the use of the appropriate tags. </a:t>
            </a:r>
            <a:endParaRPr lang="en-MY" dirty="0" smtClean="0"/>
          </a:p>
          <a:p>
            <a:pPr fontAlgn="base" hangingPunct="0"/>
            <a:r>
              <a:rPr lang="en-US" dirty="0" smtClean="0"/>
              <a:t>When you save an HTML file, you can use either the .</a:t>
            </a:r>
            <a:r>
              <a:rPr lang="en-US" dirty="0" err="1" smtClean="0"/>
              <a:t>htm</a:t>
            </a:r>
            <a:r>
              <a:rPr lang="en-US" dirty="0" smtClean="0"/>
              <a:t> or the .html file extension.</a:t>
            </a:r>
            <a:endParaRPr lang="en-MY"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Basic structure of HTML</a:t>
            </a:r>
            <a:endParaRPr lang="en-US" dirty="0"/>
          </a:p>
        </p:txBody>
      </p:sp>
      <p:sp>
        <p:nvSpPr>
          <p:cNvPr id="1027" name="Rectangle 3"/>
          <p:cNvSpPr>
            <a:spLocks noGrp="1" noChangeArrowheads="1"/>
          </p:cNvSpPr>
          <p:nvPr>
            <p:ph type="body" idx="1"/>
          </p:nvPr>
        </p:nvSpPr>
        <p:spPr/>
        <p:txBody>
          <a:bodyPr>
            <a:normAutofit/>
          </a:bodyPr>
          <a:lstStyle/>
          <a:p>
            <a:pPr lvl="0"/>
            <a:r>
              <a:rPr lang="en-US" sz="3200" b="1" dirty="0" smtClean="0"/>
              <a:t>&lt;HTML&gt; … &lt;/HTML&gt;</a:t>
            </a:r>
            <a:r>
              <a:rPr lang="en-US" sz="3200" dirty="0" smtClean="0"/>
              <a:t> - All web pages should have this tag. With the closing tag for browsers to identify them as HTML documents. The beginning </a:t>
            </a:r>
            <a:r>
              <a:rPr lang="en-US" sz="3200" b="1" dirty="0" smtClean="0"/>
              <a:t>&lt;HTML&gt; </a:t>
            </a:r>
            <a:r>
              <a:rPr lang="en-US" sz="3200" dirty="0" smtClean="0"/>
              <a:t>and closing </a:t>
            </a:r>
            <a:r>
              <a:rPr lang="en-US" sz="3200" b="1" dirty="0" smtClean="0"/>
              <a:t>&lt;/HTML&gt; </a:t>
            </a:r>
            <a:r>
              <a:rPr lang="en-US" sz="3200" dirty="0" smtClean="0"/>
              <a:t>it is often called the </a:t>
            </a:r>
            <a:r>
              <a:rPr lang="en-US" sz="3200" i="1" dirty="0" smtClean="0"/>
              <a:t>root element,</a:t>
            </a:r>
            <a:r>
              <a:rPr lang="en-US" sz="3200" dirty="0" smtClean="0"/>
              <a:t> as it is the root of an inverted tree structure containing the tags and content of a document.</a:t>
            </a:r>
            <a:endParaRPr lang="en-MY"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Basic structure of HTML</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fontScale="77500" lnSpcReduction="20000"/>
          </a:bodyPr>
          <a:lstStyle/>
          <a:p>
            <a:pPr lvl="0"/>
            <a:r>
              <a:rPr lang="en-US" sz="3800" b="1" dirty="0" smtClean="0"/>
              <a:t>&lt;HEAD&gt; … &lt;/HEAD&gt;</a:t>
            </a:r>
            <a:r>
              <a:rPr lang="en-US" sz="3800" dirty="0" smtClean="0"/>
              <a:t> - The head of an HTML document is like the front matter or cover page of a document. This tag contains all information about the HTML document.</a:t>
            </a:r>
            <a:endParaRPr lang="en-MY" sz="3800" dirty="0" smtClean="0"/>
          </a:p>
          <a:p>
            <a:pPr lvl="0"/>
            <a:r>
              <a:rPr lang="en-US" sz="3400" dirty="0" smtClean="0"/>
              <a:t>The following elements are related to the &lt;HEAD&gt; element:</a:t>
            </a:r>
            <a:endParaRPr lang="en-MY" sz="3400" dirty="0" smtClean="0"/>
          </a:p>
          <a:p>
            <a:pPr lvl="1"/>
            <a:r>
              <a:rPr lang="en-US" sz="2900" b="1" dirty="0" smtClean="0"/>
              <a:t>&lt;BASE&gt; </a:t>
            </a:r>
            <a:r>
              <a:rPr lang="en-US" sz="2900" dirty="0" smtClean="0"/>
              <a:t>	Allows the base address of HTML document to be specified </a:t>
            </a:r>
            <a:endParaRPr lang="en-MY" sz="2900" dirty="0" smtClean="0"/>
          </a:p>
          <a:p>
            <a:pPr lvl="1"/>
            <a:r>
              <a:rPr lang="en-US" sz="2900" b="1" dirty="0" smtClean="0"/>
              <a:t>&lt;LINK&gt; </a:t>
            </a:r>
            <a:r>
              <a:rPr lang="en-US" sz="2900" dirty="0" smtClean="0"/>
              <a:t>	Indicates relationships between documents</a:t>
            </a:r>
            <a:endParaRPr lang="en-MY" sz="2900" dirty="0" smtClean="0"/>
          </a:p>
          <a:p>
            <a:pPr lvl="1"/>
            <a:r>
              <a:rPr lang="en-US" sz="2900" b="1" dirty="0" smtClean="0"/>
              <a:t>&lt;META&gt;</a:t>
            </a:r>
            <a:r>
              <a:rPr lang="en-US" sz="2900" dirty="0" smtClean="0"/>
              <a:t>  Specifies document information usable by server/clients. </a:t>
            </a:r>
            <a:endParaRPr lang="en-MY" sz="2900" dirty="0" smtClean="0"/>
          </a:p>
          <a:p>
            <a:pPr lvl="1"/>
            <a:r>
              <a:rPr lang="en-US" sz="2900" b="1" dirty="0" smtClean="0"/>
              <a:t>&lt;STYLE&gt; </a:t>
            </a:r>
            <a:r>
              <a:rPr lang="en-US" sz="2900" dirty="0" smtClean="0"/>
              <a:t>    Specifies styles within the document when used by browsers that support use of style sheets </a:t>
            </a:r>
            <a:endParaRPr lang="en-MY" sz="2900" dirty="0" smtClean="0"/>
          </a:p>
          <a:p>
            <a:pPr lvl="1"/>
            <a:r>
              <a:rPr lang="en-US" sz="2900" b="1" dirty="0" smtClean="0"/>
              <a:t>&lt;TITLE&gt;</a:t>
            </a:r>
            <a:r>
              <a:rPr lang="en-US" sz="2900" dirty="0" smtClean="0"/>
              <a:t>   Specifies the title of the document</a:t>
            </a:r>
            <a:endParaRPr lang="en-MY"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Basic structure of HTML</a:t>
            </a:r>
            <a:endParaRPr lang="en-US" dirty="0"/>
          </a:p>
        </p:txBody>
      </p:sp>
      <p:sp>
        <p:nvSpPr>
          <p:cNvPr id="1027" name="Rectangle 3"/>
          <p:cNvSpPr>
            <a:spLocks noGrp="1" noChangeArrowheads="1"/>
          </p:cNvSpPr>
          <p:nvPr>
            <p:ph type="body" idx="1"/>
          </p:nvPr>
        </p:nvSpPr>
        <p:spPr>
          <a:xfrm>
            <a:off x="228600" y="1527048"/>
            <a:ext cx="8686800" cy="4797552"/>
          </a:xfrm>
        </p:spPr>
        <p:txBody>
          <a:bodyPr>
            <a:normAutofit lnSpcReduction="10000"/>
          </a:bodyPr>
          <a:lstStyle/>
          <a:p>
            <a:pPr lvl="0"/>
            <a:r>
              <a:rPr lang="en-US" sz="3600" b="1" dirty="0" smtClean="0"/>
              <a:t>&lt;BODY&gt; … &lt;/BODY&gt;</a:t>
            </a:r>
            <a:r>
              <a:rPr lang="en-US" sz="3600" dirty="0" smtClean="0"/>
              <a:t> - The body of an HTML document, as its name suggests, contains all the text and images that make up the page, together with all the HTML elements that provide the control and formatting of the page. The format is </a:t>
            </a:r>
          </a:p>
          <a:p>
            <a:pPr lvl="1">
              <a:buNone/>
            </a:pPr>
            <a:r>
              <a:rPr lang="en-US" dirty="0" smtClean="0"/>
              <a:t>	</a:t>
            </a:r>
            <a:r>
              <a:rPr lang="en-US" sz="2100" i="1" dirty="0" smtClean="0"/>
              <a:t>&lt;BODY&gt; </a:t>
            </a:r>
            <a:br>
              <a:rPr lang="en-US" sz="2100" i="1" dirty="0" smtClean="0"/>
            </a:br>
            <a:r>
              <a:rPr lang="en-US" sz="2100" i="1" dirty="0" smtClean="0"/>
              <a:t> 	 The rest of the document included here</a:t>
            </a:r>
            <a:br>
              <a:rPr lang="en-US" sz="2100" i="1" dirty="0" smtClean="0"/>
            </a:br>
            <a:r>
              <a:rPr lang="en-US" sz="2100" i="1" dirty="0" smtClean="0"/>
              <a:t>&lt;/BODY&gt;</a:t>
            </a:r>
            <a:endParaRPr lang="en-MY"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p:txBody>
          <a:bodyPr/>
          <a:lstStyle/>
          <a:p>
            <a:pPr>
              <a:buNone/>
            </a:pPr>
            <a:r>
              <a:rPr lang="en-US" i="1" dirty="0" smtClean="0"/>
              <a:t>&lt;html&gt;</a:t>
            </a:r>
            <a:endParaRPr lang="en-MY" i="1" dirty="0" smtClean="0"/>
          </a:p>
          <a:p>
            <a:pPr>
              <a:buNone/>
            </a:pPr>
            <a:r>
              <a:rPr lang="en-US" i="1" dirty="0" smtClean="0"/>
              <a:t> 	&lt;HEAD&gt;</a:t>
            </a:r>
            <a:endParaRPr lang="en-MY" i="1" dirty="0" smtClean="0"/>
          </a:p>
          <a:p>
            <a:pPr>
              <a:buNone/>
            </a:pPr>
            <a:r>
              <a:rPr lang="en-US" i="1" dirty="0" smtClean="0"/>
              <a:t> 		&lt;TITLE&gt;My First HTML Page&lt;/TITLE&gt;</a:t>
            </a:r>
            <a:endParaRPr lang="en-MY" i="1" dirty="0" smtClean="0"/>
          </a:p>
          <a:p>
            <a:pPr>
              <a:buNone/>
            </a:pPr>
            <a:r>
              <a:rPr lang="en-US" i="1" dirty="0" smtClean="0"/>
              <a:t>	&lt;/HEAD&gt;</a:t>
            </a:r>
            <a:endParaRPr lang="en-MY" i="1" dirty="0" smtClean="0"/>
          </a:p>
          <a:p>
            <a:pPr>
              <a:buNone/>
            </a:pPr>
            <a:r>
              <a:rPr lang="en-US" i="1" dirty="0" smtClean="0"/>
              <a:t> 	&lt;body&gt;</a:t>
            </a:r>
            <a:endParaRPr lang="en-MY" i="1" dirty="0" smtClean="0"/>
          </a:p>
          <a:p>
            <a:pPr>
              <a:buNone/>
            </a:pPr>
            <a:r>
              <a:rPr lang="en-US" i="1" dirty="0" smtClean="0"/>
              <a:t>   		&lt;h3&gt;Welcome to My Site&lt;/h3&gt;</a:t>
            </a:r>
            <a:endParaRPr lang="en-MY" i="1" dirty="0" smtClean="0"/>
          </a:p>
          <a:p>
            <a:pPr>
              <a:buNone/>
            </a:pPr>
            <a:r>
              <a:rPr lang="en-US" i="1" dirty="0" smtClean="0"/>
              <a:t> 	&lt;/body&gt;</a:t>
            </a:r>
            <a:endParaRPr lang="en-MY" i="1" dirty="0" smtClean="0"/>
          </a:p>
          <a:p>
            <a:pPr>
              <a:buNone/>
            </a:pPr>
            <a:r>
              <a:rPr lang="en-US" i="1" dirty="0" smtClean="0"/>
              <a:t>&lt;/html&gt;</a:t>
            </a:r>
            <a:endParaRPr lang="en-MY" i="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490</TotalTime>
  <Words>3500</Words>
  <Application>Microsoft Office PowerPoint</Application>
  <PresentationFormat>On-screen Show (4:3)</PresentationFormat>
  <Paragraphs>427</Paragraphs>
  <Slides>43</Slides>
  <Notes>21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Civic</vt:lpstr>
      <vt:lpstr>Web Technology Lecture - 02</vt:lpstr>
      <vt:lpstr>Content</vt:lpstr>
      <vt:lpstr>HTML</vt:lpstr>
      <vt:lpstr>HTML Syntax </vt:lpstr>
      <vt:lpstr>HTML Syntax (Cont..)</vt:lpstr>
      <vt:lpstr>Basic structure of HTML</vt:lpstr>
      <vt:lpstr>Basic structure of HTML</vt:lpstr>
      <vt:lpstr>Basic structure of HTML</vt:lpstr>
      <vt:lpstr>Example</vt:lpstr>
      <vt:lpstr>Elements</vt:lpstr>
      <vt:lpstr>Attribute and Values</vt:lpstr>
      <vt:lpstr>Example</vt:lpstr>
      <vt:lpstr>Rules of HTML</vt:lpstr>
      <vt:lpstr>Rules of HTML</vt:lpstr>
      <vt:lpstr>Rules of HTML</vt:lpstr>
      <vt:lpstr>XHTML: The Rules Enforced</vt:lpstr>
      <vt:lpstr>XHTML: The Rules Enforced</vt:lpstr>
      <vt:lpstr>Core HTML Attributes</vt:lpstr>
      <vt:lpstr>Core HTML Attributes</vt:lpstr>
      <vt:lpstr>Basic Text Formatting</vt:lpstr>
      <vt:lpstr>Block Formatting Elements</vt:lpstr>
      <vt:lpstr>Block Formatting Elements</vt:lpstr>
      <vt:lpstr>Header Tag: &lt;Hx&gt;...&lt;/Hx&gt;</vt:lpstr>
      <vt:lpstr>Header Tag: &lt;Hx&gt;...&lt;/Hx&gt;</vt:lpstr>
      <vt:lpstr>Example</vt:lpstr>
      <vt:lpstr>Paragraphs: &lt;P&gt;...&lt;/P&gt;</vt:lpstr>
      <vt:lpstr>&lt; br / &gt; Element</vt:lpstr>
      <vt:lpstr>&lt;HR&gt; Element </vt:lpstr>
      <vt:lpstr>Presentational Elements</vt:lpstr>
      <vt:lpstr>Presentational Elements(Cont..)</vt:lpstr>
      <vt:lpstr>Presentational Elements(Cont..)</vt:lpstr>
      <vt:lpstr>Presentational Elements(Cont..)</vt:lpstr>
      <vt:lpstr>Presentational Elements Example</vt:lpstr>
      <vt:lpstr>Phrase Elements</vt:lpstr>
      <vt:lpstr>Phrase Elements(Cont..)</vt:lpstr>
      <vt:lpstr>Phrase Elements(Cont..)</vt:lpstr>
      <vt:lpstr>Phrase Elements(Cont..)</vt:lpstr>
      <vt:lpstr>Phrase Elements(Cont..)</vt:lpstr>
      <vt:lpstr>Phrase Elements(Cont..)</vt:lpstr>
      <vt:lpstr>Phrase Elements(Cont..)</vt:lpstr>
      <vt:lpstr>Phrase Elements(Cont..)</vt:lpstr>
      <vt:lpstr>Phrase Elements(Cont..)</vt:lpstr>
      <vt:lpstr>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200</cp:revision>
  <dcterms:created xsi:type="dcterms:W3CDTF">2006-08-16T00:00:00Z</dcterms:created>
  <dcterms:modified xsi:type="dcterms:W3CDTF">2007-12-31T18:02:16Z</dcterms:modified>
</cp:coreProperties>
</file>