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715" r:id="rId3"/>
  </p:sldMasterIdLst>
  <p:notesMasterIdLst>
    <p:notesMasterId r:id="rId159"/>
  </p:notesMasterIdLst>
  <p:handoutMasterIdLst>
    <p:handoutMasterId r:id="rId160"/>
  </p:handoutMasterIdLst>
  <p:sldIdLst>
    <p:sldId id="551" r:id="rId4"/>
    <p:sldId id="1449" r:id="rId5"/>
    <p:sldId id="1942" r:id="rId6"/>
    <p:sldId id="2095" r:id="rId7"/>
    <p:sldId id="1943" r:id="rId8"/>
    <p:sldId id="1944" r:id="rId9"/>
    <p:sldId id="1945" r:id="rId10"/>
    <p:sldId id="1946" r:id="rId11"/>
    <p:sldId id="1947" r:id="rId12"/>
    <p:sldId id="1948" r:id="rId13"/>
    <p:sldId id="1949" r:id="rId14"/>
    <p:sldId id="1951" r:id="rId15"/>
    <p:sldId id="1952" r:id="rId16"/>
    <p:sldId id="1953" r:id="rId17"/>
    <p:sldId id="1954" r:id="rId18"/>
    <p:sldId id="1955" r:id="rId19"/>
    <p:sldId id="2096" r:id="rId20"/>
    <p:sldId id="1956" r:id="rId21"/>
    <p:sldId id="1957" r:id="rId22"/>
    <p:sldId id="1958" r:id="rId23"/>
    <p:sldId id="1959" r:id="rId24"/>
    <p:sldId id="1961" r:id="rId25"/>
    <p:sldId id="1963" r:id="rId26"/>
    <p:sldId id="1964" r:id="rId27"/>
    <p:sldId id="1965" r:id="rId28"/>
    <p:sldId id="1968" r:id="rId29"/>
    <p:sldId id="1969" r:id="rId30"/>
    <p:sldId id="1970" r:id="rId31"/>
    <p:sldId id="1971" r:id="rId32"/>
    <p:sldId id="1972" r:id="rId33"/>
    <p:sldId id="1973" r:id="rId34"/>
    <p:sldId id="1975" r:id="rId35"/>
    <p:sldId id="1974" r:id="rId36"/>
    <p:sldId id="1993" r:id="rId37"/>
    <p:sldId id="1994" r:id="rId38"/>
    <p:sldId id="1995" r:id="rId39"/>
    <p:sldId id="1996" r:id="rId40"/>
    <p:sldId id="1997" r:id="rId41"/>
    <p:sldId id="2167" r:id="rId42"/>
    <p:sldId id="1999" r:id="rId43"/>
    <p:sldId id="2002" r:id="rId44"/>
    <p:sldId id="2006" r:id="rId45"/>
    <p:sldId id="2004" r:id="rId46"/>
    <p:sldId id="2007" r:id="rId47"/>
    <p:sldId id="2166" r:id="rId48"/>
    <p:sldId id="2010" r:id="rId49"/>
    <p:sldId id="2011" r:id="rId50"/>
    <p:sldId id="2013" r:id="rId51"/>
    <p:sldId id="2015" r:id="rId52"/>
    <p:sldId id="2017" r:id="rId53"/>
    <p:sldId id="2018" r:id="rId54"/>
    <p:sldId id="2019" r:id="rId55"/>
    <p:sldId id="2020" r:id="rId56"/>
    <p:sldId id="2168" r:id="rId57"/>
    <p:sldId id="2023" r:id="rId58"/>
    <p:sldId id="2024" r:id="rId59"/>
    <p:sldId id="2027" r:id="rId60"/>
    <p:sldId id="2025" r:id="rId61"/>
    <p:sldId id="2026" r:id="rId62"/>
    <p:sldId id="2028" r:id="rId63"/>
    <p:sldId id="2159" r:id="rId64"/>
    <p:sldId id="2162" r:id="rId65"/>
    <p:sldId id="2163" r:id="rId66"/>
    <p:sldId id="2109" r:id="rId67"/>
    <p:sldId id="2157" r:id="rId68"/>
    <p:sldId id="2158" r:id="rId69"/>
    <p:sldId id="2178" r:id="rId70"/>
    <p:sldId id="2176" r:id="rId71"/>
    <p:sldId id="2169" r:id="rId72"/>
    <p:sldId id="2099" r:id="rId73"/>
    <p:sldId id="2180" r:id="rId74"/>
    <p:sldId id="2116" r:id="rId75"/>
    <p:sldId id="2124" r:id="rId76"/>
    <p:sldId id="2125" r:id="rId77"/>
    <p:sldId id="2177" r:id="rId78"/>
    <p:sldId id="2170" r:id="rId79"/>
    <p:sldId id="2171" r:id="rId80"/>
    <p:sldId id="2079" r:id="rId81"/>
    <p:sldId id="2082" r:id="rId82"/>
    <p:sldId id="2080" r:id="rId83"/>
    <p:sldId id="2081" r:id="rId84"/>
    <p:sldId id="2083" r:id="rId85"/>
    <p:sldId id="2084" r:id="rId86"/>
    <p:sldId id="2086" r:id="rId87"/>
    <p:sldId id="2184" r:id="rId88"/>
    <p:sldId id="2128" r:id="rId89"/>
    <p:sldId id="2087" r:id="rId90"/>
    <p:sldId id="2088" r:id="rId91"/>
    <p:sldId id="2089" r:id="rId92"/>
    <p:sldId id="2145" r:id="rId93"/>
    <p:sldId id="2146" r:id="rId94"/>
    <p:sldId id="2148" r:id="rId95"/>
    <p:sldId id="2090" r:id="rId96"/>
    <p:sldId id="2186" r:id="rId97"/>
    <p:sldId id="2185" r:id="rId98"/>
    <p:sldId id="2198" r:id="rId99"/>
    <p:sldId id="2194" r:id="rId100"/>
    <p:sldId id="2195" r:id="rId101"/>
    <p:sldId id="2196" r:id="rId102"/>
    <p:sldId id="2197" r:id="rId103"/>
    <p:sldId id="2191" r:id="rId104"/>
    <p:sldId id="2192" r:id="rId105"/>
    <p:sldId id="2183" r:id="rId106"/>
    <p:sldId id="2093" r:id="rId107"/>
    <p:sldId id="2193" r:id="rId108"/>
    <p:sldId id="2187" r:id="rId109"/>
    <p:sldId id="2188" r:id="rId110"/>
    <p:sldId id="2037" r:id="rId111"/>
    <p:sldId id="2038" r:id="rId112"/>
    <p:sldId id="2141" r:id="rId113"/>
    <p:sldId id="2149" r:id="rId114"/>
    <p:sldId id="2092" r:id="rId115"/>
    <p:sldId id="2150" r:id="rId116"/>
    <p:sldId id="2154" r:id="rId117"/>
    <p:sldId id="2058" r:id="rId118"/>
    <p:sldId id="2156" r:id="rId119"/>
    <p:sldId id="2039" r:id="rId120"/>
    <p:sldId id="2040" r:id="rId121"/>
    <p:sldId id="2041" r:id="rId122"/>
    <p:sldId id="2042" r:id="rId123"/>
    <p:sldId id="2043" r:id="rId124"/>
    <p:sldId id="2044" r:id="rId125"/>
    <p:sldId id="2045" r:id="rId126"/>
    <p:sldId id="2046" r:id="rId127"/>
    <p:sldId id="2047" r:id="rId128"/>
    <p:sldId id="2048" r:id="rId129"/>
    <p:sldId id="2049" r:id="rId130"/>
    <p:sldId id="2050" r:id="rId131"/>
    <p:sldId id="2051" r:id="rId132"/>
    <p:sldId id="2052" r:id="rId133"/>
    <p:sldId id="2053" r:id="rId134"/>
    <p:sldId id="2054" r:id="rId135"/>
    <p:sldId id="2055" r:id="rId136"/>
    <p:sldId id="2056" r:id="rId137"/>
    <p:sldId id="2189" r:id="rId138"/>
    <p:sldId id="2057" r:id="rId139"/>
    <p:sldId id="2060" r:id="rId140"/>
    <p:sldId id="2061" r:id="rId141"/>
    <p:sldId id="2062" r:id="rId142"/>
    <p:sldId id="2063" r:id="rId143"/>
    <p:sldId id="2064" r:id="rId144"/>
    <p:sldId id="2065" r:id="rId145"/>
    <p:sldId id="2066" r:id="rId146"/>
    <p:sldId id="2067" r:id="rId147"/>
    <p:sldId id="2068" r:id="rId148"/>
    <p:sldId id="2069" r:id="rId149"/>
    <p:sldId id="2078" r:id="rId150"/>
    <p:sldId id="2070" r:id="rId151"/>
    <p:sldId id="2071" r:id="rId152"/>
    <p:sldId id="2199" r:id="rId153"/>
    <p:sldId id="2200" r:id="rId154"/>
    <p:sldId id="2072" r:id="rId155"/>
    <p:sldId id="2190" r:id="rId156"/>
    <p:sldId id="2073" r:id="rId157"/>
    <p:sldId id="2074" r:id="rId158"/>
  </p:sldIdLst>
  <p:sldSz cx="9144000" cy="6858000" type="screen4x3"/>
  <p:notesSz cx="6815138" cy="9931400"/>
  <p:custDataLst>
    <p:tags r:id="rId161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99FF"/>
    <a:srgbClr val="FFFFCC"/>
    <a:srgbClr val="99CC00"/>
    <a:srgbClr val="86BC64"/>
    <a:srgbClr val="FF9999"/>
    <a:srgbClr val="0E706E"/>
    <a:srgbClr val="0D715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111" d="100"/>
          <a:sy n="111" d="100"/>
        </p:scale>
        <p:origin x="1584" y="102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6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51" Type="http://schemas.openxmlformats.org/officeDocument/2006/relationships/slide" Target="slides/slide148.xml"/><Relationship Id="rId156" Type="http://schemas.openxmlformats.org/officeDocument/2006/relationships/slide" Target="slides/slide15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tableStyles" Target="tableStyles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FB2898A2-A1B0-49AD-90F7-1EF709F82A79}" type="slidenum">
              <a:rPr lang="zh-CN" altLang="en-US" sz="1200" i="0">
                <a:ea typeface="宋体" pitchFamily="2" charset="-122"/>
              </a:rPr>
              <a:pPr/>
              <a:t>1</a:t>
            </a:fld>
            <a:endParaRPr lang="en-US" altLang="zh-CN" sz="1200" i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87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95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8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313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9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4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014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15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5853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9358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us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536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15365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5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17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8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1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3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5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34917;&#20805;&#36164;&#26009;/&#27721;&#23383;&#21306;&#20301;&#30721;&#34920;.xls" TargetMode="External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e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jpe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0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unicodeconference.org/" TargetMode="External"/><Relationship Id="rId1" Type="http://schemas.openxmlformats.org/officeDocument/2006/relationships/slideLayout" Target="../slideLayouts/slideLayout10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0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zhihu.com/question/20650946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8260" y="2781300"/>
            <a:ext cx="678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533400" algn="l"/>
            <a:r>
              <a:rPr lang="en-US" altLang="zh-CN" sz="4000" b="1" i="0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4000" b="1" i="0" dirty="0">
                <a:solidFill>
                  <a:schemeClr val="bg1"/>
                </a:solidFill>
                <a:ea typeface="微软雅黑" pitchFamily="34" charset="-122"/>
              </a:rPr>
              <a:t>计算机数据表示方法</a:t>
            </a:r>
            <a:endParaRPr lang="zh-CN" altLang="en-US" sz="4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87" y="3717850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black">
          <a:xfrm>
            <a:off x="6260370" y="3645024"/>
            <a:ext cx="2128054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000" i="0" dirty="0">
                <a:solidFill>
                  <a:schemeClr val="bg1"/>
                </a:solidFill>
                <a:ea typeface="微软雅黑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ea typeface="微软雅黑" pitchFamily="34" charset="-122"/>
              </a:rPr>
              <a:t>2017-10</a:t>
            </a:r>
            <a:r>
              <a:rPr lang="zh-CN" altLang="en-US" sz="2000" i="0" dirty="0" smtClean="0">
                <a:solidFill>
                  <a:schemeClr val="bg1"/>
                </a:solidFill>
                <a:ea typeface="微软雅黑" pitchFamily="34" charset="-122"/>
              </a:rPr>
              <a:t>     </a:t>
            </a:r>
            <a:endParaRPr lang="zh-CN" altLang="en-US" sz="2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7" name="Picture 14" descr="j03359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36712"/>
            <a:ext cx="135255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汉字表示法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 </a:t>
            </a:r>
            <a:r>
              <a:rPr lang="zh-CN" altLang="en-US" dirty="0"/>
              <a:t>位数据仅能表示</a:t>
            </a:r>
            <a:r>
              <a:rPr lang="en-US" altLang="zh-CN" dirty="0"/>
              <a:t>256</a:t>
            </a:r>
            <a:r>
              <a:rPr lang="zh-CN" altLang="en-US" dirty="0"/>
              <a:t>个字符，常用汉字</a:t>
            </a:r>
            <a:r>
              <a:rPr lang="en-US" altLang="zh-CN" dirty="0"/>
              <a:t>6000</a:t>
            </a:r>
            <a:r>
              <a:rPr lang="zh-CN" altLang="en-US" dirty="0"/>
              <a:t>多个，故其无法表示汉字</a:t>
            </a:r>
          </a:p>
          <a:p>
            <a:pPr eaLnBrk="1" hangingPunct="1"/>
            <a:r>
              <a:rPr lang="en-US" altLang="zh-CN" dirty="0" smtClean="0"/>
              <a:t>GB2312</a:t>
            </a:r>
            <a:r>
              <a:rPr lang="zh-CN" altLang="en-US" dirty="0" smtClean="0"/>
              <a:t>国家标准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1981</a:t>
            </a:r>
            <a:r>
              <a:rPr lang="zh-CN" altLang="en-US" dirty="0"/>
              <a:t>年</a:t>
            </a:r>
            <a:r>
              <a:rPr lang="en-US" altLang="zh-CN" dirty="0" smtClean="0"/>
              <a:t>,</a:t>
            </a:r>
            <a:r>
              <a:rPr lang="en-US" altLang="zh-CN" dirty="0"/>
              <a:t> 16</a:t>
            </a:r>
            <a:r>
              <a:rPr lang="zh-CN" altLang="en-US" dirty="0"/>
              <a:t>位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又</a:t>
            </a:r>
            <a:r>
              <a:rPr lang="zh-CN" altLang="en-US" dirty="0"/>
              <a:t>称为国标码或国际交换码</a:t>
            </a:r>
          </a:p>
          <a:p>
            <a:pPr lvl="2" eaLnBrk="1" hangingPunct="1"/>
            <a:r>
              <a:rPr lang="zh-CN" altLang="en-US" dirty="0"/>
              <a:t>一级常用汉字</a:t>
            </a:r>
            <a:r>
              <a:rPr lang="en-US" altLang="zh-CN" dirty="0"/>
              <a:t>3755</a:t>
            </a:r>
            <a:r>
              <a:rPr lang="zh-CN" altLang="en-US" dirty="0"/>
              <a:t>个，按汉语拼音排列</a:t>
            </a:r>
          </a:p>
          <a:p>
            <a:pPr lvl="2" eaLnBrk="1" hangingPunct="1"/>
            <a:r>
              <a:rPr lang="zh-CN" altLang="en-US" dirty="0"/>
              <a:t>二级常用汉字</a:t>
            </a:r>
            <a:r>
              <a:rPr lang="en-US" altLang="zh-CN" dirty="0"/>
              <a:t>3008</a:t>
            </a:r>
            <a:r>
              <a:rPr lang="zh-CN" altLang="en-US" dirty="0"/>
              <a:t>个，按偏旁部首排列</a:t>
            </a:r>
          </a:p>
          <a:p>
            <a:pPr lvl="2" eaLnBrk="1" hangingPunct="1"/>
            <a:r>
              <a:rPr lang="zh-CN" altLang="en-US" dirty="0"/>
              <a:t>非汉字字符</a:t>
            </a:r>
            <a:r>
              <a:rPr lang="en-US" altLang="zh-CN" dirty="0"/>
              <a:t>682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ym typeface="Wingdings" panose="05000000000000000000" pitchFamily="2" charset="2"/>
              </a:rPr>
              <a:t>94*94</a:t>
            </a:r>
            <a:r>
              <a:rPr lang="zh-CN" altLang="en-US" dirty="0">
                <a:sym typeface="Wingdings" panose="05000000000000000000" pitchFamily="2" charset="2"/>
              </a:rPr>
              <a:t>矩阵  </a:t>
            </a:r>
            <a:r>
              <a:rPr lang="zh-CN" altLang="en-US" dirty="0">
                <a:sym typeface="Wingdings" panose="05000000000000000000" pitchFamily="2" charset="2"/>
                <a:hlinkClick r:id="rId2" action="ppaction://hlinkfile"/>
              </a:rPr>
              <a:t>区位码</a:t>
            </a:r>
            <a:r>
              <a:rPr lang="zh-CN" altLang="en-US" dirty="0">
                <a:sym typeface="Wingdings" panose="05000000000000000000" pitchFamily="2" charset="2"/>
              </a:rPr>
              <a:t>（行</a:t>
            </a:r>
            <a:r>
              <a:rPr lang="en-US" altLang="zh-CN" dirty="0">
                <a:sym typeface="Wingdings" panose="05000000000000000000" pitchFamily="2" charset="2"/>
              </a:rPr>
              <a:t>---</a:t>
            </a:r>
            <a:r>
              <a:rPr lang="zh-CN" altLang="en-US" dirty="0">
                <a:sym typeface="Wingdings" panose="05000000000000000000" pitchFamily="2" charset="2"/>
              </a:rPr>
              <a:t>区，列</a:t>
            </a:r>
            <a:r>
              <a:rPr lang="en-US" altLang="zh-CN" dirty="0">
                <a:sym typeface="Wingdings" panose="05000000000000000000" pitchFamily="2" charset="2"/>
              </a:rPr>
              <a:t>---</a:t>
            </a:r>
            <a:r>
              <a:rPr lang="zh-CN" altLang="en-US" dirty="0">
                <a:sym typeface="Wingdings" panose="05000000000000000000" pitchFamily="2" charset="2"/>
              </a:rPr>
              <a:t>位）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/>
              <a:t>一级汉字 </a:t>
            </a:r>
            <a:r>
              <a:rPr lang="en-US" altLang="zh-CN" dirty="0"/>
              <a:t>16-55</a:t>
            </a:r>
            <a:r>
              <a:rPr lang="zh-CN" altLang="en-US" dirty="0"/>
              <a:t>区 二级汉字 </a:t>
            </a:r>
            <a:r>
              <a:rPr lang="en-US" altLang="zh-CN" dirty="0"/>
              <a:t>56-87</a:t>
            </a:r>
            <a:r>
              <a:rPr lang="zh-CN" altLang="en-US" dirty="0"/>
              <a:t>区</a:t>
            </a:r>
          </a:p>
          <a:p>
            <a:pPr lvl="2"/>
            <a:r>
              <a:rPr lang="zh-CN" altLang="en-US" dirty="0"/>
              <a:t>三级汉字 </a:t>
            </a:r>
            <a:r>
              <a:rPr lang="en-US" altLang="zh-CN" dirty="0"/>
              <a:t>1-9</a:t>
            </a:r>
            <a:r>
              <a:rPr lang="zh-CN" altLang="en-US" dirty="0"/>
              <a:t>区   用户自定义</a:t>
            </a:r>
            <a:r>
              <a:rPr lang="en-US" altLang="zh-CN" dirty="0"/>
              <a:t>10-15</a:t>
            </a:r>
            <a:r>
              <a:rPr lang="zh-CN" altLang="en-US" dirty="0"/>
              <a:t>区</a:t>
            </a:r>
          </a:p>
          <a:p>
            <a:pPr eaLnBrk="1" hangingPunct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位单精度</a:t>
            </a:r>
            <a:r>
              <a:rPr lang="zh-CN" altLang="en-US" dirty="0"/>
              <a:t>浮点数编码格式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762000" y="2158008"/>
            <a:ext cx="7620000" cy="320040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rgbClr val="AEE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127625" y="49012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+0/-0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3351213" y="49012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019300" y="49012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762000" y="49012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0/1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5127625" y="44440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FF6600"/>
                </a:solidFill>
              </a:rPr>
              <a:t>(-1)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S</a:t>
            </a:r>
            <a:r>
              <a:rPr lang="en-US" altLang="zh-CN" sz="1800" i="0" dirty="0">
                <a:solidFill>
                  <a:srgbClr val="FF6600"/>
                </a:solidFill>
              </a:rPr>
              <a:t>× </a:t>
            </a:r>
            <a:r>
              <a:rPr lang="en-US" altLang="zh-CN" sz="2000" i="0" dirty="0">
                <a:solidFill>
                  <a:srgbClr val="FF6600"/>
                </a:solidFill>
              </a:rPr>
              <a:t>(0.f)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 </a:t>
            </a:r>
            <a:r>
              <a:rPr lang="en-US" altLang="zh-CN" sz="1800" i="0" dirty="0">
                <a:solidFill>
                  <a:srgbClr val="FF6600"/>
                </a:solidFill>
              </a:rPr>
              <a:t>×</a:t>
            </a:r>
            <a:r>
              <a:rPr lang="en-US" altLang="zh-CN" sz="2000" i="0" dirty="0">
                <a:solidFill>
                  <a:srgbClr val="FF6600"/>
                </a:solidFill>
              </a:rPr>
              <a:t>2</a:t>
            </a:r>
            <a:r>
              <a:rPr lang="en-US" altLang="zh-CN" sz="1800" i="0" baseline="50000" dirty="0">
                <a:solidFill>
                  <a:srgbClr val="FF6600"/>
                </a:solidFill>
              </a:rPr>
              <a:t>(-126)</a:t>
            </a:r>
            <a:endParaRPr lang="en-US" altLang="zh-CN" sz="2000" i="0" dirty="0">
              <a:solidFill>
                <a:srgbClr val="FF6600"/>
              </a:solidFill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3351213" y="44440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f(</a:t>
            </a:r>
            <a:r>
              <a:rPr lang="zh-CN" altLang="en-US" sz="2000" i="0">
                <a:solidFill>
                  <a:srgbClr val="FF6600"/>
                </a:solidFill>
              </a:rPr>
              <a:t>非零</a:t>
            </a:r>
            <a:r>
              <a:rPr lang="en-US" altLang="zh-CN" sz="2000" i="0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2019300" y="44440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762000" y="44440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0/1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127625" y="39868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FF6600"/>
                </a:solidFill>
              </a:rPr>
              <a:t>(-1)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S</a:t>
            </a:r>
            <a:r>
              <a:rPr lang="en-US" altLang="zh-CN" sz="1800" i="0" dirty="0">
                <a:solidFill>
                  <a:srgbClr val="FF6600"/>
                </a:solidFill>
              </a:rPr>
              <a:t>× </a:t>
            </a:r>
            <a:r>
              <a:rPr lang="en-US" altLang="zh-CN" sz="2000" i="0" dirty="0">
                <a:solidFill>
                  <a:srgbClr val="FF6600"/>
                </a:solidFill>
              </a:rPr>
              <a:t>(1.f)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 </a:t>
            </a:r>
            <a:r>
              <a:rPr lang="en-US" altLang="zh-CN" sz="1800" i="0" dirty="0">
                <a:solidFill>
                  <a:srgbClr val="FF6600"/>
                </a:solidFill>
              </a:rPr>
              <a:t>×</a:t>
            </a:r>
            <a:r>
              <a:rPr lang="en-US" altLang="zh-CN" sz="2000" i="0" dirty="0">
                <a:solidFill>
                  <a:srgbClr val="FF6600"/>
                </a:solidFill>
              </a:rPr>
              <a:t>2</a:t>
            </a:r>
            <a:r>
              <a:rPr lang="en-US" altLang="zh-CN" sz="1800" i="0" baseline="50000" dirty="0">
                <a:solidFill>
                  <a:srgbClr val="FF6600"/>
                </a:solidFill>
              </a:rPr>
              <a:t>(e-127)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3351213" y="39868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2019300" y="39868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1~254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762000" y="39868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0/1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5127625" y="35296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- ∞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351213" y="35296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019300" y="35296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255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0" y="35296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1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127625" y="30724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+∞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351213" y="30724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0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019300" y="30724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255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762000" y="30724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5127625" y="26152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 err="1"/>
              <a:t>sNaN</a:t>
            </a:r>
            <a:r>
              <a:rPr lang="en-US" altLang="zh-CN" sz="2000" i="0" dirty="0"/>
              <a:t>  </a:t>
            </a:r>
            <a:r>
              <a:rPr lang="en-US" altLang="zh-CN" sz="2000" i="0" dirty="0">
                <a:solidFill>
                  <a:schemeClr val="accent2"/>
                </a:solidFill>
              </a:rPr>
              <a:t>Signaling </a:t>
            </a:r>
            <a:r>
              <a:rPr lang="en-US" altLang="zh-CN" sz="2000" i="0" dirty="0" err="1">
                <a:solidFill>
                  <a:schemeClr val="accent2"/>
                </a:solidFill>
              </a:rPr>
              <a:t>NaN</a:t>
            </a:r>
            <a:endParaRPr lang="en-US" altLang="zh-CN" sz="2000" i="0" dirty="0">
              <a:solidFill>
                <a:schemeClr val="accent2"/>
              </a:solidFill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351213" y="26152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/>
              <a:t>非零</a:t>
            </a:r>
            <a:r>
              <a:rPr lang="en-US" altLang="zh-CN" sz="2000" i="0" dirty="0"/>
              <a:t>0xxxx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019300" y="26152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255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762000" y="26152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0/1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127625" y="21580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 err="1"/>
              <a:t>NaN</a:t>
            </a:r>
            <a:r>
              <a:rPr lang="en-US" altLang="zh-CN" sz="2000" i="0" dirty="0"/>
              <a:t>   </a:t>
            </a:r>
            <a:r>
              <a:rPr lang="en-US" altLang="zh-CN" sz="2000" i="0" dirty="0">
                <a:solidFill>
                  <a:schemeClr val="accent2"/>
                </a:solidFill>
              </a:rPr>
              <a:t>Not a Number</a:t>
            </a:r>
            <a:endParaRPr lang="en-US" altLang="zh-CN" sz="2000" i="0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3351213" y="21580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/>
              <a:t> </a:t>
            </a:r>
            <a:r>
              <a:rPr lang="zh-CN" altLang="en-US" sz="2000" i="0" dirty="0" smtClean="0"/>
              <a:t>    </a:t>
            </a:r>
            <a:r>
              <a:rPr lang="en-US" altLang="zh-CN" sz="2000" i="0" dirty="0" smtClean="0"/>
              <a:t>1xxxx</a:t>
            </a:r>
            <a:endParaRPr lang="en-US" altLang="zh-CN" sz="2000" i="0" dirty="0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2019300" y="21580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255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762000" y="21580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0/1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127625" y="1700808"/>
            <a:ext cx="3254375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</a:rPr>
              <a:t>表示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351213" y="1700808"/>
            <a:ext cx="1776412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</a:rPr>
              <a:t>尾数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019300" y="1700808"/>
            <a:ext cx="1331913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chemeClr val="bg1"/>
                </a:solidFill>
              </a:rPr>
              <a:t>阶码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62000" y="1700808"/>
            <a:ext cx="12573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</a:rPr>
              <a:t>符号位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762000" y="26152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762000" y="30724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762000" y="35296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762000" y="39868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62000" y="44440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762000" y="49012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762000" y="5358408"/>
            <a:ext cx="762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019300" y="1700808"/>
            <a:ext cx="0" cy="3657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3351213" y="1700808"/>
            <a:ext cx="0" cy="3657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5127625" y="1700808"/>
            <a:ext cx="0" cy="3657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26452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Double 3.3/1.1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void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double_currency_test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()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double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F000F0"/>
                </a:solidFill>
                <a:latin typeface="Courier New"/>
                <a:ea typeface="宋体"/>
                <a:cs typeface="Times New Roman"/>
              </a:rPr>
              <a:t>3.3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F000F0"/>
                </a:solidFill>
                <a:latin typeface="Courier New"/>
                <a:ea typeface="宋体"/>
                <a:cs typeface="Times New Roman"/>
              </a:rPr>
              <a:t>1.1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/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Output64BitHex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Output64BitHex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Output64BitHex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3200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 3.3/1.1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void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float_currency_test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()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F000F0"/>
                </a:solidFill>
                <a:latin typeface="Courier New"/>
                <a:ea typeface="宋体"/>
                <a:cs typeface="Times New Roman"/>
              </a:rPr>
              <a:t>3.3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F000F0"/>
                </a:solidFill>
                <a:latin typeface="Courier New"/>
                <a:ea typeface="宋体"/>
                <a:cs typeface="Times New Roman"/>
              </a:rPr>
              <a:t>1.1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/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Output32BitHex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Output32BitHex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Output32BitHex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3200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Double 3.3/1.1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68851"/>
            <a:ext cx="4464496" cy="467204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CN" dirty="0"/>
              <a:t>Double 3.3/1.1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400A-6666-6666-6666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3FF1-9999-9999-999A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4007-FFFF-FFFF-FFFF</a:t>
            </a:r>
          </a:p>
          <a:p>
            <a:endParaRPr lang="en-US" altLang="zh-CN" dirty="0"/>
          </a:p>
          <a:p>
            <a:r>
              <a:rPr lang="en-US" altLang="zh-CN" dirty="0" smtClean="0"/>
              <a:t>3.29999999999999980000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1.10000000000000010000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2.99999999999999960000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0402" y="968851"/>
            <a:ext cx="4572000" cy="4672048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>
                <a:latin typeface="+mn-ea"/>
              </a:rPr>
              <a:t>Float 3.3/1.1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i="0" dirty="0" smtClean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latin typeface="+mn-ea"/>
                <a:ea typeface="+mn-ea"/>
              </a:rPr>
              <a:t>4053-3333</a:t>
            </a:r>
            <a:endParaRPr lang="en-US" altLang="zh-CN" sz="2400" i="0" dirty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>
                <a:latin typeface="+mn-ea"/>
                <a:ea typeface="+mn-ea"/>
              </a:rPr>
              <a:t>3F8C-CCCD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latin typeface="+mn-ea"/>
                <a:ea typeface="+mn-ea"/>
              </a:rPr>
              <a:t>4040-0000</a:t>
            </a:r>
            <a:endParaRPr lang="en-US" altLang="zh-CN" sz="2400" i="0" dirty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i="0" dirty="0" smtClean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latin typeface="+mn-ea"/>
                <a:ea typeface="+mn-ea"/>
              </a:rPr>
              <a:t>3.29999995231628420000</a:t>
            </a:r>
            <a:endParaRPr lang="en-US" altLang="zh-CN" sz="2400" i="0" dirty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solidFill>
                  <a:srgbClr val="00B050"/>
                </a:solidFill>
                <a:latin typeface="+mn-ea"/>
                <a:ea typeface="+mn-ea"/>
              </a:rPr>
              <a:t>1.10000002384185790000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solidFill>
                  <a:srgbClr val="FF0000"/>
                </a:solidFill>
                <a:latin typeface="+mn-ea"/>
                <a:ea typeface="+mn-ea"/>
              </a:rPr>
              <a:t>3.00000000000000000000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05855"/>
              </p:ext>
            </p:extLst>
          </p:nvPr>
        </p:nvGraphicFramePr>
        <p:xfrm>
          <a:off x="1165211" y="6059925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381235" y="5485221"/>
            <a:ext cx="6428634" cy="563025"/>
            <a:chOff x="1259632" y="5107965"/>
            <a:chExt cx="6428634" cy="563025"/>
          </a:xfrm>
        </p:grpSpPr>
        <p:sp>
          <p:nvSpPr>
            <p:cNvPr id="8" name="右大括号 7"/>
            <p:cNvSpPr/>
            <p:nvPr/>
          </p:nvSpPr>
          <p:spPr>
            <a:xfrm rot="16200000">
              <a:off x="1984576" y="4738367"/>
              <a:ext cx="206296" cy="1656184"/>
            </a:xfrm>
            <a:prstGeom prst="righ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大括号 8"/>
            <p:cNvSpPr/>
            <p:nvPr/>
          </p:nvSpPr>
          <p:spPr>
            <a:xfrm rot="16200000">
              <a:off x="5203478" y="3186203"/>
              <a:ext cx="212827" cy="4756748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07211" y="5122140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/>
                <a:t>尾码</a:t>
              </a:r>
              <a:endParaRPr lang="zh-CN" altLang="en-US" i="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64742" y="5107965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>
                  <a:solidFill>
                    <a:srgbClr val="00B050"/>
                  </a:solidFill>
                </a:rPr>
                <a:t>阶码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00300"/>
              </p:ext>
            </p:extLst>
          </p:nvPr>
        </p:nvGraphicFramePr>
        <p:xfrm>
          <a:off x="1165211" y="6480611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4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宋体" panose="02010600030101010101" pitchFamily="2" charset="-122"/>
              </a:rPr>
              <a:t>浮点数的表示范围</a:t>
            </a:r>
            <a:r>
              <a:rPr lang="zh-CN" altLang="zh-CN" dirty="0" smtClean="0">
                <a:latin typeface="宋体" panose="02010600030101010101" pitchFamily="2" charset="-122"/>
              </a:rPr>
              <a:t>与精度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阶码越</a:t>
            </a:r>
            <a:r>
              <a:rPr lang="zh-CN" altLang="en-US" dirty="0"/>
              <a:t>长</a:t>
            </a:r>
            <a:r>
              <a:rPr lang="zh-CN" altLang="zh-CN" dirty="0"/>
              <a:t>，表示范围越大</a:t>
            </a:r>
            <a:r>
              <a:rPr lang="zh-CN" altLang="en-US" dirty="0"/>
              <a:t>，精度越高</a:t>
            </a:r>
            <a:r>
              <a:rPr lang="en-US" altLang="zh-CN" dirty="0"/>
              <a:t>(</a:t>
            </a:r>
            <a:r>
              <a:rPr lang="zh-CN" altLang="en-US" dirty="0"/>
              <a:t>规格化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en-US" dirty="0"/>
              <a:t>阶码相同，</a:t>
            </a:r>
            <a:r>
              <a:rPr lang="zh-CN" altLang="zh-CN" dirty="0"/>
              <a:t>尾数</a:t>
            </a:r>
            <a:r>
              <a:rPr lang="zh-CN" altLang="en-US" dirty="0"/>
              <a:t>越长</a:t>
            </a:r>
            <a:r>
              <a:rPr lang="zh-CN" altLang="zh-CN" dirty="0"/>
              <a:t>，数据精度越高</a:t>
            </a:r>
          </a:p>
          <a:p>
            <a:r>
              <a:rPr lang="zh-CN" altLang="en-US" dirty="0" smtClean="0"/>
              <a:t>浮点数</a:t>
            </a:r>
            <a:r>
              <a:rPr lang="zh-CN" altLang="zh-CN" dirty="0" smtClean="0"/>
              <a:t>扩大</a:t>
            </a:r>
            <a:r>
              <a:rPr lang="zh-CN" altLang="en-US" dirty="0"/>
              <a:t>了</a:t>
            </a:r>
            <a:r>
              <a:rPr lang="zh-CN" altLang="zh-CN" dirty="0"/>
              <a:t>数值表示的</a:t>
            </a:r>
            <a:r>
              <a:rPr lang="zh-CN" altLang="zh-CN" dirty="0" smtClean="0"/>
              <a:t>范围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zh-CN" dirty="0" smtClean="0"/>
              <a:t>未</a:t>
            </a:r>
            <a:r>
              <a:rPr lang="zh-CN" altLang="zh-CN" dirty="0"/>
              <a:t>增加表示数值的个数</a:t>
            </a:r>
          </a:p>
          <a:p>
            <a:r>
              <a:rPr lang="zh-CN" altLang="zh-CN" dirty="0"/>
              <a:t>绝对值越大，浮点数分布越</a:t>
            </a:r>
            <a:r>
              <a:rPr lang="zh-CN" altLang="zh-CN" dirty="0" smtClean="0"/>
              <a:t>稀疏</a:t>
            </a:r>
            <a:r>
              <a:rPr lang="zh-CN" altLang="en-US" dirty="0" smtClean="0"/>
              <a:t>，浮点数是离散空间</a:t>
            </a:r>
            <a:endParaRPr lang="en-US" altLang="zh-CN" dirty="0" smtClean="0"/>
          </a:p>
          <a:p>
            <a:r>
              <a:rPr lang="zh-CN" altLang="en-US" dirty="0" smtClean="0"/>
              <a:t>浮点运算不满足结合律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-126</a:t>
            </a:r>
            <a:r>
              <a:rPr lang="en-US" altLang="zh-CN" dirty="0" smtClean="0"/>
              <a:t>+10</a:t>
            </a:r>
            <a:r>
              <a:rPr lang="en-US" altLang="zh-CN" baseline="30000" dirty="0" smtClean="0"/>
              <a:t>20</a:t>
            </a:r>
            <a:r>
              <a:rPr lang="zh-CN" altLang="en-US" dirty="0" smtClean="0"/>
              <a:t>）</a:t>
            </a:r>
            <a:r>
              <a:rPr lang="en-US" altLang="zh-CN" dirty="0"/>
              <a:t>-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=?       2</a:t>
            </a:r>
            <a:r>
              <a:rPr lang="en-US" altLang="zh-CN" baseline="30000" dirty="0" smtClean="0"/>
              <a:t>-126</a:t>
            </a:r>
            <a:r>
              <a:rPr lang="en-US" altLang="zh-CN" dirty="0"/>
              <a:t>+(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-10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)=?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130548" y="4653136"/>
            <a:ext cx="6748463" cy="1293812"/>
            <a:chOff x="0" y="0"/>
            <a:chExt cx="4251" cy="815"/>
          </a:xfrm>
        </p:grpSpPr>
        <p:cxnSp>
          <p:nvCxnSpPr>
            <p:cNvPr id="6" name="直接箭头连接符 5"/>
            <p:cNvCxnSpPr>
              <a:cxnSpLocks noChangeShapeType="1"/>
            </p:cNvCxnSpPr>
            <p:nvPr/>
          </p:nvCxnSpPr>
          <p:spPr bwMode="auto">
            <a:xfrm>
              <a:off x="48" y="279"/>
              <a:ext cx="420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1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138" y="0"/>
              <a:ext cx="907" cy="557"/>
              <a:chOff x="0" y="0"/>
              <a:chExt cx="1165250" cy="576064"/>
            </a:xfrm>
          </p:grpSpPr>
          <p:cxnSp>
            <p:nvCxnSpPr>
              <p:cNvPr id="54" name="直接连接符 54"/>
              <p:cNvCxnSpPr>
                <a:cxnSpLocks noChangeShapeType="1"/>
              </p:cNvCxnSpPr>
              <p:nvPr/>
            </p:nvCxnSpPr>
            <p:spPr bwMode="auto">
              <a:xfrm>
                <a:off x="-18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直接连接符 55"/>
              <p:cNvCxnSpPr>
                <a:cxnSpLocks noChangeShapeType="1"/>
              </p:cNvCxnSpPr>
              <p:nvPr/>
            </p:nvCxnSpPr>
            <p:spPr bwMode="auto">
              <a:xfrm>
                <a:off x="14517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直接连接符 56"/>
              <p:cNvCxnSpPr>
                <a:cxnSpLocks noChangeShapeType="1"/>
              </p:cNvCxnSpPr>
              <p:nvPr/>
            </p:nvCxnSpPr>
            <p:spPr bwMode="auto">
              <a:xfrm>
                <a:off x="29164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直接连接符 57"/>
              <p:cNvCxnSpPr>
                <a:cxnSpLocks noChangeShapeType="1"/>
              </p:cNvCxnSpPr>
              <p:nvPr/>
            </p:nvCxnSpPr>
            <p:spPr bwMode="auto">
              <a:xfrm>
                <a:off x="43684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直接连接符 58"/>
              <p:cNvCxnSpPr>
                <a:cxnSpLocks noChangeShapeType="1"/>
              </p:cNvCxnSpPr>
              <p:nvPr/>
            </p:nvCxnSpPr>
            <p:spPr bwMode="auto">
              <a:xfrm>
                <a:off x="58203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直接连接符 59"/>
              <p:cNvCxnSpPr>
                <a:cxnSpLocks noChangeShapeType="1"/>
              </p:cNvCxnSpPr>
              <p:nvPr/>
            </p:nvCxnSpPr>
            <p:spPr bwMode="auto">
              <a:xfrm>
                <a:off x="7285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直接连接符 60"/>
              <p:cNvCxnSpPr>
                <a:cxnSpLocks noChangeShapeType="1"/>
              </p:cNvCxnSpPr>
              <p:nvPr/>
            </p:nvCxnSpPr>
            <p:spPr bwMode="auto">
              <a:xfrm>
                <a:off x="87370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直接连接符 61"/>
              <p:cNvCxnSpPr>
                <a:cxnSpLocks noChangeShapeType="1"/>
              </p:cNvCxnSpPr>
              <p:nvPr/>
            </p:nvCxnSpPr>
            <p:spPr bwMode="auto">
              <a:xfrm>
                <a:off x="102017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直接连接符 62"/>
              <p:cNvCxnSpPr>
                <a:cxnSpLocks noChangeShapeType="1"/>
              </p:cNvCxnSpPr>
              <p:nvPr/>
            </p:nvCxnSpPr>
            <p:spPr bwMode="auto">
              <a:xfrm>
                <a:off x="1165367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045" y="0"/>
              <a:ext cx="1814" cy="557"/>
              <a:chOff x="0" y="0"/>
              <a:chExt cx="1165250" cy="576064"/>
            </a:xfrm>
          </p:grpSpPr>
          <p:cxnSp>
            <p:nvCxnSpPr>
              <p:cNvPr id="45" name="直接连接符 45"/>
              <p:cNvCxnSpPr>
                <a:cxnSpLocks noChangeShapeType="1"/>
              </p:cNvCxnSpPr>
              <p:nvPr/>
            </p:nvCxnSpPr>
            <p:spPr bwMode="auto">
              <a:xfrm>
                <a:off x="57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直接连接符 46"/>
              <p:cNvCxnSpPr>
                <a:cxnSpLocks noChangeShapeType="1"/>
              </p:cNvCxnSpPr>
              <p:nvPr/>
            </p:nvCxnSpPr>
            <p:spPr bwMode="auto">
              <a:xfrm>
                <a:off x="14589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直接连接符 47"/>
              <p:cNvCxnSpPr>
                <a:cxnSpLocks noChangeShapeType="1"/>
              </p:cNvCxnSpPr>
              <p:nvPr/>
            </p:nvCxnSpPr>
            <p:spPr bwMode="auto">
              <a:xfrm>
                <a:off x="29108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直接连接符 48"/>
              <p:cNvCxnSpPr>
                <a:cxnSpLocks noChangeShapeType="1"/>
              </p:cNvCxnSpPr>
              <p:nvPr/>
            </p:nvCxnSpPr>
            <p:spPr bwMode="auto">
              <a:xfrm>
                <a:off x="43691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直接连接符 49"/>
              <p:cNvCxnSpPr>
                <a:cxnSpLocks noChangeShapeType="1"/>
              </p:cNvCxnSpPr>
              <p:nvPr/>
            </p:nvCxnSpPr>
            <p:spPr bwMode="auto">
              <a:xfrm>
                <a:off x="58275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直接连接符 50"/>
              <p:cNvCxnSpPr>
                <a:cxnSpLocks noChangeShapeType="1"/>
              </p:cNvCxnSpPr>
              <p:nvPr/>
            </p:nvCxnSpPr>
            <p:spPr bwMode="auto">
              <a:xfrm>
                <a:off x="72858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直接连接符 51"/>
              <p:cNvCxnSpPr>
                <a:cxnSpLocks noChangeShapeType="1"/>
              </p:cNvCxnSpPr>
              <p:nvPr/>
            </p:nvCxnSpPr>
            <p:spPr bwMode="auto">
              <a:xfrm>
                <a:off x="873774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直接连接符 52"/>
              <p:cNvCxnSpPr>
                <a:cxnSpLocks noChangeShapeType="1"/>
              </p:cNvCxnSpPr>
              <p:nvPr/>
            </p:nvCxnSpPr>
            <p:spPr bwMode="auto">
              <a:xfrm>
                <a:off x="10196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直接连接符 53"/>
              <p:cNvCxnSpPr>
                <a:cxnSpLocks noChangeShapeType="1"/>
              </p:cNvCxnSpPr>
              <p:nvPr/>
            </p:nvCxnSpPr>
            <p:spPr bwMode="auto">
              <a:xfrm>
                <a:off x="1165441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678" y="0"/>
              <a:ext cx="460" cy="557"/>
              <a:chOff x="0" y="0"/>
              <a:chExt cx="1165250" cy="576064"/>
            </a:xfrm>
          </p:grpSpPr>
          <p:cxnSp>
            <p:nvCxnSpPr>
              <p:cNvPr id="36" name="直接连接符 36"/>
              <p:cNvCxnSpPr>
                <a:cxnSpLocks noChangeShapeType="1"/>
              </p:cNvCxnSpPr>
              <p:nvPr/>
            </p:nvCxnSpPr>
            <p:spPr bwMode="auto">
              <a:xfrm>
                <a:off x="-41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连接符 37"/>
              <p:cNvCxnSpPr>
                <a:cxnSpLocks noChangeShapeType="1"/>
              </p:cNvCxnSpPr>
              <p:nvPr/>
            </p:nvCxnSpPr>
            <p:spPr bwMode="auto">
              <a:xfrm>
                <a:off x="14434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38"/>
              <p:cNvCxnSpPr>
                <a:cxnSpLocks noChangeShapeType="1"/>
              </p:cNvCxnSpPr>
              <p:nvPr/>
            </p:nvCxnSpPr>
            <p:spPr bwMode="auto">
              <a:xfrm>
                <a:off x="29127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连接符 39"/>
              <p:cNvCxnSpPr>
                <a:cxnSpLocks noChangeShapeType="1"/>
              </p:cNvCxnSpPr>
              <p:nvPr/>
            </p:nvCxnSpPr>
            <p:spPr bwMode="auto">
              <a:xfrm>
                <a:off x="43566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直接连接符 40"/>
              <p:cNvCxnSpPr>
                <a:cxnSpLocks noChangeShapeType="1"/>
              </p:cNvCxnSpPr>
              <p:nvPr/>
            </p:nvCxnSpPr>
            <p:spPr bwMode="auto">
              <a:xfrm>
                <a:off x="58258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直接连接符 41"/>
              <p:cNvCxnSpPr>
                <a:cxnSpLocks noChangeShapeType="1"/>
              </p:cNvCxnSpPr>
              <p:nvPr/>
            </p:nvCxnSpPr>
            <p:spPr bwMode="auto">
              <a:xfrm>
                <a:off x="72697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连接符 42"/>
              <p:cNvCxnSpPr>
                <a:cxnSpLocks noChangeShapeType="1"/>
              </p:cNvCxnSpPr>
              <p:nvPr/>
            </p:nvCxnSpPr>
            <p:spPr bwMode="auto">
              <a:xfrm>
                <a:off x="87389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43"/>
              <p:cNvCxnSpPr>
                <a:cxnSpLocks noChangeShapeType="1"/>
              </p:cNvCxnSpPr>
              <p:nvPr/>
            </p:nvCxnSpPr>
            <p:spPr bwMode="auto">
              <a:xfrm>
                <a:off x="101829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直接连接符 44"/>
              <p:cNvCxnSpPr>
                <a:cxnSpLocks noChangeShapeType="1"/>
              </p:cNvCxnSpPr>
              <p:nvPr/>
            </p:nvCxnSpPr>
            <p:spPr bwMode="auto">
              <a:xfrm>
                <a:off x="116521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16" y="0"/>
              <a:ext cx="235" cy="557"/>
              <a:chOff x="0" y="0"/>
              <a:chExt cx="1165250" cy="576064"/>
            </a:xfrm>
          </p:grpSpPr>
          <p:cxnSp>
            <p:nvCxnSpPr>
              <p:cNvPr id="27" name="直接连接符 27"/>
              <p:cNvCxnSpPr>
                <a:cxnSpLocks noChangeShapeType="1"/>
              </p:cNvCxnSpPr>
              <p:nvPr/>
            </p:nvCxnSpPr>
            <p:spPr bwMode="auto">
              <a:xfrm>
                <a:off x="368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连接符 28"/>
              <p:cNvCxnSpPr>
                <a:cxnSpLocks noChangeShapeType="1"/>
              </p:cNvCxnSpPr>
              <p:nvPr/>
            </p:nvCxnSpPr>
            <p:spPr bwMode="auto">
              <a:xfrm>
                <a:off x="14413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29"/>
              <p:cNvCxnSpPr>
                <a:cxnSpLocks noChangeShapeType="1"/>
              </p:cNvCxnSpPr>
              <p:nvPr/>
            </p:nvCxnSpPr>
            <p:spPr bwMode="auto">
              <a:xfrm>
                <a:off x="29285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连接符 30"/>
              <p:cNvCxnSpPr>
                <a:cxnSpLocks noChangeShapeType="1"/>
              </p:cNvCxnSpPr>
              <p:nvPr/>
            </p:nvCxnSpPr>
            <p:spPr bwMode="auto">
              <a:xfrm>
                <a:off x="43661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接连接符 31"/>
              <p:cNvCxnSpPr>
                <a:cxnSpLocks noChangeShapeType="1"/>
              </p:cNvCxnSpPr>
              <p:nvPr/>
            </p:nvCxnSpPr>
            <p:spPr bwMode="auto">
              <a:xfrm>
                <a:off x="58038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连接符 32"/>
              <p:cNvCxnSpPr>
                <a:cxnSpLocks noChangeShapeType="1"/>
              </p:cNvCxnSpPr>
              <p:nvPr/>
            </p:nvCxnSpPr>
            <p:spPr bwMode="auto">
              <a:xfrm>
                <a:off x="72910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7286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02159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直接连接符 35"/>
              <p:cNvCxnSpPr>
                <a:cxnSpLocks noChangeShapeType="1"/>
              </p:cNvCxnSpPr>
              <p:nvPr/>
            </p:nvCxnSpPr>
            <p:spPr bwMode="auto">
              <a:xfrm>
                <a:off x="116535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451" y="0"/>
              <a:ext cx="227" cy="557"/>
              <a:chOff x="0" y="0"/>
              <a:chExt cx="1165250" cy="576064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100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>
                <a:off x="1438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直接连接符 20"/>
              <p:cNvCxnSpPr>
                <a:cxnSpLocks noChangeShapeType="1"/>
              </p:cNvCxnSpPr>
              <p:nvPr/>
            </p:nvCxnSpPr>
            <p:spPr bwMode="auto">
              <a:xfrm>
                <a:off x="29265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连接符 21"/>
              <p:cNvCxnSpPr>
                <a:cxnSpLocks noChangeShapeType="1"/>
              </p:cNvCxnSpPr>
              <p:nvPr/>
            </p:nvCxnSpPr>
            <p:spPr bwMode="auto">
              <a:xfrm>
                <a:off x="43635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连接符 22"/>
              <p:cNvCxnSpPr>
                <a:cxnSpLocks noChangeShapeType="1"/>
              </p:cNvCxnSpPr>
              <p:nvPr/>
            </p:nvCxnSpPr>
            <p:spPr bwMode="auto">
              <a:xfrm>
                <a:off x="58006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接连接符 23"/>
              <p:cNvCxnSpPr>
                <a:cxnSpLocks noChangeShapeType="1"/>
              </p:cNvCxnSpPr>
              <p:nvPr/>
            </p:nvCxnSpPr>
            <p:spPr bwMode="auto">
              <a:xfrm>
                <a:off x="72890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连接符 24"/>
              <p:cNvCxnSpPr>
                <a:cxnSpLocks noChangeShapeType="1"/>
              </p:cNvCxnSpPr>
              <p:nvPr/>
            </p:nvCxnSpPr>
            <p:spPr bwMode="auto">
              <a:xfrm>
                <a:off x="87261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接连接符 25"/>
              <p:cNvCxnSpPr>
                <a:cxnSpLocks noChangeShapeType="1"/>
              </p:cNvCxnSpPr>
              <p:nvPr/>
            </p:nvCxnSpPr>
            <p:spPr bwMode="auto">
              <a:xfrm>
                <a:off x="102145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接连接符 26"/>
              <p:cNvCxnSpPr>
                <a:cxnSpLocks noChangeShapeType="1"/>
              </p:cNvCxnSpPr>
              <p:nvPr/>
            </p:nvCxnSpPr>
            <p:spPr bwMode="auto">
              <a:xfrm>
                <a:off x="116516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0" y="557"/>
              <a:ext cx="236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192" y="557"/>
              <a:ext cx="48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dirty="0"/>
                <a:t>2</a:t>
              </a:r>
              <a:r>
                <a:rPr lang="en-US" altLang="zh-CN" baseline="30000" dirty="0"/>
                <a:t>-126</a:t>
              </a:r>
              <a:endParaRPr lang="zh-CN" altLang="en-US" baseline="30000" dirty="0"/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538" y="557"/>
              <a:ext cx="47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-125</a:t>
              </a:r>
              <a:endParaRPr lang="zh-CN" altLang="en-US" baseline="30000"/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912" y="557"/>
              <a:ext cx="5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-124</a:t>
              </a:r>
              <a:endParaRPr lang="zh-CN" altLang="en-US" baseline="30000"/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1872" y="561"/>
              <a:ext cx="5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-123</a:t>
              </a:r>
              <a:endParaRPr lang="zh-CN" altLang="en-US" baseline="30000"/>
            </a:p>
          </p:txBody>
        </p:sp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219" y="117"/>
              <a:ext cx="227" cy="396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sp>
        <p:nvSpPr>
          <p:cNvPr id="63" name="圆角矩形标注 62"/>
          <p:cNvSpPr/>
          <p:nvPr/>
        </p:nvSpPr>
        <p:spPr>
          <a:xfrm>
            <a:off x="2162404" y="4029742"/>
            <a:ext cx="1459972" cy="340902"/>
          </a:xfrm>
          <a:prstGeom prst="wedgeRoundRectCallout">
            <a:avLst>
              <a:gd name="adj1" fmla="val -84750"/>
              <a:gd name="adj2" fmla="val 179373"/>
              <a:gd name="adj3" fmla="val 1666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非规格化数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b="1" dirty="0" err="1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 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 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double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 err="1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)(</a:t>
            </a:r>
            <a:r>
              <a:rPr lang="en-US" altLang="zh-CN" b="1" dirty="0" err="1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 err="1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double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double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==-(-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r>
              <a:rPr lang="en-US" altLang="zh-CN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)-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语言浮点数总结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型对应</a:t>
            </a:r>
            <a:r>
              <a:rPr lang="en-US" altLang="zh-CN" dirty="0" smtClean="0"/>
              <a:t>IEEE754 </a:t>
            </a:r>
            <a:r>
              <a:rPr lang="zh-CN" altLang="en-US" dirty="0" smtClean="0"/>
              <a:t>单精度和双精度</a:t>
            </a:r>
            <a:endParaRPr lang="en-US" altLang="zh-CN" dirty="0" smtClean="0"/>
          </a:p>
          <a:p>
            <a:r>
              <a:rPr lang="zh-CN" altLang="en-US" dirty="0" smtClean="0"/>
              <a:t>浮点数在数轴上分布不均匀，数轴右侧分布更稀疏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浮点数运算不满足结合律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d+f</a:t>
            </a:r>
            <a:r>
              <a:rPr lang="en-US" altLang="zh-CN" dirty="0"/>
              <a:t>)-d=f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float 32</a:t>
            </a:r>
            <a:r>
              <a:rPr lang="zh-CN" altLang="en-US" dirty="0" smtClean="0"/>
              <a:t>位在整数区域仅部分重叠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==(</a:t>
            </a:r>
            <a:r>
              <a:rPr lang="en-US" altLang="zh-CN" dirty="0" err="1"/>
              <a:t>int</a:t>
            </a:r>
            <a:r>
              <a:rPr lang="en-US" altLang="zh-CN" dirty="0"/>
              <a:t>)(</a:t>
            </a:r>
            <a:r>
              <a:rPr lang="en-US" altLang="zh-CN" dirty="0" smtClean="0"/>
              <a:t>float)I  </a:t>
            </a:r>
            <a:r>
              <a:rPr lang="zh-CN" altLang="en-US" dirty="0" smtClean="0"/>
              <a:t>不成立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double 64</a:t>
            </a:r>
            <a:r>
              <a:rPr lang="zh-CN" altLang="en-US" dirty="0" smtClean="0"/>
              <a:t>位</a:t>
            </a:r>
            <a:r>
              <a:rPr lang="zh-CN" altLang="en-US" dirty="0"/>
              <a:t>在整数</a:t>
            </a:r>
            <a:r>
              <a:rPr lang="zh-CN" altLang="en-US" dirty="0" smtClean="0"/>
              <a:t>区域完全重叠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==(</a:t>
            </a:r>
            <a:r>
              <a:rPr lang="en-US" altLang="zh-CN" dirty="0" err="1"/>
              <a:t>int</a:t>
            </a:r>
            <a:r>
              <a:rPr lang="en-US" altLang="zh-CN" dirty="0" smtClean="0"/>
              <a:t>)(double)I  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043608" y="5085184"/>
            <a:ext cx="6748463" cy="1293812"/>
            <a:chOff x="0" y="0"/>
            <a:chExt cx="4251" cy="815"/>
          </a:xfrm>
        </p:grpSpPr>
        <p:cxnSp>
          <p:nvCxnSpPr>
            <p:cNvPr id="6" name="直接箭头连接符 5"/>
            <p:cNvCxnSpPr>
              <a:cxnSpLocks noChangeShapeType="1"/>
            </p:cNvCxnSpPr>
            <p:nvPr/>
          </p:nvCxnSpPr>
          <p:spPr bwMode="auto">
            <a:xfrm>
              <a:off x="48" y="279"/>
              <a:ext cx="420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1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138" y="0"/>
              <a:ext cx="907" cy="557"/>
              <a:chOff x="0" y="0"/>
              <a:chExt cx="1165250" cy="576064"/>
            </a:xfrm>
          </p:grpSpPr>
          <p:cxnSp>
            <p:nvCxnSpPr>
              <p:cNvPr id="54" name="直接连接符 54"/>
              <p:cNvCxnSpPr>
                <a:cxnSpLocks noChangeShapeType="1"/>
              </p:cNvCxnSpPr>
              <p:nvPr/>
            </p:nvCxnSpPr>
            <p:spPr bwMode="auto">
              <a:xfrm>
                <a:off x="-18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直接连接符 55"/>
              <p:cNvCxnSpPr>
                <a:cxnSpLocks noChangeShapeType="1"/>
              </p:cNvCxnSpPr>
              <p:nvPr/>
            </p:nvCxnSpPr>
            <p:spPr bwMode="auto">
              <a:xfrm>
                <a:off x="14517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直接连接符 56"/>
              <p:cNvCxnSpPr>
                <a:cxnSpLocks noChangeShapeType="1"/>
              </p:cNvCxnSpPr>
              <p:nvPr/>
            </p:nvCxnSpPr>
            <p:spPr bwMode="auto">
              <a:xfrm>
                <a:off x="29164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直接连接符 57"/>
              <p:cNvCxnSpPr>
                <a:cxnSpLocks noChangeShapeType="1"/>
              </p:cNvCxnSpPr>
              <p:nvPr/>
            </p:nvCxnSpPr>
            <p:spPr bwMode="auto">
              <a:xfrm>
                <a:off x="43684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直接连接符 58"/>
              <p:cNvCxnSpPr>
                <a:cxnSpLocks noChangeShapeType="1"/>
              </p:cNvCxnSpPr>
              <p:nvPr/>
            </p:nvCxnSpPr>
            <p:spPr bwMode="auto">
              <a:xfrm>
                <a:off x="58203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直接连接符 59"/>
              <p:cNvCxnSpPr>
                <a:cxnSpLocks noChangeShapeType="1"/>
              </p:cNvCxnSpPr>
              <p:nvPr/>
            </p:nvCxnSpPr>
            <p:spPr bwMode="auto">
              <a:xfrm>
                <a:off x="7285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直接连接符 60"/>
              <p:cNvCxnSpPr>
                <a:cxnSpLocks noChangeShapeType="1"/>
              </p:cNvCxnSpPr>
              <p:nvPr/>
            </p:nvCxnSpPr>
            <p:spPr bwMode="auto">
              <a:xfrm>
                <a:off x="87370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直接连接符 61"/>
              <p:cNvCxnSpPr>
                <a:cxnSpLocks noChangeShapeType="1"/>
              </p:cNvCxnSpPr>
              <p:nvPr/>
            </p:nvCxnSpPr>
            <p:spPr bwMode="auto">
              <a:xfrm>
                <a:off x="102017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直接连接符 62"/>
              <p:cNvCxnSpPr>
                <a:cxnSpLocks noChangeShapeType="1"/>
              </p:cNvCxnSpPr>
              <p:nvPr/>
            </p:nvCxnSpPr>
            <p:spPr bwMode="auto">
              <a:xfrm>
                <a:off x="1165367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045" y="0"/>
              <a:ext cx="1814" cy="557"/>
              <a:chOff x="0" y="0"/>
              <a:chExt cx="1165250" cy="576064"/>
            </a:xfrm>
          </p:grpSpPr>
          <p:cxnSp>
            <p:nvCxnSpPr>
              <p:cNvPr id="45" name="直接连接符 45"/>
              <p:cNvCxnSpPr>
                <a:cxnSpLocks noChangeShapeType="1"/>
              </p:cNvCxnSpPr>
              <p:nvPr/>
            </p:nvCxnSpPr>
            <p:spPr bwMode="auto">
              <a:xfrm>
                <a:off x="57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直接连接符 46"/>
              <p:cNvCxnSpPr>
                <a:cxnSpLocks noChangeShapeType="1"/>
              </p:cNvCxnSpPr>
              <p:nvPr/>
            </p:nvCxnSpPr>
            <p:spPr bwMode="auto">
              <a:xfrm>
                <a:off x="14589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直接连接符 47"/>
              <p:cNvCxnSpPr>
                <a:cxnSpLocks noChangeShapeType="1"/>
              </p:cNvCxnSpPr>
              <p:nvPr/>
            </p:nvCxnSpPr>
            <p:spPr bwMode="auto">
              <a:xfrm>
                <a:off x="29108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直接连接符 48"/>
              <p:cNvCxnSpPr>
                <a:cxnSpLocks noChangeShapeType="1"/>
              </p:cNvCxnSpPr>
              <p:nvPr/>
            </p:nvCxnSpPr>
            <p:spPr bwMode="auto">
              <a:xfrm>
                <a:off x="43691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直接连接符 49"/>
              <p:cNvCxnSpPr>
                <a:cxnSpLocks noChangeShapeType="1"/>
              </p:cNvCxnSpPr>
              <p:nvPr/>
            </p:nvCxnSpPr>
            <p:spPr bwMode="auto">
              <a:xfrm>
                <a:off x="58275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直接连接符 50"/>
              <p:cNvCxnSpPr>
                <a:cxnSpLocks noChangeShapeType="1"/>
              </p:cNvCxnSpPr>
              <p:nvPr/>
            </p:nvCxnSpPr>
            <p:spPr bwMode="auto">
              <a:xfrm>
                <a:off x="72858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直接连接符 51"/>
              <p:cNvCxnSpPr>
                <a:cxnSpLocks noChangeShapeType="1"/>
              </p:cNvCxnSpPr>
              <p:nvPr/>
            </p:nvCxnSpPr>
            <p:spPr bwMode="auto">
              <a:xfrm>
                <a:off x="873774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直接连接符 52"/>
              <p:cNvCxnSpPr>
                <a:cxnSpLocks noChangeShapeType="1"/>
              </p:cNvCxnSpPr>
              <p:nvPr/>
            </p:nvCxnSpPr>
            <p:spPr bwMode="auto">
              <a:xfrm>
                <a:off x="10196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直接连接符 53"/>
              <p:cNvCxnSpPr>
                <a:cxnSpLocks noChangeShapeType="1"/>
              </p:cNvCxnSpPr>
              <p:nvPr/>
            </p:nvCxnSpPr>
            <p:spPr bwMode="auto">
              <a:xfrm>
                <a:off x="1165441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678" y="0"/>
              <a:ext cx="460" cy="557"/>
              <a:chOff x="0" y="0"/>
              <a:chExt cx="1165250" cy="576064"/>
            </a:xfrm>
          </p:grpSpPr>
          <p:cxnSp>
            <p:nvCxnSpPr>
              <p:cNvPr id="36" name="直接连接符 36"/>
              <p:cNvCxnSpPr>
                <a:cxnSpLocks noChangeShapeType="1"/>
              </p:cNvCxnSpPr>
              <p:nvPr/>
            </p:nvCxnSpPr>
            <p:spPr bwMode="auto">
              <a:xfrm>
                <a:off x="-41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连接符 37"/>
              <p:cNvCxnSpPr>
                <a:cxnSpLocks noChangeShapeType="1"/>
              </p:cNvCxnSpPr>
              <p:nvPr/>
            </p:nvCxnSpPr>
            <p:spPr bwMode="auto">
              <a:xfrm>
                <a:off x="14434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38"/>
              <p:cNvCxnSpPr>
                <a:cxnSpLocks noChangeShapeType="1"/>
              </p:cNvCxnSpPr>
              <p:nvPr/>
            </p:nvCxnSpPr>
            <p:spPr bwMode="auto">
              <a:xfrm>
                <a:off x="29127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连接符 39"/>
              <p:cNvCxnSpPr>
                <a:cxnSpLocks noChangeShapeType="1"/>
              </p:cNvCxnSpPr>
              <p:nvPr/>
            </p:nvCxnSpPr>
            <p:spPr bwMode="auto">
              <a:xfrm>
                <a:off x="43566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直接连接符 40"/>
              <p:cNvCxnSpPr>
                <a:cxnSpLocks noChangeShapeType="1"/>
              </p:cNvCxnSpPr>
              <p:nvPr/>
            </p:nvCxnSpPr>
            <p:spPr bwMode="auto">
              <a:xfrm>
                <a:off x="58258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直接连接符 41"/>
              <p:cNvCxnSpPr>
                <a:cxnSpLocks noChangeShapeType="1"/>
              </p:cNvCxnSpPr>
              <p:nvPr/>
            </p:nvCxnSpPr>
            <p:spPr bwMode="auto">
              <a:xfrm>
                <a:off x="72697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连接符 42"/>
              <p:cNvCxnSpPr>
                <a:cxnSpLocks noChangeShapeType="1"/>
              </p:cNvCxnSpPr>
              <p:nvPr/>
            </p:nvCxnSpPr>
            <p:spPr bwMode="auto">
              <a:xfrm>
                <a:off x="87389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43"/>
              <p:cNvCxnSpPr>
                <a:cxnSpLocks noChangeShapeType="1"/>
              </p:cNvCxnSpPr>
              <p:nvPr/>
            </p:nvCxnSpPr>
            <p:spPr bwMode="auto">
              <a:xfrm>
                <a:off x="101829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直接连接符 44"/>
              <p:cNvCxnSpPr>
                <a:cxnSpLocks noChangeShapeType="1"/>
              </p:cNvCxnSpPr>
              <p:nvPr/>
            </p:nvCxnSpPr>
            <p:spPr bwMode="auto">
              <a:xfrm>
                <a:off x="116521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16" y="0"/>
              <a:ext cx="235" cy="557"/>
              <a:chOff x="0" y="0"/>
              <a:chExt cx="1165250" cy="576064"/>
            </a:xfrm>
          </p:grpSpPr>
          <p:cxnSp>
            <p:nvCxnSpPr>
              <p:cNvPr id="27" name="直接连接符 27"/>
              <p:cNvCxnSpPr>
                <a:cxnSpLocks noChangeShapeType="1"/>
              </p:cNvCxnSpPr>
              <p:nvPr/>
            </p:nvCxnSpPr>
            <p:spPr bwMode="auto">
              <a:xfrm>
                <a:off x="368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连接符 28"/>
              <p:cNvCxnSpPr>
                <a:cxnSpLocks noChangeShapeType="1"/>
              </p:cNvCxnSpPr>
              <p:nvPr/>
            </p:nvCxnSpPr>
            <p:spPr bwMode="auto">
              <a:xfrm>
                <a:off x="14413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29"/>
              <p:cNvCxnSpPr>
                <a:cxnSpLocks noChangeShapeType="1"/>
              </p:cNvCxnSpPr>
              <p:nvPr/>
            </p:nvCxnSpPr>
            <p:spPr bwMode="auto">
              <a:xfrm>
                <a:off x="29285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连接符 30"/>
              <p:cNvCxnSpPr>
                <a:cxnSpLocks noChangeShapeType="1"/>
              </p:cNvCxnSpPr>
              <p:nvPr/>
            </p:nvCxnSpPr>
            <p:spPr bwMode="auto">
              <a:xfrm>
                <a:off x="43661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接连接符 31"/>
              <p:cNvCxnSpPr>
                <a:cxnSpLocks noChangeShapeType="1"/>
              </p:cNvCxnSpPr>
              <p:nvPr/>
            </p:nvCxnSpPr>
            <p:spPr bwMode="auto">
              <a:xfrm>
                <a:off x="58038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连接符 32"/>
              <p:cNvCxnSpPr>
                <a:cxnSpLocks noChangeShapeType="1"/>
              </p:cNvCxnSpPr>
              <p:nvPr/>
            </p:nvCxnSpPr>
            <p:spPr bwMode="auto">
              <a:xfrm>
                <a:off x="72910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7286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02159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直接连接符 35"/>
              <p:cNvCxnSpPr>
                <a:cxnSpLocks noChangeShapeType="1"/>
              </p:cNvCxnSpPr>
              <p:nvPr/>
            </p:nvCxnSpPr>
            <p:spPr bwMode="auto">
              <a:xfrm>
                <a:off x="116535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451" y="0"/>
              <a:ext cx="227" cy="557"/>
              <a:chOff x="0" y="0"/>
              <a:chExt cx="1165250" cy="576064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100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>
                <a:off x="1438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直接连接符 20"/>
              <p:cNvCxnSpPr>
                <a:cxnSpLocks noChangeShapeType="1"/>
              </p:cNvCxnSpPr>
              <p:nvPr/>
            </p:nvCxnSpPr>
            <p:spPr bwMode="auto">
              <a:xfrm>
                <a:off x="29265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连接符 21"/>
              <p:cNvCxnSpPr>
                <a:cxnSpLocks noChangeShapeType="1"/>
              </p:cNvCxnSpPr>
              <p:nvPr/>
            </p:nvCxnSpPr>
            <p:spPr bwMode="auto">
              <a:xfrm>
                <a:off x="43635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连接符 22"/>
              <p:cNvCxnSpPr>
                <a:cxnSpLocks noChangeShapeType="1"/>
              </p:cNvCxnSpPr>
              <p:nvPr/>
            </p:nvCxnSpPr>
            <p:spPr bwMode="auto">
              <a:xfrm>
                <a:off x="58006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接连接符 23"/>
              <p:cNvCxnSpPr>
                <a:cxnSpLocks noChangeShapeType="1"/>
              </p:cNvCxnSpPr>
              <p:nvPr/>
            </p:nvCxnSpPr>
            <p:spPr bwMode="auto">
              <a:xfrm>
                <a:off x="72890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连接符 24"/>
              <p:cNvCxnSpPr>
                <a:cxnSpLocks noChangeShapeType="1"/>
              </p:cNvCxnSpPr>
              <p:nvPr/>
            </p:nvCxnSpPr>
            <p:spPr bwMode="auto">
              <a:xfrm>
                <a:off x="87261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接连接符 25"/>
              <p:cNvCxnSpPr>
                <a:cxnSpLocks noChangeShapeType="1"/>
              </p:cNvCxnSpPr>
              <p:nvPr/>
            </p:nvCxnSpPr>
            <p:spPr bwMode="auto">
              <a:xfrm>
                <a:off x="102145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接连接符 26"/>
              <p:cNvCxnSpPr>
                <a:cxnSpLocks noChangeShapeType="1"/>
              </p:cNvCxnSpPr>
              <p:nvPr/>
            </p:nvCxnSpPr>
            <p:spPr bwMode="auto">
              <a:xfrm>
                <a:off x="116516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0" y="557"/>
              <a:ext cx="236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192" y="557"/>
              <a:ext cx="48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dirty="0"/>
                <a:t>2</a:t>
              </a:r>
              <a:r>
                <a:rPr lang="en-US" altLang="zh-CN" baseline="30000" dirty="0"/>
                <a:t>-126</a:t>
              </a:r>
              <a:endParaRPr lang="zh-CN" altLang="en-US" baseline="30000" dirty="0"/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538" y="557"/>
              <a:ext cx="47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-125</a:t>
              </a:r>
              <a:endParaRPr lang="zh-CN" altLang="en-US" baseline="30000"/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912" y="557"/>
              <a:ext cx="5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-124</a:t>
              </a:r>
              <a:endParaRPr lang="zh-CN" altLang="en-US" baseline="30000"/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1872" y="561"/>
              <a:ext cx="5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-123</a:t>
              </a:r>
              <a:endParaRPr lang="zh-CN" altLang="en-US" baseline="30000"/>
            </a:p>
          </p:txBody>
        </p:sp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219" y="117"/>
              <a:ext cx="227" cy="396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3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语言浮点数总结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数据集是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的子集</a:t>
            </a:r>
            <a:endParaRPr lang="en-US" altLang="zh-CN" dirty="0" smtClean="0"/>
          </a:p>
          <a:p>
            <a:pPr lvl="1"/>
            <a:r>
              <a:rPr lang="en-US" altLang="zh-CN" dirty="0"/>
              <a:t>f==(float)(</a:t>
            </a:r>
            <a:r>
              <a:rPr lang="en-US" altLang="zh-CN" dirty="0" smtClean="0"/>
              <a:t>double)f  </a:t>
            </a:r>
            <a:r>
              <a:rPr lang="zh-CN" altLang="en-US" dirty="0" smtClean="0"/>
              <a:t>成立</a:t>
            </a:r>
            <a:endParaRPr lang="en-US" altLang="zh-CN" dirty="0"/>
          </a:p>
          <a:p>
            <a:r>
              <a:rPr lang="zh-CN" altLang="en-US" dirty="0" smtClean="0"/>
              <a:t>浮点数尾数原码表示</a:t>
            </a:r>
            <a:endParaRPr lang="en-US" altLang="zh-CN" dirty="0" smtClean="0"/>
          </a:p>
          <a:p>
            <a:pPr lvl="1"/>
            <a:r>
              <a:rPr lang="en-US" altLang="zh-CN" dirty="0"/>
              <a:t>f==-(-f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成立</a:t>
            </a:r>
            <a:endParaRPr lang="en-US" altLang="zh-CN" dirty="0"/>
          </a:p>
          <a:p>
            <a:r>
              <a:rPr lang="zh-CN" altLang="en-US" dirty="0" smtClean="0"/>
              <a:t>浮点数存在两个零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语言不关注</a:t>
            </a:r>
          </a:p>
          <a:p>
            <a:pPr lvl="1"/>
            <a:r>
              <a:rPr lang="zh-CN" altLang="en-US" dirty="0" smtClean="0"/>
              <a:t>浮点运算指令实现必须考虑这个因素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</a:t>
            </a:r>
            <a:r>
              <a:rPr lang="zh-CN" altLang="en-US" dirty="0"/>
              <a:t>十进制数的表示 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</a:rPr>
              <a:t>Binary coded decimal</a:t>
            </a:r>
            <a:r>
              <a:rPr lang="zh-CN" altLang="en-US" dirty="0">
                <a:latin typeface="华文新魏" panose="02010800040101010101" pitchFamily="2" charset="-122"/>
              </a:rPr>
              <a:t>二进制编码的十进制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几种</a:t>
            </a:r>
            <a:r>
              <a:rPr lang="en-US" altLang="zh-CN" dirty="0">
                <a:latin typeface="华文新魏" panose="02010800040101010101" pitchFamily="2" charset="-122"/>
              </a:rPr>
              <a:t>BCD</a:t>
            </a:r>
            <a:r>
              <a:rPr lang="zh-CN" altLang="en-US" dirty="0">
                <a:latin typeface="华文新魏" panose="02010800040101010101" pitchFamily="2" charset="-122"/>
              </a:rPr>
              <a:t>码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</a:rPr>
              <a:t>8421</a:t>
            </a:r>
            <a:r>
              <a:rPr lang="zh-CN" altLang="en-US" dirty="0">
                <a:latin typeface="华文新魏" panose="02010800040101010101" pitchFamily="2" charset="-122"/>
              </a:rPr>
              <a:t>码    </a:t>
            </a:r>
            <a:r>
              <a:rPr lang="en-US" altLang="zh-CN" sz="2200" dirty="0">
                <a:latin typeface="华文新魏" panose="02010800040101010101" pitchFamily="2" charset="-122"/>
              </a:rPr>
              <a:t>(8*X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3</a:t>
            </a:r>
            <a:r>
              <a:rPr lang="en-US" altLang="zh-CN" sz="2200" dirty="0">
                <a:latin typeface="华文新魏" panose="02010800040101010101" pitchFamily="2" charset="-122"/>
              </a:rPr>
              <a:t>+4*X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2</a:t>
            </a:r>
            <a:r>
              <a:rPr lang="en-US" altLang="zh-CN" sz="2200" dirty="0">
                <a:latin typeface="华文新魏" panose="02010800040101010101" pitchFamily="2" charset="-122"/>
              </a:rPr>
              <a:t>+2*X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1</a:t>
            </a:r>
            <a:r>
              <a:rPr lang="en-US" altLang="zh-CN" sz="2200" dirty="0">
                <a:latin typeface="华文新魏" panose="02010800040101010101" pitchFamily="2" charset="-122"/>
              </a:rPr>
              <a:t>+1*X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0</a:t>
            </a:r>
            <a:r>
              <a:rPr lang="en-US" altLang="zh-CN" sz="2200" dirty="0">
                <a:latin typeface="华文新魏" panose="02010800040101010101" pitchFamily="2" charset="-122"/>
              </a:rPr>
              <a:t>)  </a:t>
            </a:r>
            <a:r>
              <a:rPr lang="zh-CN" altLang="en-US" sz="2200" dirty="0">
                <a:latin typeface="华文新魏" panose="02010800040101010101" pitchFamily="2" charset="-122"/>
              </a:rPr>
              <a:t>有权码</a:t>
            </a:r>
            <a:endParaRPr lang="en-US" altLang="zh-CN" sz="2200" dirty="0"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</a:rPr>
              <a:t>2421</a:t>
            </a:r>
            <a:r>
              <a:rPr lang="zh-CN" altLang="en-US" dirty="0">
                <a:latin typeface="华文新魏" panose="02010800040101010101" pitchFamily="2" charset="-122"/>
              </a:rPr>
              <a:t>码    </a:t>
            </a:r>
            <a:r>
              <a:rPr lang="en-US" altLang="zh-CN" sz="2200" dirty="0">
                <a:latin typeface="华文新魏" panose="02010800040101010101" pitchFamily="2" charset="-122"/>
              </a:rPr>
              <a:t>(2*X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3</a:t>
            </a:r>
            <a:r>
              <a:rPr lang="en-US" altLang="zh-CN" sz="2200" dirty="0">
                <a:latin typeface="华文新魏" panose="02010800040101010101" pitchFamily="2" charset="-122"/>
              </a:rPr>
              <a:t>+4*X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2</a:t>
            </a:r>
            <a:r>
              <a:rPr lang="en-US" altLang="zh-CN" sz="2200" dirty="0">
                <a:latin typeface="华文新魏" panose="02010800040101010101" pitchFamily="2" charset="-122"/>
              </a:rPr>
              <a:t>+2*X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1</a:t>
            </a:r>
            <a:r>
              <a:rPr lang="en-US" altLang="zh-CN" sz="2200" dirty="0">
                <a:latin typeface="华文新魏" panose="02010800040101010101" pitchFamily="2" charset="-122"/>
              </a:rPr>
              <a:t>+1*X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0</a:t>
            </a:r>
            <a:r>
              <a:rPr lang="en-US" altLang="zh-CN" sz="2200" dirty="0">
                <a:latin typeface="华文新魏" panose="02010800040101010101" pitchFamily="2" charset="-122"/>
              </a:rPr>
              <a:t>)   </a:t>
            </a:r>
            <a:r>
              <a:rPr lang="zh-CN" altLang="en-US" sz="2200" dirty="0">
                <a:latin typeface="华文新魏" panose="02010800040101010101" pitchFamily="2" charset="-122"/>
              </a:rPr>
              <a:t>有权码</a:t>
            </a:r>
            <a:endParaRPr lang="en-US" altLang="zh-CN" sz="2200" dirty="0"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余三码    </a:t>
            </a:r>
            <a:r>
              <a:rPr lang="en-US" altLang="zh-CN" sz="2200" dirty="0">
                <a:latin typeface="华文新魏" panose="02010800040101010101" pitchFamily="2" charset="-122"/>
              </a:rPr>
              <a:t>(8*X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3</a:t>
            </a:r>
            <a:r>
              <a:rPr lang="en-US" altLang="zh-CN" sz="2200" dirty="0">
                <a:latin typeface="华文新魏" panose="02010800040101010101" pitchFamily="2" charset="-122"/>
              </a:rPr>
              <a:t>+4*X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2</a:t>
            </a:r>
            <a:r>
              <a:rPr lang="en-US" altLang="zh-CN" sz="2200" dirty="0">
                <a:latin typeface="华文新魏" panose="02010800040101010101" pitchFamily="2" charset="-122"/>
              </a:rPr>
              <a:t>+2*X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1</a:t>
            </a:r>
            <a:r>
              <a:rPr lang="en-US" altLang="zh-CN" sz="2200" dirty="0">
                <a:latin typeface="华文新魏" panose="02010800040101010101" pitchFamily="2" charset="-122"/>
              </a:rPr>
              <a:t>+1*X</a:t>
            </a:r>
            <a:r>
              <a:rPr lang="en-US" altLang="zh-CN" sz="2200" baseline="-25000" dirty="0">
                <a:latin typeface="华文新魏" panose="02010800040101010101" pitchFamily="2" charset="-122"/>
              </a:rPr>
              <a:t>0</a:t>
            </a:r>
            <a:r>
              <a:rPr lang="en-US" altLang="zh-CN" sz="2200" dirty="0">
                <a:latin typeface="华文新魏" panose="02010800040101010101" pitchFamily="2" charset="-122"/>
              </a:rPr>
              <a:t>)+0011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</a:rPr>
              <a:t>BCD</a:t>
            </a:r>
            <a:r>
              <a:rPr lang="zh-CN" altLang="en-US" dirty="0">
                <a:latin typeface="华文新魏" panose="02010800040101010101" pitchFamily="2" charset="-122"/>
              </a:rPr>
              <a:t>码运算的问题</a:t>
            </a:r>
            <a:r>
              <a:rPr lang="en-US" altLang="zh-CN" dirty="0">
                <a:latin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</a:rPr>
              <a:t>编码校正</a:t>
            </a:r>
            <a:r>
              <a:rPr lang="en-US" altLang="zh-CN" dirty="0" smtClean="0">
                <a:latin typeface="华文新魏" panose="02010800040101010101" pitchFamily="2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endParaRPr lang="en-US" altLang="zh-CN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latin typeface="华文新魏" panose="02010800040101010101" pitchFamily="2" charset="-122"/>
              </a:rPr>
              <a:t>用途？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r>
              <a:rPr lang="zh-CN" altLang="en-US" dirty="0"/>
              <a:t>码运算问题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8421</a:t>
            </a:r>
            <a:r>
              <a:rPr lang="zh-CN" altLang="en-US" dirty="0"/>
              <a:t>码的校正</a:t>
            </a:r>
          </a:p>
          <a:p>
            <a:pPr lvl="1" eaLnBrk="1" hangingPunct="1"/>
            <a:r>
              <a:rPr lang="en-US" altLang="zh-CN" dirty="0"/>
              <a:t>8</a:t>
            </a:r>
            <a:r>
              <a:rPr lang="zh-CN" altLang="en-US" dirty="0"/>
              <a:t>＋</a:t>
            </a:r>
            <a:r>
              <a:rPr lang="en-US" altLang="zh-CN" dirty="0"/>
              <a:t>7</a:t>
            </a:r>
            <a:r>
              <a:rPr lang="zh-CN" altLang="en-US" dirty="0"/>
              <a:t>＝</a:t>
            </a:r>
            <a:r>
              <a:rPr lang="en-US" altLang="zh-CN" dirty="0"/>
              <a:t>1000</a:t>
            </a:r>
            <a:r>
              <a:rPr lang="zh-CN" altLang="en-US" dirty="0"/>
              <a:t>＋</a:t>
            </a:r>
            <a:r>
              <a:rPr lang="en-US" altLang="zh-CN" dirty="0"/>
              <a:t>0111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FF"/>
                </a:solidFill>
              </a:rPr>
              <a:t>1111 </a:t>
            </a:r>
            <a:r>
              <a:rPr lang="en-US" altLang="zh-CN" dirty="0"/>
              <a:t> </a:t>
            </a:r>
            <a:r>
              <a:rPr lang="zh-CN" altLang="en-US" dirty="0"/>
              <a:t>非法编码</a:t>
            </a:r>
          </a:p>
          <a:p>
            <a:pPr eaLnBrk="1" hangingPunct="1"/>
            <a:r>
              <a:rPr lang="zh-CN" altLang="en-US" dirty="0"/>
              <a:t>余三码的校正</a:t>
            </a:r>
          </a:p>
          <a:p>
            <a:pPr lvl="1" eaLnBrk="1" hangingPunct="1"/>
            <a:r>
              <a:rPr lang="en-US" altLang="zh-CN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0</a:t>
            </a:r>
            <a:r>
              <a:rPr lang="zh-CN" altLang="en-US" dirty="0"/>
              <a:t>＝</a:t>
            </a:r>
            <a:r>
              <a:rPr lang="en-US" altLang="zh-CN" dirty="0"/>
              <a:t>0011</a:t>
            </a:r>
            <a:r>
              <a:rPr lang="zh-CN" altLang="en-US" dirty="0"/>
              <a:t>＋</a:t>
            </a:r>
            <a:r>
              <a:rPr lang="en-US" altLang="zh-CN" dirty="0"/>
              <a:t>0011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FF"/>
                </a:solidFill>
              </a:rPr>
              <a:t>0110 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非法编码</a:t>
            </a:r>
          </a:p>
          <a:p>
            <a:pPr lvl="1" eaLnBrk="1" hangingPunct="1"/>
            <a:r>
              <a:rPr lang="en-US" altLang="zh-CN" dirty="0"/>
              <a:t>4</a:t>
            </a:r>
            <a:r>
              <a:rPr lang="zh-CN" altLang="en-US" dirty="0"/>
              <a:t>＋</a:t>
            </a:r>
            <a:r>
              <a:rPr lang="en-US" altLang="zh-CN" dirty="0"/>
              <a:t>4</a:t>
            </a:r>
            <a:r>
              <a:rPr lang="zh-CN" altLang="en-US" dirty="0"/>
              <a:t>＝</a:t>
            </a:r>
            <a:r>
              <a:rPr lang="en-US" altLang="zh-CN" dirty="0"/>
              <a:t>0111</a:t>
            </a:r>
            <a:r>
              <a:rPr lang="zh-CN" altLang="en-US" dirty="0"/>
              <a:t>＋</a:t>
            </a:r>
            <a:r>
              <a:rPr lang="en-US" altLang="zh-CN" dirty="0"/>
              <a:t>0111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FF"/>
                </a:solidFill>
              </a:rPr>
              <a:t>1110 </a:t>
            </a:r>
            <a:r>
              <a:rPr lang="zh-CN" altLang="en-US" dirty="0">
                <a:solidFill>
                  <a:srgbClr val="0000FF"/>
                </a:solidFill>
              </a:rPr>
              <a:t>＝？</a:t>
            </a:r>
            <a:r>
              <a:rPr lang="zh-CN" altLang="en-US" dirty="0"/>
              <a:t>非法编码</a:t>
            </a:r>
          </a:p>
          <a:p>
            <a:pPr eaLnBrk="1" hangingPunct="1"/>
            <a:r>
              <a:rPr lang="zh-CN" altLang="en-US" dirty="0"/>
              <a:t>相对而言运算比较复杂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汉字机内码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计算机内存储和处理汉字时使用的编码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码严格区分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与区位码之间简单对应</a:t>
            </a:r>
          </a:p>
          <a:p>
            <a:r>
              <a:rPr lang="zh-CN" altLang="en-US" dirty="0"/>
              <a:t>汉字内码</a:t>
            </a:r>
            <a:r>
              <a:rPr lang="en-US" altLang="zh-CN" dirty="0"/>
              <a:t>=</a:t>
            </a:r>
            <a:r>
              <a:rPr lang="zh-CN" altLang="en-US" dirty="0"/>
              <a:t>区位码</a:t>
            </a:r>
            <a:r>
              <a:rPr lang="en-US" altLang="zh-CN" dirty="0"/>
              <a:t>+0xA0A0</a:t>
            </a:r>
          </a:p>
          <a:p>
            <a:pPr eaLnBrk="1" hangingPunct="1"/>
            <a:r>
              <a:rPr lang="zh-CN" altLang="en-US" dirty="0"/>
              <a:t>与</a:t>
            </a:r>
            <a:r>
              <a:rPr lang="en-US" altLang="zh-CN" dirty="0"/>
              <a:t>ASCII</a:t>
            </a:r>
            <a:r>
              <a:rPr lang="zh-CN" altLang="en-US" dirty="0"/>
              <a:t>字符的区别，最高有效位</a:t>
            </a:r>
            <a:r>
              <a:rPr lang="en-US" altLang="zh-CN" dirty="0"/>
              <a:t>MSB=1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程序中数据类型的宽度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320480" cy="5040312"/>
          </a:xfrm>
        </p:spPr>
        <p:txBody>
          <a:bodyPr/>
          <a:lstStyle/>
          <a:p>
            <a:pPr marL="203200" indent="-203200"/>
            <a:r>
              <a:rPr lang="zh-CN" altLang="en-US" sz="2200" dirty="0"/>
              <a:t>高级语言支持多种类型、多种长度的数据</a:t>
            </a:r>
          </a:p>
          <a:p>
            <a:pPr marL="685800" lvl="1" indent="-190500"/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zh-CN" altLang="en-US" dirty="0"/>
              <a:t>中</a:t>
            </a:r>
            <a:r>
              <a:rPr lang="en-US" altLang="zh-CN" dirty="0"/>
              <a:t>char</a:t>
            </a:r>
            <a:r>
              <a:rPr lang="zh-CN" altLang="en-US" dirty="0"/>
              <a:t>类型的宽度为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zh-CN" altLang="en-US" dirty="0" smtClean="0"/>
              <a:t>字节，可</a:t>
            </a:r>
            <a:r>
              <a:rPr lang="zh-CN" altLang="en-US" dirty="0"/>
              <a:t>表示一个字符（非数值数据</a:t>
            </a:r>
            <a:r>
              <a:rPr lang="zh-CN" altLang="en-US" dirty="0" smtClean="0"/>
              <a:t>），也</a:t>
            </a:r>
            <a:r>
              <a:rPr lang="zh-CN" altLang="en-US" dirty="0"/>
              <a:t>可表示一个</a:t>
            </a:r>
            <a:r>
              <a:rPr lang="en-US" altLang="zh-CN" dirty="0"/>
              <a:t>8</a:t>
            </a:r>
            <a:r>
              <a:rPr lang="zh-CN" altLang="en-US" dirty="0"/>
              <a:t>位的整数（数值数据）</a:t>
            </a:r>
          </a:p>
          <a:p>
            <a:pPr marL="685800" lvl="1" indent="-190500"/>
            <a:r>
              <a:rPr lang="zh-CN" altLang="en-US" dirty="0">
                <a:solidFill>
                  <a:srgbClr val="009242"/>
                </a:solidFill>
              </a:rPr>
              <a:t>不同机器上表示的同一种类型的数据可能宽度不同</a:t>
            </a:r>
          </a:p>
          <a:p>
            <a:pPr marL="203200" indent="-203200"/>
            <a:r>
              <a:rPr lang="zh-CN" altLang="en-US" sz="2200" dirty="0"/>
              <a:t>必须确定相应的机器级数据表示方式和相应的处理</a:t>
            </a:r>
            <a:r>
              <a:rPr lang="zh-CN" altLang="en-US" sz="2200" dirty="0" smtClean="0"/>
              <a:t>指令</a:t>
            </a:r>
            <a:endParaRPr lang="en-US" altLang="zh-CN" sz="2200" dirty="0" smtClean="0"/>
          </a:p>
          <a:p>
            <a:pPr marL="203200" indent="-203200"/>
            <a:r>
              <a:rPr lang="zh-CN" altLang="en-US" sz="2000" b="1" dirty="0" smtClean="0">
                <a:solidFill>
                  <a:schemeClr val="accent2"/>
                </a:solidFill>
              </a:rPr>
              <a:t>同</a:t>
            </a:r>
            <a:r>
              <a:rPr lang="zh-CN" altLang="en-US" sz="2000" b="1" dirty="0">
                <a:solidFill>
                  <a:schemeClr val="accent2"/>
                </a:solidFill>
              </a:rPr>
              <a:t>类型数据并不是所有机器都采用相同的宽度，分配的字节数</a:t>
            </a:r>
            <a:r>
              <a:rPr lang="zh-CN" altLang="en-US" sz="2000" b="1" dirty="0">
                <a:solidFill>
                  <a:srgbClr val="FF0066"/>
                </a:solidFill>
              </a:rPr>
              <a:t>随机器字长和编译器</a:t>
            </a:r>
            <a:r>
              <a:rPr lang="zh-CN" altLang="en-US" sz="2000" b="1" dirty="0">
                <a:solidFill>
                  <a:schemeClr val="accent2"/>
                </a:solidFill>
              </a:rPr>
              <a:t>的不同而不同。</a:t>
            </a:r>
            <a:r>
              <a:rPr lang="zh-CN" altLang="en-US" sz="2000" b="1" dirty="0"/>
              <a:t> </a:t>
            </a:r>
          </a:p>
          <a:p>
            <a:pPr marL="203200" indent="-203200"/>
            <a:endParaRPr lang="zh-CN" altLang="en-US" sz="2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78278"/>
              </p:ext>
            </p:extLst>
          </p:nvPr>
        </p:nvGraphicFramePr>
        <p:xfrm>
          <a:off x="4716016" y="1124744"/>
          <a:ext cx="4327376" cy="3323219"/>
        </p:xfrm>
        <a:graphic>
          <a:graphicData uri="http://schemas.openxmlformats.org/drawingml/2006/table">
            <a:tbl>
              <a:tblPr/>
              <a:tblGrid>
                <a:gridCol w="126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82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声明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典型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位机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Compaq Alpha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85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char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short int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long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89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29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float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94"/>
          <p:cNvSpPr>
            <a:spLocks noChangeArrowheads="1"/>
          </p:cNvSpPr>
          <p:nvPr/>
        </p:nvSpPr>
        <p:spPr bwMode="auto">
          <a:xfrm>
            <a:off x="4654999" y="4725144"/>
            <a:ext cx="4376737" cy="72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Compaq Alpha</a:t>
            </a:r>
            <a:r>
              <a:rPr lang="zh-CN" altLang="en-US" b="1" dirty="0">
                <a:ea typeface="黑体" panose="02010609060101010101" pitchFamily="49" charset="-122"/>
              </a:rPr>
              <a:t>是一个针对高端应用的</a:t>
            </a:r>
            <a:r>
              <a:rPr lang="en-US" altLang="zh-CN" b="1" dirty="0">
                <a:ea typeface="黑体" panose="02010609060101010101" pitchFamily="49" charset="-122"/>
              </a:rPr>
              <a:t>64</a:t>
            </a:r>
            <a:r>
              <a:rPr lang="zh-CN" altLang="en-US" b="1" dirty="0">
                <a:ea typeface="黑体" panose="02010609060101010101" pitchFamily="49" charset="-122"/>
              </a:rPr>
              <a:t>位机器，即字长为</a:t>
            </a:r>
            <a:r>
              <a:rPr lang="en-US" altLang="zh-CN" b="1" dirty="0">
                <a:ea typeface="黑体" panose="02010609060101010101" pitchFamily="49" charset="-122"/>
              </a:rPr>
              <a:t>64</a:t>
            </a:r>
            <a:r>
              <a:rPr lang="zh-CN" altLang="en-US" b="1" dirty="0">
                <a:ea typeface="黑体" panose="02010609060101010101" pitchFamily="49" charset="-122"/>
              </a:rPr>
              <a:t>位 </a:t>
            </a:r>
          </a:p>
        </p:txBody>
      </p:sp>
    </p:spTree>
    <p:extLst>
      <p:ext uri="{BB962C8B-B14F-4D97-AF65-F5344CB8AC3E}">
        <p14:creationId xmlns:p14="http://schemas.microsoft.com/office/powerpoint/2010/main" val="14513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数据的存储和排列顺序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3200" indent="-203200">
              <a:lnSpc>
                <a:spcPct val="100000"/>
              </a:lnSpc>
            </a:pPr>
            <a:r>
              <a:rPr lang="en-US" altLang="zh-CN" dirty="0">
                <a:ea typeface="黑体" panose="02010609060101010101" pitchFamily="49" charset="-122"/>
              </a:rPr>
              <a:t>80</a:t>
            </a:r>
            <a:r>
              <a:rPr lang="zh-CN" altLang="en-US" dirty="0">
                <a:ea typeface="黑体" panose="02010609060101010101" pitchFamily="49" charset="-122"/>
              </a:rPr>
              <a:t>年代开始，几乎所有机器都用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字节编址</a:t>
            </a:r>
            <a:endParaRPr lang="en-US" altLang="zh-CN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marL="203200" indent="-203200">
              <a:lnSpc>
                <a:spcPct val="10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ISA</a:t>
            </a:r>
            <a:r>
              <a:rPr lang="zh-CN" altLang="en-US" dirty="0">
                <a:ea typeface="黑体" panose="02010609060101010101" pitchFamily="49" charset="-122"/>
              </a:rPr>
              <a:t>设计时要考虑的两个问题：</a:t>
            </a:r>
          </a:p>
          <a:p>
            <a:pPr marL="685800" lvl="1" indent="-190500">
              <a:lnSpc>
                <a:spcPct val="10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如何根据一个字节地址取到一个</a:t>
            </a:r>
            <a:r>
              <a:rPr lang="en-US" altLang="zh-CN" sz="2400" dirty="0">
                <a:ea typeface="黑体" panose="02010609060101010101" pitchFamily="49" charset="-122"/>
              </a:rPr>
              <a:t>32</a:t>
            </a:r>
            <a:r>
              <a:rPr lang="zh-CN" altLang="en-US" sz="2400" dirty="0">
                <a:ea typeface="黑体" panose="02010609060101010101" pitchFamily="49" charset="-122"/>
              </a:rPr>
              <a:t>位的字</a:t>
            </a:r>
            <a:r>
              <a:rPr lang="zh-CN" altLang="en-US" sz="2400" dirty="0" smtClean="0">
                <a:ea typeface="黑体" panose="02010609060101010101" pitchFamily="49" charset="-122"/>
              </a:rPr>
              <a:t>？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1016000" lvl="2" indent="-190500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9900"/>
                </a:solidFill>
                <a:ea typeface="黑体" panose="02010609060101010101" pitchFamily="49" charset="-122"/>
              </a:rPr>
              <a:t>- </a:t>
            </a:r>
            <a:r>
              <a:rPr lang="zh-CN" altLang="en-US" sz="2400" dirty="0">
                <a:solidFill>
                  <a:srgbClr val="009900"/>
                </a:solidFill>
                <a:ea typeface="黑体" panose="02010609060101010101" pitchFamily="49" charset="-122"/>
              </a:rPr>
              <a:t>字的存放问题</a:t>
            </a:r>
          </a:p>
          <a:p>
            <a:pPr marL="685800" lvl="1" indent="-190500">
              <a:lnSpc>
                <a:spcPct val="10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一个字能否存放在任何字节边界</a:t>
            </a:r>
            <a:r>
              <a:rPr lang="zh-CN" altLang="en-US" sz="24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？</a:t>
            </a:r>
            <a:endParaRPr lang="en-US" altLang="zh-CN" sz="2400" dirty="0" smtClean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1016000" lvl="2" indent="-190500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9900"/>
                </a:solidFill>
                <a:ea typeface="黑体" panose="02010609060101010101" pitchFamily="49" charset="-122"/>
              </a:rPr>
              <a:t>- </a:t>
            </a:r>
            <a:r>
              <a:rPr lang="zh-CN" altLang="en-US" sz="2400" dirty="0">
                <a:solidFill>
                  <a:srgbClr val="009900"/>
                </a:solidFill>
                <a:ea typeface="黑体" panose="02010609060101010101" pitchFamily="49" charset="-122"/>
              </a:rPr>
              <a:t>字的边界对齐问题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zh-CN" dirty="0" smtClean="0"/>
              <a:t>在</a:t>
            </a:r>
            <a:r>
              <a:rPr lang="zh-CN" altLang="zh-CN" dirty="0"/>
              <a:t>内存中的存放顺序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544616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600" dirty="0" smtClean="0"/>
              <a:t>将</a:t>
            </a:r>
            <a:r>
              <a:rPr lang="en-US" altLang="zh-CN" sz="2600" dirty="0" smtClean="0"/>
              <a:t>0x12345678</a:t>
            </a:r>
            <a:r>
              <a:rPr lang="zh-CN" altLang="en-US" sz="2600" dirty="0" smtClean="0"/>
              <a:t>写入</a:t>
            </a:r>
            <a:r>
              <a:rPr lang="zh-CN" altLang="en-US" sz="2600" dirty="0"/>
              <a:t>到以</a:t>
            </a:r>
            <a:r>
              <a:rPr lang="en-US" altLang="zh-CN" sz="2600" dirty="0"/>
              <a:t>0x0000</a:t>
            </a:r>
            <a:r>
              <a:rPr lang="zh-CN" altLang="en-US" sz="2600" dirty="0"/>
              <a:t>开始的内存</a:t>
            </a:r>
            <a:r>
              <a:rPr lang="zh-CN" altLang="en-US" sz="2600" dirty="0" smtClean="0"/>
              <a:t>中</a:t>
            </a:r>
            <a:r>
              <a:rPr lang="zh-CN" altLang="en-US" sz="2600" dirty="0"/>
              <a:t/>
            </a:r>
            <a:br>
              <a:rPr lang="zh-CN" altLang="en-US" sz="2600" dirty="0"/>
            </a:br>
            <a:endParaRPr lang="en-US" altLang="zh-CN" sz="2600" dirty="0" smtClean="0"/>
          </a:p>
          <a:p>
            <a:pPr marL="0" indent="0" algn="ctr" eaLnBrk="1" hangingPunct="1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           </a:t>
            </a:r>
            <a:r>
              <a:rPr lang="en-US" altLang="zh-CN" dirty="0">
                <a:solidFill>
                  <a:srgbClr val="0000FF"/>
                </a:solidFill>
              </a:rPr>
              <a:t>big-endian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     </a:t>
            </a:r>
            <a:r>
              <a:rPr lang="en-US" altLang="zh-CN" dirty="0">
                <a:solidFill>
                  <a:srgbClr val="0000FF"/>
                </a:solidFill>
              </a:rPr>
              <a:t>little-endian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0x0000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     </a:t>
            </a:r>
            <a:r>
              <a:rPr lang="en-US" altLang="zh-CN" dirty="0">
                <a:solidFill>
                  <a:srgbClr val="0000FF"/>
                </a:solidFill>
              </a:rPr>
              <a:t>0x12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              </a:t>
            </a:r>
            <a:r>
              <a:rPr lang="en-US" altLang="zh-CN" dirty="0" smtClean="0">
                <a:solidFill>
                  <a:srgbClr val="0000FF"/>
                </a:solidFill>
              </a:rPr>
              <a:t>0x78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0x0001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     </a:t>
            </a:r>
            <a:r>
              <a:rPr lang="en-US" altLang="zh-CN" dirty="0">
                <a:solidFill>
                  <a:srgbClr val="0000FF"/>
                </a:solidFill>
              </a:rPr>
              <a:t>0x34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              </a:t>
            </a:r>
            <a:r>
              <a:rPr lang="en-US" altLang="zh-CN" dirty="0" smtClean="0">
                <a:solidFill>
                  <a:srgbClr val="0000FF"/>
                </a:solidFill>
              </a:rPr>
              <a:t>0x56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0x0002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     </a:t>
            </a:r>
            <a:r>
              <a:rPr lang="en-US" altLang="zh-CN" dirty="0" smtClean="0">
                <a:solidFill>
                  <a:srgbClr val="0000FF"/>
                </a:solidFill>
              </a:rPr>
              <a:t>0x56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              </a:t>
            </a:r>
            <a:r>
              <a:rPr lang="en-US" altLang="zh-CN" dirty="0">
                <a:solidFill>
                  <a:srgbClr val="0000FF"/>
                </a:solidFill>
              </a:rPr>
              <a:t>0x34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0x0003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     </a:t>
            </a:r>
            <a:r>
              <a:rPr lang="en-US" altLang="zh-CN" dirty="0" smtClean="0">
                <a:solidFill>
                  <a:srgbClr val="0000FF"/>
                </a:solidFill>
              </a:rPr>
              <a:t>0x78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              </a:t>
            </a:r>
            <a:r>
              <a:rPr lang="en-US" altLang="zh-CN" dirty="0" smtClean="0">
                <a:solidFill>
                  <a:srgbClr val="0000FF"/>
                </a:solidFill>
              </a:rPr>
              <a:t>0x12</a:t>
            </a:r>
          </a:p>
          <a:p>
            <a:pPr eaLnBrk="1" hangingPunct="1">
              <a:lnSpc>
                <a:spcPct val="100000"/>
              </a:lnSpc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大端</a:t>
            </a:r>
            <a:r>
              <a:rPr lang="zh-CN" altLang="en-US" dirty="0"/>
              <a:t>方式（</a:t>
            </a:r>
            <a:r>
              <a:rPr lang="en-US" altLang="zh-CN" dirty="0"/>
              <a:t>Big Endian</a:t>
            </a:r>
            <a:r>
              <a:rPr lang="zh-CN" altLang="en-US" dirty="0"/>
              <a:t>）</a:t>
            </a:r>
            <a:r>
              <a:rPr lang="en-US" altLang="zh-CN" dirty="0"/>
              <a:t>:  MSB</a:t>
            </a:r>
            <a:r>
              <a:rPr lang="zh-CN" altLang="en-US" dirty="0"/>
              <a:t>所在的地址是数的地址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/>
              <a:t>IBM </a:t>
            </a:r>
            <a:r>
              <a:rPr lang="en-US" altLang="zh-CN" dirty="0"/>
              <a:t>360/370, Motorola 68k, MIPS, </a:t>
            </a:r>
            <a:r>
              <a:rPr lang="en-US" altLang="zh-CN" dirty="0" err="1"/>
              <a:t>Sparc</a:t>
            </a:r>
            <a:r>
              <a:rPr lang="en-US" altLang="zh-CN" dirty="0"/>
              <a:t>, HP PA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小端方式（ </a:t>
            </a:r>
            <a:r>
              <a:rPr lang="en-US" altLang="zh-CN" dirty="0"/>
              <a:t>Little Endian</a:t>
            </a:r>
            <a:r>
              <a:rPr lang="zh-CN" altLang="en-US" dirty="0"/>
              <a:t>）</a:t>
            </a:r>
            <a:r>
              <a:rPr lang="en-US" altLang="zh-CN" dirty="0"/>
              <a:t>:  LSB</a:t>
            </a:r>
            <a:r>
              <a:rPr lang="zh-CN" altLang="en-US" dirty="0"/>
              <a:t>所在的地址是数的地址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/>
              <a:t>Intel </a:t>
            </a:r>
            <a:r>
              <a:rPr lang="en-US" altLang="zh-CN" dirty="0"/>
              <a:t>80x86, DEC VAX 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有些机器两种方式都支持</a:t>
            </a:r>
            <a:r>
              <a:rPr lang="zh-CN" altLang="en-US" dirty="0" smtClean="0"/>
              <a:t>，特定</a:t>
            </a:r>
            <a:r>
              <a:rPr lang="zh-CN" altLang="en-US" dirty="0"/>
              <a:t>控制位来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  <a:p>
            <a:pPr lvl="1" eaLnBrk="1" hangingPunct="1"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Alignment(</a:t>
            </a:r>
            <a:r>
              <a:rPr lang="zh-CN" altLang="en-US" dirty="0"/>
              <a:t>对齐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103688" y="1352551"/>
            <a:ext cx="4419600" cy="1973263"/>
            <a:chOff x="1497" y="996"/>
            <a:chExt cx="2784" cy="124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881" y="1231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81" y="1423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81" y="1999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33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881" y="2191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8" descr="新闻纸"/>
            <p:cNvSpPr txBox="1">
              <a:spLocks noChangeArrowheads="1"/>
            </p:cNvSpPr>
            <p:nvPr/>
          </p:nvSpPr>
          <p:spPr bwMode="auto">
            <a:xfrm>
              <a:off x="1881" y="1231"/>
              <a:ext cx="2400" cy="192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defPPr>
                <a:defRPr lang="zh-CN"/>
              </a:defPPr>
              <a:lvl1pPr algn="ctr" eaLnBrk="1" hangingPunct="1">
                <a:spcBef>
                  <a:spcPct val="50000"/>
                </a:spcBef>
                <a:defRPr kumimoji="1" sz="240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 Box 19" descr="宽上对角线"/>
            <p:cNvSpPr txBox="1">
              <a:spLocks noChangeArrowheads="1"/>
            </p:cNvSpPr>
            <p:nvPr/>
          </p:nvSpPr>
          <p:spPr bwMode="auto">
            <a:xfrm>
              <a:off x="1881" y="1423"/>
              <a:ext cx="1152" cy="192"/>
            </a:xfrm>
            <a:prstGeom prst="rect">
              <a:avLst/>
            </a:prstGeom>
            <a:solidFill>
              <a:srgbClr val="86BC6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anose="02020603050405020304" pitchFamily="18" charset="0"/>
                </a:rPr>
                <a:t>short k</a:t>
              </a:r>
              <a:endParaRPr kumimoji="1"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0" descr="信纸"/>
            <p:cNvSpPr txBox="1">
              <a:spLocks noChangeArrowheads="1"/>
            </p:cNvSpPr>
            <p:nvPr/>
          </p:nvSpPr>
          <p:spPr bwMode="auto">
            <a:xfrm>
              <a:off x="1881" y="1615"/>
              <a:ext cx="2400" cy="38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defPPr>
                <a:defRPr lang="zh-CN"/>
              </a:defPPr>
              <a:lvl1pPr algn="ctr" eaLnBrk="1" hangingPunct="1">
                <a:spcBef>
                  <a:spcPct val="50000"/>
                </a:spcBef>
                <a:defRPr kumimoji="1" sz="240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 smtClean="0">
                  <a:solidFill>
                    <a:schemeClr val="tx1"/>
                  </a:solidFill>
                </a:rPr>
                <a:t>double 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 Box 21" descr="宽上对角线"/>
            <p:cNvSpPr txBox="1">
              <a:spLocks noChangeArrowheads="1"/>
            </p:cNvSpPr>
            <p:nvPr/>
          </p:nvSpPr>
          <p:spPr bwMode="auto">
            <a:xfrm>
              <a:off x="3033" y="1999"/>
              <a:ext cx="1248" cy="192"/>
            </a:xfrm>
            <a:prstGeom prst="rect">
              <a:avLst/>
            </a:prstGeom>
            <a:solidFill>
              <a:srgbClr val="86BC6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defPPr>
                <a:defRPr lang="zh-CN"/>
              </a:defPPr>
              <a:lvl1pPr algn="ctr" eaLnBrk="1" hangingPunct="1">
                <a:spcBef>
                  <a:spcPct val="50000"/>
                </a:spcBef>
                <a:defRPr kumimoji="1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short j</a:t>
              </a:r>
              <a:endParaRPr lang="zh-CN" altLang="en-US" dirty="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881" y="1999"/>
              <a:ext cx="576" cy="192"/>
            </a:xfrm>
            <a:prstGeom prst="rect">
              <a:avLst/>
            </a:prstGeom>
            <a:solidFill>
              <a:srgbClr val="FF99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defPPr>
                <a:defRPr lang="zh-CN"/>
              </a:defPPr>
              <a:lvl1pPr algn="ctr" eaLnBrk="1" hangingPunct="1">
                <a:spcBef>
                  <a:spcPct val="50000"/>
                </a:spcBef>
                <a:defRPr kumimoji="1" sz="240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 smtClean="0">
                  <a:solidFill>
                    <a:schemeClr val="tx1"/>
                  </a:solidFill>
                </a:rPr>
                <a:t>char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97" y="1261"/>
              <a:ext cx="33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0004081216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833" y="996"/>
              <a:ext cx="2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0</a:t>
              </a:r>
              <a:r>
                <a:rPr kumimoji="1" lang="zh-CN" altLang="zh-CN" sz="2000" dirty="0">
                  <a:latin typeface="Times New Roman" panose="02020603050405020304" pitchFamily="18" charset="0"/>
                </a:rPr>
                <a:t> 字节    1字节     2字节     3字节</a:t>
              </a:r>
              <a:endParaRPr kumimoji="1"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033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657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4033838" y="3932432"/>
            <a:ext cx="4489450" cy="2006601"/>
            <a:chOff x="1488" y="2606"/>
            <a:chExt cx="2784" cy="1264"/>
          </a:xfrm>
        </p:grpSpPr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1817" y="2606"/>
              <a:ext cx="240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0</a:t>
              </a:r>
              <a:r>
                <a:rPr kumimoji="1" lang="zh-CN" altLang="zh-CN" sz="2000" dirty="0">
                  <a:latin typeface="Times New Roman" panose="02020603050405020304" pitchFamily="18" charset="0"/>
                </a:rPr>
                <a:t> 字节    1字节     2字节     3字节</a:t>
              </a:r>
              <a:endParaRPr kumimoji="1" lang="zh-CN" altLang="en-US" sz="2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kumimoji="1" lang="zh-CN" altLang="en-US" sz="2000" dirty="0">
                <a:ea typeface="黑体" panose="02010609060101010101" pitchFamily="49" charset="-122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488" y="2892"/>
              <a:ext cx="33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0004081216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872" y="3822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4" descr="新闻纸"/>
            <p:cNvSpPr txBox="1">
              <a:spLocks noChangeArrowheads="1"/>
            </p:cNvSpPr>
            <p:nvPr/>
          </p:nvSpPr>
          <p:spPr bwMode="auto">
            <a:xfrm>
              <a:off x="1872" y="2862"/>
              <a:ext cx="2400" cy="192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 err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</a:rPr>
                <a:t>nt</a:t>
              </a:r>
              <a:r>
                <a:rPr kumimoji="1" lang="en-US" altLang="zh-CN" sz="2400" dirty="0" smtClean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</a:rPr>
                <a:t>i</a:t>
              </a:r>
              <a:endParaRPr kumimoji="1"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35" descr="宽上对角线"/>
            <p:cNvSpPr txBox="1">
              <a:spLocks noChangeArrowheads="1"/>
            </p:cNvSpPr>
            <p:nvPr/>
          </p:nvSpPr>
          <p:spPr bwMode="auto">
            <a:xfrm>
              <a:off x="1872" y="3054"/>
              <a:ext cx="1152" cy="192"/>
            </a:xfrm>
            <a:prstGeom prst="rect">
              <a:avLst/>
            </a:prstGeom>
            <a:solidFill>
              <a:srgbClr val="86BC6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dirty="0" smtClean="0">
                  <a:latin typeface="Times New Roman" panose="02020603050405020304" pitchFamily="18" charset="0"/>
                </a:rPr>
                <a:t>hort k</a:t>
              </a:r>
              <a:endParaRPr kumimoji="1"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36" descr="信纸"/>
            <p:cNvSpPr txBox="1">
              <a:spLocks noChangeArrowheads="1"/>
            </p:cNvSpPr>
            <p:nvPr/>
          </p:nvSpPr>
          <p:spPr bwMode="auto">
            <a:xfrm>
              <a:off x="1872" y="3246"/>
              <a:ext cx="2400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anose="02020603050405020304" pitchFamily="18" charset="0"/>
                </a:rPr>
                <a:t>double x</a:t>
              </a:r>
              <a:endParaRPr kumimoji="1"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37" descr="宽上对角线"/>
            <p:cNvSpPr txBox="1">
              <a:spLocks noChangeArrowheads="1"/>
            </p:cNvSpPr>
            <p:nvPr/>
          </p:nvSpPr>
          <p:spPr bwMode="auto">
            <a:xfrm>
              <a:off x="3648" y="3438"/>
              <a:ext cx="624" cy="192"/>
            </a:xfrm>
            <a:prstGeom prst="rect">
              <a:avLst/>
            </a:prstGeom>
            <a:solidFill>
              <a:srgbClr val="86BC6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anose="02020603050405020304" pitchFamily="18" charset="0"/>
                </a:rPr>
                <a:t>short</a:t>
              </a:r>
              <a:endParaRPr kumimoji="1"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872" y="2862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3024" y="286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024" y="324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872" y="343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3" descr="信纸"/>
            <p:cNvSpPr txBox="1">
              <a:spLocks noChangeArrowheads="1"/>
            </p:cNvSpPr>
            <p:nvPr/>
          </p:nvSpPr>
          <p:spPr bwMode="auto">
            <a:xfrm>
              <a:off x="3024" y="3054"/>
              <a:ext cx="1248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anchor="ctr" anchorCtr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4" descr="信纸"/>
            <p:cNvSpPr txBox="1">
              <a:spLocks noChangeArrowheads="1"/>
            </p:cNvSpPr>
            <p:nvPr/>
          </p:nvSpPr>
          <p:spPr bwMode="auto">
            <a:xfrm>
              <a:off x="1872" y="3438"/>
              <a:ext cx="115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024" y="3054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3024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024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872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024" y="3438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272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1872" y="324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3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24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6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872" y="343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3024" y="3438"/>
              <a:ext cx="624" cy="192"/>
            </a:xfrm>
            <a:prstGeom prst="rect">
              <a:avLst/>
            </a:prstGeom>
            <a:solidFill>
              <a:srgbClr val="FF99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dirty="0" smtClean="0">
                  <a:latin typeface="Times New Roman" pitchFamily="18" charset="0"/>
                </a:rPr>
                <a:t>char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57" descr="宽上对角线"/>
            <p:cNvSpPr txBox="1">
              <a:spLocks noChangeArrowheads="1"/>
            </p:cNvSpPr>
            <p:nvPr/>
          </p:nvSpPr>
          <p:spPr bwMode="auto">
            <a:xfrm>
              <a:off x="1872" y="3630"/>
              <a:ext cx="576" cy="192"/>
            </a:xfrm>
            <a:prstGeom prst="rect">
              <a:avLst/>
            </a:prstGeom>
            <a:solidFill>
              <a:srgbClr val="86BC6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024" y="324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836068" y="881062"/>
            <a:ext cx="63595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ea typeface="黑体" panose="02010609060101010101" pitchFamily="49" charset="-122"/>
              </a:rPr>
              <a:t>如：</a:t>
            </a:r>
            <a:r>
              <a:rPr lang="en-US" altLang="zh-CN" sz="2200" b="1" dirty="0" err="1">
                <a:solidFill>
                  <a:schemeClr val="accent2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200" b="1" dirty="0">
                <a:solidFill>
                  <a:schemeClr val="accent2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200" b="1" dirty="0" err="1">
                <a:solidFill>
                  <a:schemeClr val="accent2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200" b="1" dirty="0">
                <a:solidFill>
                  <a:schemeClr val="accent2"/>
                </a:solidFill>
                <a:ea typeface="黑体" panose="02010609060101010101" pitchFamily="49" charset="-122"/>
              </a:rPr>
              <a:t>, short k, double x, char c, short j,……</a:t>
            </a:r>
            <a:r>
              <a:rPr lang="en-US" altLang="zh-CN" b="1" dirty="0">
                <a:solidFill>
                  <a:schemeClr val="accent2"/>
                </a:solidFill>
              </a:rPr>
              <a:t> 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3090861" y="3426620"/>
            <a:ext cx="58499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</a:rPr>
              <a:t>则：</a:t>
            </a:r>
            <a:r>
              <a:rPr lang="en-US" altLang="zh-CN" sz="2200" b="1" dirty="0">
                <a:solidFill>
                  <a:schemeClr val="accent2"/>
                </a:solidFill>
              </a:rPr>
              <a:t>&amp;</a:t>
            </a:r>
            <a:r>
              <a:rPr lang="en-US" altLang="zh-CN" sz="2200" b="1" dirty="0" err="1">
                <a:solidFill>
                  <a:schemeClr val="accent2"/>
                </a:solidFill>
              </a:rPr>
              <a:t>i</a:t>
            </a:r>
            <a:r>
              <a:rPr lang="en-US" altLang="zh-CN" sz="2200" b="1" dirty="0">
                <a:solidFill>
                  <a:schemeClr val="accent2"/>
                </a:solidFill>
              </a:rPr>
              <a:t>=0; &amp;k=4; &amp;x=8; &amp;c=16; &amp;j=18;……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3255963" y="5980111"/>
            <a:ext cx="58880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</a:rPr>
              <a:t>则： </a:t>
            </a:r>
            <a:r>
              <a:rPr lang="en-US" altLang="zh-CN" sz="2200" b="1" dirty="0">
                <a:solidFill>
                  <a:schemeClr val="accent2"/>
                </a:solidFill>
              </a:rPr>
              <a:t>&amp;</a:t>
            </a:r>
            <a:r>
              <a:rPr lang="en-US" altLang="zh-CN" sz="2200" b="1" dirty="0" err="1">
                <a:solidFill>
                  <a:schemeClr val="accent2"/>
                </a:solidFill>
              </a:rPr>
              <a:t>i</a:t>
            </a:r>
            <a:r>
              <a:rPr lang="en-US" altLang="zh-CN" sz="2200" b="1" dirty="0">
                <a:solidFill>
                  <a:schemeClr val="accent2"/>
                </a:solidFill>
              </a:rPr>
              <a:t>=0; &amp;k=4; &amp;x=6; &amp;c=14; &amp;j=15;……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2335213" y="4896043"/>
            <a:ext cx="1698625" cy="72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i="0" dirty="0">
                <a:solidFill>
                  <a:srgbClr val="3333FF"/>
                </a:solidFill>
                <a:latin typeface="+mn-ea"/>
                <a:ea typeface="+mn-ea"/>
              </a:rPr>
              <a:t>x</a:t>
            </a:r>
            <a:r>
              <a:rPr lang="zh-CN" altLang="en-US" sz="2000" i="0" dirty="0">
                <a:solidFill>
                  <a:srgbClr val="3333FF"/>
                </a:solidFill>
                <a:latin typeface="+mn-ea"/>
                <a:ea typeface="+mn-ea"/>
              </a:rPr>
              <a:t>：</a:t>
            </a:r>
            <a:r>
              <a:rPr lang="en-US" altLang="zh-CN" sz="2000" i="0" dirty="0">
                <a:solidFill>
                  <a:srgbClr val="3333FF"/>
                </a:solidFill>
                <a:latin typeface="+mn-ea"/>
                <a:ea typeface="+mn-ea"/>
              </a:rPr>
              <a:t>3</a:t>
            </a:r>
            <a:r>
              <a:rPr lang="zh-CN" altLang="en-US" sz="2000" i="0" dirty="0">
                <a:solidFill>
                  <a:srgbClr val="3333FF"/>
                </a:solidFill>
                <a:latin typeface="+mn-ea"/>
                <a:ea typeface="+mn-ea"/>
              </a:rPr>
              <a:t>个周期</a:t>
            </a:r>
          </a:p>
          <a:p>
            <a:pPr>
              <a:spcBef>
                <a:spcPct val="20000"/>
              </a:spcBef>
            </a:pPr>
            <a:r>
              <a:rPr lang="en-US" altLang="zh-CN" sz="2000" i="0" dirty="0">
                <a:solidFill>
                  <a:srgbClr val="3333FF"/>
                </a:solidFill>
                <a:latin typeface="+mn-ea"/>
                <a:ea typeface="+mn-ea"/>
              </a:rPr>
              <a:t>j</a:t>
            </a:r>
            <a:r>
              <a:rPr lang="zh-CN" altLang="en-US" sz="2000" i="0" dirty="0">
                <a:solidFill>
                  <a:srgbClr val="3333FF"/>
                </a:solidFill>
                <a:latin typeface="+mn-ea"/>
                <a:ea typeface="+mn-ea"/>
              </a:rPr>
              <a:t>：</a:t>
            </a:r>
            <a:r>
              <a:rPr lang="en-US" altLang="zh-CN" sz="2000" i="0" dirty="0">
                <a:solidFill>
                  <a:srgbClr val="3333FF"/>
                </a:solidFill>
                <a:latin typeface="+mn-ea"/>
                <a:ea typeface="+mn-ea"/>
              </a:rPr>
              <a:t>2</a:t>
            </a:r>
            <a:r>
              <a:rPr lang="zh-CN" altLang="en-US" sz="2000" i="0" dirty="0">
                <a:solidFill>
                  <a:srgbClr val="3333FF"/>
                </a:solidFill>
                <a:latin typeface="+mn-ea"/>
                <a:ea typeface="+mn-ea"/>
              </a:rPr>
              <a:t>个周期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2335213" y="2368550"/>
            <a:ext cx="1698625" cy="72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i="0" dirty="0">
                <a:solidFill>
                  <a:srgbClr val="3333FF"/>
                </a:solidFill>
                <a:latin typeface="+mn-ea"/>
                <a:ea typeface="+mn-ea"/>
              </a:rPr>
              <a:t>x</a:t>
            </a:r>
            <a:r>
              <a:rPr lang="zh-CN" altLang="en-US" sz="2000" i="0" dirty="0">
                <a:solidFill>
                  <a:srgbClr val="3333FF"/>
                </a:solidFill>
                <a:latin typeface="+mn-ea"/>
                <a:ea typeface="+mn-ea"/>
              </a:rPr>
              <a:t>：</a:t>
            </a:r>
            <a:r>
              <a:rPr lang="en-US" altLang="zh-CN" sz="2000" i="0" dirty="0">
                <a:solidFill>
                  <a:srgbClr val="3333FF"/>
                </a:solidFill>
                <a:latin typeface="+mn-ea"/>
                <a:ea typeface="+mn-ea"/>
              </a:rPr>
              <a:t>2</a:t>
            </a:r>
            <a:r>
              <a:rPr lang="zh-CN" altLang="en-US" sz="2000" i="0" dirty="0">
                <a:solidFill>
                  <a:srgbClr val="3333FF"/>
                </a:solidFill>
                <a:latin typeface="+mn-ea"/>
                <a:ea typeface="+mn-ea"/>
              </a:rPr>
              <a:t>个周期</a:t>
            </a:r>
          </a:p>
          <a:p>
            <a:pPr>
              <a:spcBef>
                <a:spcPct val="20000"/>
              </a:spcBef>
            </a:pPr>
            <a:r>
              <a:rPr lang="en-US" altLang="zh-CN" sz="2000" i="0" dirty="0">
                <a:solidFill>
                  <a:srgbClr val="3333FF"/>
                </a:solidFill>
                <a:latin typeface="+mn-ea"/>
                <a:ea typeface="+mn-ea"/>
              </a:rPr>
              <a:t>j</a:t>
            </a:r>
            <a:r>
              <a:rPr lang="zh-CN" altLang="en-US" sz="2000" i="0" dirty="0">
                <a:solidFill>
                  <a:srgbClr val="3333FF"/>
                </a:solidFill>
                <a:latin typeface="+mn-ea"/>
                <a:ea typeface="+mn-ea"/>
              </a:rPr>
              <a:t>：</a:t>
            </a:r>
            <a:r>
              <a:rPr lang="en-US" altLang="zh-CN" sz="2000" i="0" dirty="0">
                <a:solidFill>
                  <a:srgbClr val="3333FF"/>
                </a:solidFill>
                <a:latin typeface="+mn-ea"/>
                <a:ea typeface="+mn-ea"/>
              </a:rPr>
              <a:t>1</a:t>
            </a:r>
            <a:r>
              <a:rPr lang="zh-CN" altLang="en-US" sz="2000" i="0" dirty="0">
                <a:solidFill>
                  <a:srgbClr val="3333FF"/>
                </a:solidFill>
                <a:latin typeface="+mn-ea"/>
                <a:ea typeface="+mn-ea"/>
              </a:rPr>
              <a:t>个周期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148477" y="4417710"/>
            <a:ext cx="2257424" cy="1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i="0" dirty="0">
                <a:solidFill>
                  <a:srgbClr val="CC0000"/>
                </a:solidFill>
                <a:latin typeface="+mn-ea"/>
                <a:ea typeface="+mn-ea"/>
              </a:rPr>
              <a:t>虽节省了空间，但增加了访存次数！</a:t>
            </a:r>
          </a:p>
          <a:p>
            <a:pPr>
              <a:spcBef>
                <a:spcPct val="50000"/>
              </a:spcBef>
            </a:pPr>
            <a:r>
              <a:rPr lang="zh-CN" altLang="en-US" sz="2000" i="0" dirty="0">
                <a:solidFill>
                  <a:srgbClr val="CC0000"/>
                </a:solidFill>
                <a:latin typeface="+mn-ea"/>
                <a:ea typeface="+mn-ea"/>
              </a:rPr>
              <a:t>需要权衡，目前来看，浪费一点存储空间没有关系！ </a:t>
            </a:r>
            <a:endParaRPr lang="en-US" altLang="zh-CN" sz="2000" i="0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180975" y="1016000"/>
            <a:ext cx="223078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存储器按字节编址</a:t>
            </a:r>
          </a:p>
          <a:p>
            <a:pPr algn="l"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每次只能读写某个字地址开始的</a:t>
            </a:r>
            <a:r>
              <a:rPr lang="en-US" altLang="zh-CN" sz="2000" i="0" dirty="0">
                <a:latin typeface="+mn-ea"/>
                <a:ea typeface="+mn-ea"/>
              </a:rPr>
              <a:t>4</a:t>
            </a:r>
            <a:r>
              <a:rPr lang="zh-CN" altLang="en-US" sz="2000" i="0" dirty="0">
                <a:latin typeface="+mn-ea"/>
                <a:ea typeface="+mn-ea"/>
              </a:rPr>
              <a:t>个单元中连续的</a:t>
            </a:r>
            <a:r>
              <a:rPr lang="en-US" altLang="zh-CN" sz="2000" i="0" dirty="0">
                <a:latin typeface="+mn-ea"/>
                <a:ea typeface="+mn-ea"/>
              </a:rPr>
              <a:t>1</a:t>
            </a:r>
            <a:r>
              <a:rPr lang="zh-CN" altLang="en-US" sz="2000" i="0" dirty="0">
                <a:latin typeface="+mn-ea"/>
                <a:ea typeface="+mn-ea"/>
              </a:rPr>
              <a:t>个、</a:t>
            </a:r>
            <a:r>
              <a:rPr lang="en-US" altLang="zh-CN" sz="2000" i="0" dirty="0">
                <a:latin typeface="+mn-ea"/>
                <a:ea typeface="+mn-ea"/>
              </a:rPr>
              <a:t>2</a:t>
            </a:r>
            <a:r>
              <a:rPr lang="zh-CN" altLang="en-US" sz="2000" i="0" dirty="0">
                <a:latin typeface="+mn-ea"/>
                <a:ea typeface="+mn-ea"/>
              </a:rPr>
              <a:t>个、</a:t>
            </a:r>
            <a:r>
              <a:rPr lang="en-US" altLang="zh-CN" sz="2000" i="0" dirty="0">
                <a:latin typeface="+mn-ea"/>
                <a:ea typeface="+mn-ea"/>
              </a:rPr>
              <a:t>3</a:t>
            </a:r>
            <a:r>
              <a:rPr lang="zh-CN" altLang="en-US" sz="2000" i="0" dirty="0">
                <a:latin typeface="+mn-ea"/>
                <a:ea typeface="+mn-ea"/>
              </a:rPr>
              <a:t>个或</a:t>
            </a:r>
            <a:r>
              <a:rPr lang="en-US" altLang="zh-CN" sz="2000" i="0" dirty="0">
                <a:latin typeface="+mn-ea"/>
                <a:ea typeface="+mn-ea"/>
              </a:rPr>
              <a:t>4</a:t>
            </a:r>
            <a:r>
              <a:rPr lang="zh-CN" altLang="en-US" sz="2000" i="0" dirty="0">
                <a:latin typeface="+mn-ea"/>
                <a:ea typeface="+mn-ea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6352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 build="allAtOnce"/>
      <p:bldP spid="6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Alignment(</a:t>
            </a:r>
            <a:r>
              <a:rPr lang="zh-CN" altLang="en-US" dirty="0">
                <a:ea typeface="宋体" panose="02010600030101010101" pitchFamily="2" charset="-122"/>
              </a:rPr>
              <a:t>对齐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5295"/>
            <a:ext cx="2736304" cy="20162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S1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		</a:t>
            </a:r>
            <a:r>
              <a:rPr lang="en-US" altLang="zh-CN" dirty="0">
                <a:solidFill>
                  <a:srgbClr val="0000FF"/>
                </a:solidFill>
              </a:rPr>
              <a:t>char	c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	j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 smtClean="0">
                <a:solidFill>
                  <a:srgbClr val="0000FF"/>
                </a:solidFill>
              </a:rPr>
              <a:t>；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63888" y="1197000"/>
            <a:ext cx="273630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0" dirty="0" err="1">
                <a:solidFill>
                  <a:srgbClr val="0000FF"/>
                </a:solidFill>
              </a:rPr>
              <a:t>struct</a:t>
            </a:r>
            <a:r>
              <a:rPr lang="en-US" altLang="zh-CN" i="0" dirty="0">
                <a:solidFill>
                  <a:srgbClr val="0000FF"/>
                </a:solidFill>
              </a:rPr>
              <a:t>  S2 {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0" dirty="0">
                <a:solidFill>
                  <a:srgbClr val="0000FF"/>
                </a:solidFill>
              </a:rPr>
              <a:t>		</a:t>
            </a:r>
            <a:r>
              <a:rPr lang="en-US" altLang="zh-CN" i="0" dirty="0" err="1">
                <a:solidFill>
                  <a:srgbClr val="0000FF"/>
                </a:solidFill>
              </a:rPr>
              <a:t>int</a:t>
            </a:r>
            <a:r>
              <a:rPr lang="en-US" altLang="zh-CN" i="0" dirty="0">
                <a:solidFill>
                  <a:srgbClr val="0000FF"/>
                </a:solidFill>
              </a:rPr>
              <a:t> 	</a:t>
            </a:r>
            <a:r>
              <a:rPr lang="en-US" altLang="zh-CN" i="0" dirty="0" err="1">
                <a:solidFill>
                  <a:srgbClr val="0000FF"/>
                </a:solidFill>
              </a:rPr>
              <a:t>i</a:t>
            </a:r>
            <a:r>
              <a:rPr lang="zh-CN" altLang="en-US" i="0" dirty="0">
                <a:solidFill>
                  <a:srgbClr val="0000FF"/>
                </a:solidFill>
              </a:rPr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i="0" dirty="0">
                <a:solidFill>
                  <a:srgbClr val="0000FF"/>
                </a:solidFill>
              </a:rPr>
              <a:t>		</a:t>
            </a:r>
            <a:r>
              <a:rPr lang="en-US" altLang="zh-CN" i="0" dirty="0" err="1">
                <a:solidFill>
                  <a:srgbClr val="FF0000"/>
                </a:solidFill>
              </a:rPr>
              <a:t>int</a:t>
            </a:r>
            <a:r>
              <a:rPr lang="en-US" altLang="zh-CN" i="0" dirty="0">
                <a:solidFill>
                  <a:srgbClr val="FF0000"/>
                </a:solidFill>
              </a:rPr>
              <a:t>	j</a:t>
            </a:r>
            <a:r>
              <a:rPr lang="zh-CN" altLang="en-US" i="0" dirty="0">
                <a:solidFill>
                  <a:srgbClr val="FF0000"/>
                </a:solidFill>
              </a:rPr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i="0" dirty="0">
                <a:solidFill>
                  <a:srgbClr val="FF0000"/>
                </a:solidFill>
              </a:rPr>
              <a:t>		</a:t>
            </a:r>
            <a:r>
              <a:rPr lang="en-US" altLang="zh-CN" i="0" dirty="0">
                <a:solidFill>
                  <a:srgbClr val="FF0000"/>
                </a:solidFill>
              </a:rPr>
              <a:t>char	c</a:t>
            </a:r>
            <a:r>
              <a:rPr lang="zh-CN" altLang="en-US" i="0" dirty="0">
                <a:solidFill>
                  <a:srgbClr val="FF0000"/>
                </a:solidFill>
              </a:rPr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0" dirty="0">
                <a:solidFill>
                  <a:srgbClr val="0000FF"/>
                </a:solidFill>
              </a:rPr>
              <a:t>}</a:t>
            </a:r>
            <a:endParaRPr lang="en-US" altLang="en-US" i="0" dirty="0">
              <a:solidFill>
                <a:srgbClr val="0000FF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9552" y="3180755"/>
            <a:ext cx="6696744" cy="190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dirty="0"/>
          </a:p>
          <a:p>
            <a:r>
              <a:rPr lang="zh-CN" altLang="en-US" i="0" kern="0" dirty="0"/>
              <a:t>哪种对齐好？</a:t>
            </a:r>
            <a:endParaRPr lang="en-US" altLang="zh-CN" i="0" kern="0" dirty="0"/>
          </a:p>
          <a:p>
            <a:r>
              <a:rPr lang="zh-CN" altLang="en-US" i="0" kern="0" dirty="0" smtClean="0"/>
              <a:t>如定义结构数组  </a:t>
            </a:r>
            <a:r>
              <a:rPr lang="en-US" altLang="zh-CN" i="0" kern="0" dirty="0" err="1" smtClean="0"/>
              <a:t>struct</a:t>
            </a:r>
            <a:r>
              <a:rPr lang="en-US" altLang="zh-CN" i="0" kern="0" dirty="0" smtClean="0"/>
              <a:t> S2 d[4]</a:t>
            </a:r>
            <a:r>
              <a:rPr lang="zh-CN" altLang="en-US" i="0" kern="0" dirty="0" smtClean="0"/>
              <a:t>，如何对齐？</a:t>
            </a: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42098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身份证的秘密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身份证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r>
              <a:rPr lang="pl-PL" altLang="zh-CN" dirty="0"/>
              <a:t>W</a:t>
            </a:r>
            <a:r>
              <a:rPr lang="pl-PL" altLang="zh-CN" baseline="-25000" dirty="0"/>
              <a:t>i</a:t>
            </a:r>
            <a:r>
              <a:rPr lang="pl-PL" altLang="zh-CN" dirty="0"/>
              <a:t>=2</a:t>
            </a:r>
            <a:r>
              <a:rPr lang="pl-PL" altLang="zh-CN" baseline="30000" dirty="0"/>
              <a:t>(i-1)</a:t>
            </a:r>
            <a:r>
              <a:rPr lang="pl-PL" altLang="zh-CN" dirty="0"/>
              <a:t>(mod 11)</a:t>
            </a:r>
            <a:endParaRPr lang="en-US" altLang="zh-CN" dirty="0"/>
          </a:p>
          <a:p>
            <a:r>
              <a:rPr lang="en-US" altLang="zh-CN" dirty="0"/>
              <a:t>∑(A</a:t>
            </a:r>
            <a:r>
              <a:rPr lang="pl-PL" altLang="zh-CN" baseline="-25000" dirty="0"/>
              <a:t>i</a:t>
            </a:r>
            <a:r>
              <a:rPr lang="en-US" altLang="zh-CN" dirty="0"/>
              <a:t>×W</a:t>
            </a:r>
            <a:r>
              <a:rPr lang="pl-PL" altLang="zh-CN" baseline="-25000" dirty="0"/>
              <a:t>i</a:t>
            </a:r>
            <a:r>
              <a:rPr lang="en-US" altLang="zh-CN" dirty="0"/>
              <a:t>) mod 11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62991"/>
              </p:ext>
            </p:extLst>
          </p:nvPr>
        </p:nvGraphicFramePr>
        <p:xfrm>
          <a:off x="1619672" y="1700808"/>
          <a:ext cx="609599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#</a:t>
                      </a:r>
                      <a:endParaRPr lang="zh-CN" altLang="en-US" sz="1800" dirty="0"/>
                    </a:p>
                  </a:txBody>
                  <a:tcPr marT="45733" marB="45733"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行政区划</a:t>
                      </a:r>
                      <a:r>
                        <a:rPr lang="zh-CN" altLang="en-US" sz="1800" baseline="0" dirty="0" smtClean="0"/>
                        <a:t>编码</a:t>
                      </a:r>
                    </a:p>
                  </a:txBody>
                  <a:tcPr marT="45733" marB="45733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出生年月日</a:t>
                      </a:r>
                    </a:p>
                  </a:txBody>
                  <a:tcPr marT="45733" marB="45733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顺序码</a:t>
                      </a:r>
                    </a:p>
                  </a:txBody>
                  <a:tcPr marT="45733" marB="45733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？</a:t>
                      </a: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x</a:t>
                      </a:r>
                      <a:endParaRPr lang="zh-CN" altLang="en-US" sz="1800" dirty="0"/>
                    </a:p>
                  </a:txBody>
                  <a:tcPr marT="45733" marB="45733"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W</a:t>
                      </a:r>
                      <a:endParaRPr lang="zh-CN" altLang="en-US" sz="1800" dirty="0"/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zh-CN" alt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45733" marB="45733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59632" y="4437112"/>
          <a:ext cx="65532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余数</a:t>
                      </a:r>
                      <a:endParaRPr lang="zh-CN" altLang="en-US" sz="12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91442" marR="91442" marT="45700" marB="457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8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银行卡编码规则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信用卡</a:t>
            </a:r>
            <a:endParaRPr lang="en-US" altLang="zh-CN" sz="2600" dirty="0"/>
          </a:p>
          <a:p>
            <a:pPr eaLnBrk="1" hangingPunct="1"/>
            <a:endParaRPr lang="en-US" altLang="zh-CN" sz="2600" dirty="0"/>
          </a:p>
          <a:p>
            <a:endParaRPr lang="en-US" altLang="zh-CN" sz="2800" dirty="0"/>
          </a:p>
          <a:p>
            <a:pPr algn="just"/>
            <a:r>
              <a:rPr lang="zh-CN" altLang="en-US" dirty="0"/>
              <a:t>卡号最后一位数字开始，逆向将奇数位数字相加求和</a:t>
            </a:r>
          </a:p>
          <a:p>
            <a:pPr algn="just"/>
            <a:r>
              <a:rPr lang="zh-CN" altLang="en-US" dirty="0"/>
              <a:t>卡号最后一位数字开始，逆向将偶数位数字先乘以</a:t>
            </a:r>
            <a:r>
              <a:rPr lang="en-US" altLang="zh-CN" dirty="0"/>
              <a:t>2</a:t>
            </a:r>
            <a:r>
              <a:rPr lang="zh-CN" altLang="en-US" dirty="0"/>
              <a:t>，如果乘积为两位数，则减去</a:t>
            </a:r>
            <a:r>
              <a:rPr lang="en-US" altLang="zh-CN" dirty="0"/>
              <a:t>9</a:t>
            </a:r>
            <a:r>
              <a:rPr lang="zh-CN" altLang="en-US" dirty="0"/>
              <a:t>，再求和。</a:t>
            </a:r>
          </a:p>
          <a:p>
            <a:pPr algn="just"/>
            <a:r>
              <a:rPr lang="zh-CN" altLang="en-US" dirty="0"/>
              <a:t>将奇数位总和加偶数位总和，结果可以被</a:t>
            </a:r>
            <a:r>
              <a:rPr lang="en-US" altLang="zh-CN" dirty="0"/>
              <a:t>10</a:t>
            </a:r>
            <a:r>
              <a:rPr lang="zh-CN" altLang="en-US" dirty="0"/>
              <a:t>整除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691680" y="1556792"/>
          <a:ext cx="55244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31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3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发行者标识代码</a:t>
                      </a:r>
                      <a:endParaRPr lang="zh-CN" altLang="en-US" sz="1800" baseline="0" dirty="0" smtClean="0"/>
                    </a:p>
                  </a:txBody>
                  <a:tcPr marL="91448" marR="91448" marT="45701" marB="4570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个人账号标识</a:t>
                      </a:r>
                      <a:endParaRPr lang="zh-CN" altLang="en-US" sz="1800" dirty="0" smtClean="0"/>
                    </a:p>
                  </a:txBody>
                  <a:tcPr marL="91448" marR="91448" marT="45701" marB="4570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</a:t>
                      </a:r>
                      <a:endParaRPr lang="zh-CN" altLang="en-US" sz="1800" dirty="0"/>
                    </a:p>
                  </a:txBody>
                  <a:tcPr marL="91448" marR="91448" marT="45701" marB="4570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1800" u="sng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marT="45701" marB="45701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marT="45701" marB="45701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marT="45701" marB="45701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marT="45701" marB="45701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marT="45701" marB="45701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marT="45701" marB="45701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8" marR="91448" marT="45701" marB="45701"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7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数据信息的校验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解决</a:t>
            </a:r>
            <a:r>
              <a:rPr lang="zh-CN" altLang="en-US" dirty="0" smtClean="0">
                <a:latin typeface="华文新魏" panose="02010800040101010101" pitchFamily="2" charset="-122"/>
              </a:rPr>
              <a:t>编码在</a:t>
            </a:r>
            <a:r>
              <a:rPr lang="zh-CN" altLang="en-US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时间</a:t>
            </a:r>
            <a:r>
              <a:rPr lang="zh-CN" altLang="en-US" dirty="0" smtClean="0">
                <a:latin typeface="华文新魏" panose="02010800040101010101" pitchFamily="2" charset="-122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空间</a:t>
            </a:r>
            <a:r>
              <a:rPr lang="zh-CN" altLang="en-US" dirty="0" smtClean="0">
                <a:latin typeface="华文新魏" panose="02010800040101010101" pitchFamily="2" charset="-122"/>
              </a:rPr>
              <a:t>上</a:t>
            </a:r>
            <a:r>
              <a:rPr lang="zh-CN" altLang="en-US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传输可靠性</a:t>
            </a:r>
            <a:r>
              <a:rPr lang="zh-CN" altLang="en-US" dirty="0" smtClean="0">
                <a:latin typeface="华文新魏" panose="02010800040101010101" pitchFamily="2" charset="-122"/>
              </a:rPr>
              <a:t>问题</a:t>
            </a:r>
            <a:endParaRPr lang="zh-CN" altLang="en-US" dirty="0"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</a:rPr>
              <a:t>编码</a:t>
            </a:r>
            <a:r>
              <a:rPr lang="zh-CN" altLang="en-US" dirty="0">
                <a:latin typeface="华文新魏" panose="02010800040101010101" pitchFamily="2" charset="-122"/>
              </a:rPr>
              <a:t>中引入一定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</a:rPr>
              <a:t>冗余</a:t>
            </a:r>
            <a:r>
              <a:rPr lang="zh-CN" altLang="en-US" dirty="0">
                <a:latin typeface="华文新魏" panose="02010800040101010101" pitchFamily="2" charset="-122"/>
              </a:rPr>
              <a:t>，</a:t>
            </a:r>
            <a:r>
              <a:rPr lang="zh-CN" altLang="en-US" dirty="0" smtClean="0">
                <a:latin typeface="华文新魏" panose="02010800040101010101" pitchFamily="2" charset="-122"/>
              </a:rPr>
              <a:t>增加编码的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</a:rPr>
              <a:t>最小码距</a:t>
            </a:r>
            <a:r>
              <a:rPr lang="zh-CN" altLang="en-US" dirty="0">
                <a:latin typeface="华文新魏" panose="02010800040101010101" pitchFamily="2" charset="-122"/>
              </a:rPr>
              <a:t>，使编码符合某种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</a:rPr>
              <a:t>规则</a:t>
            </a:r>
            <a:r>
              <a:rPr lang="zh-CN" altLang="en-US" dirty="0">
                <a:latin typeface="华文新魏" panose="02010800040101010101" pitchFamily="2" charset="-122"/>
              </a:rPr>
              <a:t>，当编码出现一个错误时就成为非法</a:t>
            </a:r>
            <a:r>
              <a:rPr lang="zh-CN" altLang="en-US" dirty="0" smtClean="0">
                <a:latin typeface="华文新魏" panose="02010800040101010101" pitchFamily="2" charset="-122"/>
              </a:rPr>
              <a:t>代码</a:t>
            </a:r>
            <a:endParaRPr lang="zh-CN" altLang="en-US" dirty="0">
              <a:latin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/>
              <a:t>奇偶信息的校验</a:t>
            </a:r>
          </a:p>
          <a:p>
            <a:pPr lvl="1" eaLnBrk="1" hangingPunct="1"/>
            <a:r>
              <a:rPr lang="zh-CN" altLang="en-US" dirty="0"/>
              <a:t>海明校验</a:t>
            </a:r>
          </a:p>
          <a:p>
            <a:pPr lvl="1" eaLnBrk="1" hangingPunct="1"/>
            <a:r>
              <a:rPr lang="en-US" altLang="zh-CN" sz="2200" dirty="0"/>
              <a:t>CRC </a:t>
            </a:r>
            <a:r>
              <a:rPr lang="zh-CN" altLang="en-US" dirty="0"/>
              <a:t>循环冗余校验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0" r="9838" b="17882"/>
          <a:stretch/>
        </p:blipFill>
        <p:spPr>
          <a:xfrm>
            <a:off x="3663599" y="3891132"/>
            <a:ext cx="5478797" cy="29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奇偶校验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18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奇校验：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校验码（数据＋校验位）中</a:t>
            </a:r>
            <a:r>
              <a:rPr lang="en-US" altLang="zh-CN" sz="2200" dirty="0"/>
              <a:t>1</a:t>
            </a:r>
            <a:r>
              <a:rPr lang="zh-CN" altLang="en-US" dirty="0"/>
              <a:t>的个数为奇数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0000 </a:t>
            </a:r>
            <a:r>
              <a:rPr lang="en-US" altLang="zh-CN" dirty="0">
                <a:sym typeface="Symbol" panose="05050102010706020507" pitchFamily="18" charset="2"/>
              </a:rPr>
              <a:t> 00001   (</a:t>
            </a:r>
            <a:r>
              <a:rPr lang="zh-CN" altLang="en-US" dirty="0">
                <a:sym typeface="Symbol" panose="05050102010706020507" pitchFamily="18" charset="2"/>
              </a:rPr>
              <a:t>奇校验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ym typeface="Symbol" panose="05050102010706020507" pitchFamily="18" charset="2"/>
              </a:rPr>
              <a:t>0001  00011   (</a:t>
            </a:r>
            <a:r>
              <a:rPr lang="zh-CN" altLang="en-US" dirty="0">
                <a:sym typeface="Symbol" panose="05050102010706020507" pitchFamily="18" charset="2"/>
              </a:rPr>
              <a:t>偶校验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2079" y="3119512"/>
            <a:ext cx="1295400" cy="53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latin typeface="+mj-ea"/>
                <a:ea typeface="+mj-ea"/>
              </a:rPr>
              <a:t>偶校验</a:t>
            </a:r>
            <a:r>
              <a:rPr lang="en-US" altLang="zh-CN" sz="2400" i="0" dirty="0">
                <a:latin typeface="+mj-ea"/>
                <a:ea typeface="+mj-ea"/>
              </a:rPr>
              <a:t>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7200" y="3742308"/>
            <a:ext cx="1295400" cy="53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latin typeface="+mj-ea"/>
                <a:ea typeface="+mj-ea"/>
              </a:rPr>
              <a:t>奇校验</a:t>
            </a:r>
            <a:r>
              <a:rPr lang="en-US" altLang="zh-CN" sz="2400" i="0" dirty="0">
                <a:latin typeface="+mj-ea"/>
                <a:ea typeface="+mj-ea"/>
              </a:rPr>
              <a:t>: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2079" y="4365104"/>
            <a:ext cx="1295400" cy="53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chemeClr val="accent2"/>
                </a:solidFill>
                <a:latin typeface="+mj-ea"/>
                <a:ea typeface="+mj-ea"/>
              </a:rPr>
              <a:t>检错码</a:t>
            </a:r>
            <a:r>
              <a:rPr lang="en-US" altLang="zh-CN" sz="2400" i="0" dirty="0">
                <a:latin typeface="+mj-ea"/>
                <a:ea typeface="+mj-ea"/>
              </a:rPr>
              <a:t>: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547664" y="5104587"/>
            <a:ext cx="5105400" cy="5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500" i="0" dirty="0">
                <a:solidFill>
                  <a:srgbClr val="0000FF"/>
                </a:solidFill>
                <a:latin typeface="+mj-ea"/>
                <a:ea typeface="+mj-ea"/>
              </a:rPr>
              <a:t>G=0</a:t>
            </a:r>
            <a:r>
              <a:rPr lang="zh-CN" altLang="en-US" sz="2500" i="0" dirty="0">
                <a:solidFill>
                  <a:srgbClr val="0000FF"/>
                </a:solidFill>
                <a:latin typeface="+mj-ea"/>
                <a:ea typeface="+mj-ea"/>
              </a:rPr>
              <a:t>表示数据正常，否则表示出错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19512"/>
            <a:ext cx="6768752" cy="55961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95" y="3746548"/>
            <a:ext cx="6848745" cy="61855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695" y="4437112"/>
            <a:ext cx="7280793" cy="5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 autoUpdateAnimBg="0"/>
      <p:bldP spid="11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975617"/>
            <a:ext cx="8218488" cy="1656184"/>
          </a:xfrm>
        </p:spPr>
        <p:txBody>
          <a:bodyPr/>
          <a:lstStyle/>
          <a:p>
            <a:r>
              <a:rPr lang="zh-CN" altLang="en-US" dirty="0" smtClean="0"/>
              <a:t>发送方生成校验码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+</a:t>
            </a:r>
            <a:r>
              <a:rPr lang="zh-CN" altLang="en-US" dirty="0" smtClean="0"/>
              <a:t>校验位</a:t>
            </a:r>
            <a:endParaRPr lang="en-US" altLang="zh-CN" dirty="0" smtClean="0"/>
          </a:p>
          <a:p>
            <a:r>
              <a:rPr lang="zh-CN" altLang="en-US" dirty="0" smtClean="0"/>
              <a:t>接收方生成利用校验码生成检错码</a:t>
            </a:r>
            <a:endParaRPr lang="en-US" altLang="zh-CN" dirty="0" smtClean="0"/>
          </a:p>
          <a:p>
            <a:r>
              <a:rPr lang="zh-CN" altLang="en-US" dirty="0" smtClean="0"/>
              <a:t>检测</a:t>
            </a:r>
            <a:r>
              <a:rPr lang="zh-CN" altLang="en-US" dirty="0"/>
              <a:t>码不为零表示错误发生</a:t>
            </a:r>
          </a:p>
          <a:p>
            <a:r>
              <a:rPr lang="zh-CN" altLang="en-US" dirty="0" smtClean="0"/>
              <a:t>检测</a:t>
            </a:r>
            <a:r>
              <a:rPr lang="zh-CN" altLang="en-US" dirty="0"/>
              <a:t>码为零时是否表示数据正确？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307160" y="1460029"/>
            <a:ext cx="2667000" cy="2208769"/>
            <a:chOff x="0" y="0"/>
            <a:chExt cx="1540" cy="1184"/>
          </a:xfrm>
        </p:grpSpPr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154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624" y="528"/>
              <a:ext cx="250" cy="311"/>
              <a:chOff x="0" y="0"/>
              <a:chExt cx="250" cy="311"/>
            </a:xfrm>
          </p:grpSpPr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44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32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 sz="2400" i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auto">
              <a:xfrm>
                <a:off x="10" y="6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endParaRPr lang="zh-CN" altLang="en-US" i="0"/>
              </a:p>
            </p:txBody>
          </p:sp>
        </p:grpSp>
        <p:sp>
          <p:nvSpPr>
            <p:cNvPr id="8" name="Line 25"/>
            <p:cNvSpPr>
              <a:spLocks noChangeShapeType="1"/>
            </p:cNvSpPr>
            <p:nvPr/>
          </p:nvSpPr>
          <p:spPr bwMode="auto">
            <a:xfrm flipV="1">
              <a:off x="912" y="28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H="1">
              <a:off x="960" y="28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H="1">
              <a:off x="912" y="2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H="1">
              <a:off x="864" y="2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H="1">
              <a:off x="816" y="2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672" y="2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480" y="2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88" y="24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144" y="28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>
              <a:off x="756" y="8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650" y="937"/>
              <a:ext cx="20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5015980" y="1460029"/>
            <a:ext cx="2639593" cy="2208769"/>
            <a:chOff x="-15" y="0"/>
            <a:chExt cx="1585" cy="1184"/>
          </a:xfrm>
        </p:grpSpPr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-15" y="0"/>
              <a:ext cx="1585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i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grpSp>
          <p:nvGrpSpPr>
            <p:cNvPr id="23" name="Group 38"/>
            <p:cNvGrpSpPr>
              <a:grpSpLocks/>
            </p:cNvGrpSpPr>
            <p:nvPr/>
          </p:nvGrpSpPr>
          <p:grpSpPr bwMode="auto">
            <a:xfrm>
              <a:off x="624" y="528"/>
              <a:ext cx="254" cy="311"/>
              <a:chOff x="0" y="0"/>
              <a:chExt cx="254" cy="311"/>
            </a:xfrm>
          </p:grpSpPr>
          <p:sp>
            <p:nvSpPr>
              <p:cNvPr id="35" name="Text Box 3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4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3200" i="0"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auto">
              <a:xfrm>
                <a:off x="10" y="6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endParaRPr lang="zh-CN" altLang="en-US" i="0"/>
              </a:p>
            </p:txBody>
          </p:sp>
        </p:grp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V="1">
              <a:off x="912" y="28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 flipH="1">
              <a:off x="960" y="28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 flipH="1">
              <a:off x="912" y="2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 flipH="1">
              <a:off x="864" y="2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>
              <a:off x="816" y="2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672" y="2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480" y="2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288" y="24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144" y="28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756" y="8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650" y="937"/>
              <a:ext cx="2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2160515" y="1039942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dirty="0" smtClean="0"/>
              <a:t>发送方</a:t>
            </a:r>
            <a:endParaRPr lang="zh-CN" altLang="en-US" i="0" dirty="0"/>
          </a:p>
        </p:txBody>
      </p:sp>
      <p:sp>
        <p:nvSpPr>
          <p:cNvPr id="38" name="矩形 37"/>
          <p:cNvSpPr/>
          <p:nvPr/>
        </p:nvSpPr>
        <p:spPr>
          <a:xfrm>
            <a:off x="5801436" y="1052454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dirty="0" smtClean="0"/>
              <a:t>接收方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9150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字模码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字模码是用点阵表示的汉字字型代码，是汉字的输出形式。 </a:t>
            </a:r>
          </a:p>
          <a:p>
            <a:pPr eaLnBrk="1" hangingPunct="1"/>
            <a:r>
              <a:rPr lang="zh-CN" altLang="en-US" dirty="0"/>
              <a:t>字模点阵的信息量是很大的，所占存储空间也很大。以</a:t>
            </a:r>
            <a:r>
              <a:rPr lang="en-US" altLang="zh-CN" dirty="0"/>
              <a:t>16*16</a:t>
            </a:r>
            <a:r>
              <a:rPr lang="zh-CN" altLang="en-US" dirty="0"/>
              <a:t>为例，每个汉字要占用</a:t>
            </a:r>
            <a:r>
              <a:rPr lang="en-US" altLang="zh-CN" dirty="0"/>
              <a:t>32</a:t>
            </a:r>
            <a:r>
              <a:rPr lang="zh-CN" altLang="en-US" dirty="0"/>
              <a:t>个字节，</a:t>
            </a:r>
          </a:p>
          <a:p>
            <a:pPr eaLnBrk="1" hangingPunct="1"/>
            <a:r>
              <a:rPr lang="zh-CN" altLang="en-US" dirty="0"/>
              <a:t>因此字模点阵只能用来构成汉字库，而不能用于机内存储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7" descr="dianz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00400"/>
            <a:ext cx="32766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74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奇偶校验性能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87947" y="1412776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i="0" dirty="0">
                <a:latin typeface="Tahoma" panose="020B0604030504040204" pitchFamily="34" charset="0"/>
                <a:ea typeface="宋体" panose="02010600030101010101" pitchFamily="2" charset="-122"/>
              </a:rPr>
              <a:t>00011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12356" y="1412776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i="0" dirty="0">
                <a:latin typeface="Tahoma" panose="020B0604030504040204" pitchFamily="34" charset="0"/>
                <a:ea typeface="宋体" panose="02010600030101010101" pitchFamily="2" charset="-122"/>
              </a:rPr>
              <a:t>00011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56572" y="1412776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i="0" dirty="0">
                <a:latin typeface="Tahoma" panose="020B0604030504040204" pitchFamily="34" charset="0"/>
                <a:ea typeface="宋体" panose="02010600030101010101" pitchFamily="2" charset="-122"/>
              </a:rPr>
              <a:t>00011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88220" y="3789263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i="0" dirty="0">
                <a:latin typeface="Tahoma" panose="020B0604030504040204" pitchFamily="34" charset="0"/>
                <a:ea typeface="宋体" panose="02010600030101010101" pitchFamily="2" charset="-122"/>
              </a:rPr>
              <a:t>0001</a:t>
            </a:r>
            <a:r>
              <a:rPr lang="en-US" altLang="zh-CN" sz="2800" b="1" i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72396" y="3789263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i="0" dirty="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b="1" i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110</a:t>
            </a:r>
            <a:r>
              <a:rPr lang="en-US" altLang="zh-CN" sz="2800" b="1" i="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84564" y="3789263"/>
            <a:ext cx="187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1110</a:t>
            </a:r>
            <a:r>
              <a:rPr lang="en-US" altLang="zh-CN" sz="2800" b="1" i="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276550" y="184457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94037" y="184457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709937" y="184457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925837" y="184457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106812" y="1862038"/>
            <a:ext cx="0" cy="20161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003750" y="184457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221237" y="1844576"/>
            <a:ext cx="0" cy="20161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437137" y="1844576"/>
            <a:ext cx="0" cy="20161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653037" y="1844576"/>
            <a:ext cx="0" cy="20161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868937" y="184457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877000" y="1844576"/>
            <a:ext cx="0" cy="20161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094487" y="1844576"/>
            <a:ext cx="0" cy="20161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310387" y="1844576"/>
            <a:ext cx="0" cy="20161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526287" y="1844576"/>
            <a:ext cx="0" cy="20161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7742187" y="184457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43458" y="1412776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i="0" dirty="0">
                <a:latin typeface="Tahoma" panose="020B0604030504040204" pitchFamily="34" charset="0"/>
                <a:ea typeface="宋体" panose="02010600030101010101" pitchFamily="2" charset="-122"/>
              </a:rPr>
              <a:t>00011</a:t>
            </a: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12728" y="1844576"/>
            <a:ext cx="1871662" cy="2463800"/>
            <a:chOff x="-362" y="0"/>
            <a:chExt cx="1179" cy="1552"/>
          </a:xfrm>
        </p:grpSpPr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-362" y="1225"/>
              <a:ext cx="1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latin typeface="Tahoma" panose="020B0604030504040204" pitchFamily="34" charset="0"/>
                  <a:ea typeface="宋体" panose="02010600030101010101" pitchFamily="2" charset="-122"/>
                </a:rPr>
                <a:t>00011</a:t>
              </a: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36" y="0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73" y="0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09" y="0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45" y="0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681" y="0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</p:grpSp>
      <p:sp>
        <p:nvSpPr>
          <p:cNvPr id="39" name="AutoShape 37"/>
          <p:cNvSpPr>
            <a:spLocks noChangeAspect="1"/>
          </p:cNvSpPr>
          <p:nvPr/>
        </p:nvSpPr>
        <p:spPr bwMode="auto">
          <a:xfrm>
            <a:off x="3954412" y="2624038"/>
            <a:ext cx="381000" cy="381000"/>
          </a:xfrm>
          <a:custGeom>
            <a:avLst/>
            <a:gdLst>
              <a:gd name="T0" fmla="*/ 0 w 21600"/>
              <a:gd name="T1" fmla="*/ 1045462871 h 21600"/>
              <a:gd name="T2" fmla="*/ 1045462871 w 21600"/>
              <a:gd name="T3" fmla="*/ 0 h 21600"/>
              <a:gd name="T4" fmla="*/ 2090926042 w 21600"/>
              <a:gd name="T5" fmla="*/ 1045462871 h 21600"/>
              <a:gd name="T6" fmla="*/ 1045462871 w 21600"/>
              <a:gd name="T7" fmla="*/ 2090926042 h 21600"/>
              <a:gd name="T8" fmla="*/ 0 w 21600"/>
              <a:gd name="T9" fmla="*/ 1045462871 h 21600"/>
              <a:gd name="T10" fmla="*/ 1684452206 w 21600"/>
              <a:gd name="T11" fmla="*/ 1499753689 h 21600"/>
              <a:gd name="T12" fmla="*/ 1829560324 w 21600"/>
              <a:gd name="T13" fmla="*/ 1045462871 h 21600"/>
              <a:gd name="T14" fmla="*/ 1045462871 w 21600"/>
              <a:gd name="T15" fmla="*/ 261365718 h 21600"/>
              <a:gd name="T16" fmla="*/ 591073399 w 21600"/>
              <a:gd name="T17" fmla="*/ 406374882 h 21600"/>
              <a:gd name="T18" fmla="*/ 1684452206 w 21600"/>
              <a:gd name="T19" fmla="*/ 1499753689 h 21600"/>
              <a:gd name="T20" fmla="*/ 406374882 w 21600"/>
              <a:gd name="T21" fmla="*/ 591073399 h 21600"/>
              <a:gd name="T22" fmla="*/ 261365718 w 21600"/>
              <a:gd name="T23" fmla="*/ 1045364234 h 21600"/>
              <a:gd name="T24" fmla="*/ 1045462871 w 21600"/>
              <a:gd name="T25" fmla="*/ 1829560324 h 21600"/>
              <a:gd name="T26" fmla="*/ 1499753689 w 21600"/>
              <a:gd name="T27" fmla="*/ 1684452206 h 21600"/>
              <a:gd name="T28" fmla="*/ 406374882 w 21600"/>
              <a:gd name="T29" fmla="*/ 59107339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3163 w 21600"/>
              <a:gd name="T46" fmla="*/ 3163 h 21600"/>
              <a:gd name="T47" fmla="*/ 18437 w 21600"/>
              <a:gd name="T48" fmla="*/ 18437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zh-CN" altLang="en-US" i="0"/>
          </a:p>
        </p:txBody>
      </p:sp>
      <p:sp>
        <p:nvSpPr>
          <p:cNvPr id="40" name="AutoShape 38"/>
          <p:cNvSpPr>
            <a:spLocks noChangeAspect="1"/>
          </p:cNvSpPr>
          <p:nvPr/>
        </p:nvSpPr>
        <p:spPr bwMode="auto">
          <a:xfrm>
            <a:off x="5097412" y="2395438"/>
            <a:ext cx="685800" cy="6858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3163 w 21600"/>
              <a:gd name="T46" fmla="*/ 3163 h 21600"/>
              <a:gd name="T47" fmla="*/ 18437 w 21600"/>
              <a:gd name="T48" fmla="*/ 18437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zh-CN" altLang="en-US" i="0"/>
          </a:p>
        </p:txBody>
      </p:sp>
      <p:sp>
        <p:nvSpPr>
          <p:cNvPr id="41" name="AutoShape 39"/>
          <p:cNvSpPr>
            <a:spLocks noChangeAspect="1"/>
          </p:cNvSpPr>
          <p:nvPr/>
        </p:nvSpPr>
        <p:spPr bwMode="auto">
          <a:xfrm>
            <a:off x="6697612" y="2319238"/>
            <a:ext cx="914400" cy="9144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3163 w 21600"/>
              <a:gd name="T46" fmla="*/ 3163 h 21600"/>
              <a:gd name="T47" fmla="*/ 18437 w 21600"/>
              <a:gd name="T48" fmla="*/ 18437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zh-CN" altLang="en-US" i="0"/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1212866" y="5040921"/>
            <a:ext cx="643312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仅能识别奇数个错误，不能纠正</a:t>
            </a:r>
            <a:r>
              <a:rPr lang="zh-CN" altLang="en-US" sz="2000" i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错误，也不能保证正确</a:t>
            </a:r>
            <a:endParaRPr lang="zh-CN" altLang="en-US" sz="2000" i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44371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正确传输</a:t>
            </a:r>
            <a:endParaRPr lang="zh-CN" altLang="en-US" b="1" i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31840" y="44371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正常检错</a:t>
            </a:r>
            <a:endParaRPr lang="zh-CN" altLang="en-US" b="1" i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61073" y="44143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正确检错</a:t>
            </a:r>
            <a:endParaRPr lang="zh-CN" altLang="en-US" b="1" i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34323" y="44085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不能检错</a:t>
            </a:r>
            <a:endParaRPr lang="zh-CN" altLang="en-US" b="1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1201414" y="5609730"/>
            <a:ext cx="643312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实现简单，编码效率高</a:t>
            </a:r>
            <a:endParaRPr lang="zh-CN" altLang="en-US" sz="2000" i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39" grpId="0" animBg="1"/>
      <p:bldP spid="40" grpId="0" animBg="1"/>
      <p:bldP spid="41" grpId="0" animBg="1"/>
      <p:bldP spid="46" grpId="0" autoUpdateAnimBg="0"/>
      <p:bldP spid="3" grpId="0"/>
      <p:bldP spid="47" grpId="0"/>
      <p:bldP spid="48" grpId="0"/>
      <p:bldP spid="49" grpId="0"/>
      <p:bldP spid="42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位奇偶校验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若干数据一个校验位</a:t>
            </a:r>
          </a:p>
          <a:p>
            <a:pPr eaLnBrk="1" hangingPunct="1"/>
            <a:r>
              <a:rPr lang="zh-CN" altLang="zh-CN" dirty="0"/>
              <a:t>整个数据包增加一个校验字节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02138" y="3200400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0110100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3400" y="32146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3400" y="36718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43400" y="41290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43400" y="45862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43400" y="50434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97375" y="36433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1011010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97375" y="41005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0010110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364038" y="4557713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1110101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97375" y="50149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1001011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62600" y="32004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62600" y="36576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562600" y="41148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62600" y="45720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50292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343400" y="5486400"/>
            <a:ext cx="10668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1000110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2600" y="54864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584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校验性能？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All 1-bit errors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30738" y="2667000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0110100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26812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0" y="31384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0" y="35956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40528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0" y="45100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25975" y="31099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1011010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25975" y="35671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0110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592638" y="4024313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1110101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25975" y="44815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1001011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91200" y="26670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91200" y="31242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91200" y="35814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91200" y="40386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91200" y="44958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72000" y="4953000"/>
            <a:ext cx="10668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1000110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91200" y="49530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043690" y="3810000"/>
            <a:ext cx="89127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i="0">
                <a:latin typeface="Arial" panose="020B0604020202020204" pitchFamily="34" charset="0"/>
                <a:ea typeface="宋体" panose="02010600030101010101" pitchFamily="2" charset="-122"/>
              </a:rPr>
              <a:t>error bit</a:t>
            </a: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835400" y="3822700"/>
            <a:ext cx="1143000" cy="152400"/>
          </a:xfrm>
          <a:custGeom>
            <a:avLst/>
            <a:gdLst>
              <a:gd name="T0" fmla="*/ 0 w 1008"/>
              <a:gd name="T1" fmla="*/ 2147483646 h 96"/>
              <a:gd name="T2" fmla="*/ 2147483646 w 1008"/>
              <a:gd name="T3" fmla="*/ 2147483646 h 96"/>
              <a:gd name="T4" fmla="*/ 2147483646 w 1008"/>
              <a:gd name="T5" fmla="*/ 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lnTo>
                  <a:pt x="1008" y="96"/>
                </a:lnTo>
                <a:lnTo>
                  <a:pt x="1008" y="0"/>
                </a:lnTo>
              </a:path>
            </a:pathLst>
          </a:custGeom>
          <a:noFill/>
          <a:ln w="12700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978400" y="3567113"/>
            <a:ext cx="3403600" cy="1931987"/>
            <a:chOff x="0" y="0"/>
            <a:chExt cx="2144" cy="1217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005" y="0"/>
              <a:ext cx="113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600" i="0">
                  <a:latin typeface="Arial" panose="020B0604020202020204" pitchFamily="34" charset="0"/>
                  <a:ea typeface="宋体" panose="02010600030101010101" pitchFamily="2" charset="-122"/>
                </a:rPr>
                <a:t>odd number of 1’s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752" y="10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zh-CN" altLang="en-US" i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0" y="209"/>
              <a:ext cx="1488" cy="1008"/>
            </a:xfrm>
            <a:custGeom>
              <a:avLst/>
              <a:gdLst>
                <a:gd name="T0" fmla="*/ 1642 w 1440"/>
                <a:gd name="T1" fmla="*/ 0 h 1008"/>
                <a:gd name="T2" fmla="*/ 1642 w 1440"/>
                <a:gd name="T3" fmla="*/ 1008 h 1008"/>
                <a:gd name="T4" fmla="*/ 0 w 1440"/>
                <a:gd name="T5" fmla="*/ 1008 h 1008"/>
                <a:gd name="T6" fmla="*/ 0 w 1440"/>
                <a:gd name="T7" fmla="*/ 816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0"/>
                <a:gd name="T13" fmla="*/ 0 h 1008"/>
                <a:gd name="T14" fmla="*/ 1440 w 144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0" h="1008">
                  <a:moveTo>
                    <a:pt x="1440" y="0"/>
                  </a:moveTo>
                  <a:lnTo>
                    <a:pt x="1440" y="1008"/>
                  </a:lnTo>
                  <a:lnTo>
                    <a:pt x="0" y="1008"/>
                  </a:lnTo>
                  <a:lnTo>
                    <a:pt x="0" y="81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zh-CN" alt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21296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All 2-bit errors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08525" y="2667000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0110100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9788" y="26812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9788" y="31384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49788" y="35956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49788" y="40528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49788" y="45100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03763" y="3109913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1011010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703763" y="3567113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1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011</a:t>
            </a:r>
            <a:r>
              <a:rPr lang="en-US" altLang="zh-CN" sz="1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41850" y="4024313"/>
            <a:ext cx="10271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 1110101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03763" y="4481513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1001011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868988" y="26670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8988" y="31242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868988" y="35814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868988" y="40386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868988" y="44958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649788" y="4953000"/>
            <a:ext cx="10668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1000110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868988" y="49530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73388" y="3781425"/>
            <a:ext cx="984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error bits</a:t>
            </a: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963988" y="3810000"/>
            <a:ext cx="1143000" cy="152400"/>
          </a:xfrm>
          <a:custGeom>
            <a:avLst/>
            <a:gdLst>
              <a:gd name="T0" fmla="*/ 0 w 1008"/>
              <a:gd name="T1" fmla="*/ 2147483646 h 96"/>
              <a:gd name="T2" fmla="*/ 2147483646 w 1008"/>
              <a:gd name="T3" fmla="*/ 2147483646 h 96"/>
              <a:gd name="T4" fmla="*/ 2147483646 w 1008"/>
              <a:gd name="T5" fmla="*/ 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lnTo>
                  <a:pt x="1008" y="96"/>
                </a:lnTo>
                <a:lnTo>
                  <a:pt x="1008" y="0"/>
                </a:lnTo>
              </a:path>
            </a:pathLst>
          </a:custGeom>
          <a:noFill/>
          <a:ln w="12700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878263" y="5486400"/>
            <a:ext cx="2903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odd number of 1’s on columns</a:t>
            </a: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421188" y="3810000"/>
            <a:ext cx="1143000" cy="152400"/>
          </a:xfrm>
          <a:custGeom>
            <a:avLst/>
            <a:gdLst>
              <a:gd name="T0" fmla="*/ 0 w 1008"/>
              <a:gd name="T1" fmla="*/ 2147483646 h 96"/>
              <a:gd name="T2" fmla="*/ 2147483646 w 1008"/>
              <a:gd name="T3" fmla="*/ 2147483646 h 96"/>
              <a:gd name="T4" fmla="*/ 2147483646 w 1008"/>
              <a:gd name="T5" fmla="*/ 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lnTo>
                  <a:pt x="1008" y="96"/>
                </a:lnTo>
                <a:lnTo>
                  <a:pt x="1008" y="0"/>
                </a:lnTo>
              </a:path>
            </a:pathLst>
          </a:custGeom>
          <a:noFill/>
          <a:ln w="12700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5487988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5106988" y="5181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All 3-bit errors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25" y="2667000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0110100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4388" y="26812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24388" y="31384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24388" y="35956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24388" y="40528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4388" y="45100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78363" y="3109913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1011010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78363" y="3567113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011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16450" y="4024313"/>
            <a:ext cx="10271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 11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0101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78363" y="4481513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1001011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843588" y="26670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43588" y="31242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843588" y="35814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843588" y="40386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843588" y="44958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624388" y="4953000"/>
            <a:ext cx="10668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1000110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843588" y="49530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43182" y="3781425"/>
            <a:ext cx="99386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i="0">
                <a:latin typeface="Arial" panose="020B0604020202020204" pitchFamily="34" charset="0"/>
                <a:ea typeface="宋体" panose="02010600030101010101" pitchFamily="2" charset="-122"/>
              </a:rPr>
              <a:t>error bits</a:t>
            </a: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938588" y="3810000"/>
            <a:ext cx="1143000" cy="152400"/>
          </a:xfrm>
          <a:custGeom>
            <a:avLst/>
            <a:gdLst>
              <a:gd name="T0" fmla="*/ 0 w 1008"/>
              <a:gd name="T1" fmla="*/ 2147483646 h 96"/>
              <a:gd name="T2" fmla="*/ 2147483646 w 1008"/>
              <a:gd name="T3" fmla="*/ 2147483646 h 96"/>
              <a:gd name="T4" fmla="*/ 2147483646 w 1008"/>
              <a:gd name="T5" fmla="*/ 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lnTo>
                  <a:pt x="1008" y="96"/>
                </a:lnTo>
                <a:lnTo>
                  <a:pt x="1008" y="0"/>
                </a:lnTo>
              </a:path>
            </a:pathLst>
          </a:custGeom>
          <a:noFill/>
          <a:ln w="12700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903663" y="5486400"/>
            <a:ext cx="2801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i="0">
                <a:latin typeface="Arial" panose="020B0604020202020204" pitchFamily="34" charset="0"/>
                <a:ea typeface="宋体" panose="02010600030101010101" pitchFamily="2" charset="-122"/>
              </a:rPr>
              <a:t>odd number of 1’s on column</a:t>
            </a: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395788" y="3810000"/>
            <a:ext cx="1143000" cy="152400"/>
          </a:xfrm>
          <a:custGeom>
            <a:avLst/>
            <a:gdLst>
              <a:gd name="T0" fmla="*/ 0 w 1008"/>
              <a:gd name="T1" fmla="*/ 2147483646 h 96"/>
              <a:gd name="T2" fmla="*/ 2147483646 w 1008"/>
              <a:gd name="T3" fmla="*/ 2147483646 h 96"/>
              <a:gd name="T4" fmla="*/ 2147483646 w 1008"/>
              <a:gd name="T5" fmla="*/ 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lnTo>
                  <a:pt x="1008" y="96"/>
                </a:lnTo>
                <a:lnTo>
                  <a:pt x="1008" y="0"/>
                </a:lnTo>
              </a:path>
            </a:pathLst>
          </a:custGeom>
          <a:noFill/>
          <a:ln w="12700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5462588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5081588" y="3962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13455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Most 4-bit errors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54738" y="2819400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0110100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0" y="28336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96000" y="32908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96000" y="37480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6000" y="42052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096000" y="46624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49975" y="32623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1011010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149975" y="37195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011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88063" y="4176713"/>
            <a:ext cx="10271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 11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010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149975" y="46339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1001011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315200" y="28194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315200" y="32766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315200" y="37338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315200" y="41910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315200" y="46482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096000" y="5105400"/>
            <a:ext cx="10668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1000110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315200" y="51054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414794" y="3933825"/>
            <a:ext cx="99386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i="0">
                <a:latin typeface="Arial" panose="020B0604020202020204" pitchFamily="34" charset="0"/>
                <a:ea typeface="宋体" panose="02010600030101010101" pitchFamily="2" charset="-122"/>
              </a:rPr>
              <a:t>error bits</a:t>
            </a: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5410200" y="3962400"/>
            <a:ext cx="1143000" cy="152400"/>
          </a:xfrm>
          <a:custGeom>
            <a:avLst/>
            <a:gdLst>
              <a:gd name="T0" fmla="*/ 0 w 1008"/>
              <a:gd name="T1" fmla="*/ 2147483646 h 96"/>
              <a:gd name="T2" fmla="*/ 2147483646 w 1008"/>
              <a:gd name="T3" fmla="*/ 2147483646 h 96"/>
              <a:gd name="T4" fmla="*/ 2147483646 w 1008"/>
              <a:gd name="T5" fmla="*/ 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lnTo>
                  <a:pt x="1008" y="96"/>
                </a:lnTo>
                <a:lnTo>
                  <a:pt x="1008" y="0"/>
                </a:lnTo>
              </a:path>
            </a:pathLst>
          </a:custGeom>
          <a:noFill/>
          <a:ln w="12700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5867400" y="3962400"/>
            <a:ext cx="1143000" cy="152400"/>
          </a:xfrm>
          <a:custGeom>
            <a:avLst/>
            <a:gdLst>
              <a:gd name="T0" fmla="*/ 0 w 1008"/>
              <a:gd name="T1" fmla="*/ 2147483646 h 96"/>
              <a:gd name="T2" fmla="*/ 2147483646 w 1008"/>
              <a:gd name="T3" fmla="*/ 2147483646 h 96"/>
              <a:gd name="T4" fmla="*/ 2147483646 w 1008"/>
              <a:gd name="T5" fmla="*/ 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lnTo>
                  <a:pt x="1008" y="96"/>
                </a:lnTo>
                <a:lnTo>
                  <a:pt x="1008" y="0"/>
                </a:lnTo>
              </a:path>
            </a:pathLst>
          </a:custGeom>
          <a:noFill/>
          <a:ln w="12700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6553200" y="4114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7010400" y="4114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420938" y="2819400"/>
            <a:ext cx="969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0110100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362200" y="28336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362200" y="32908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362200" y="37480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362200" y="42052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362200" y="4662488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1600" b="1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16175" y="32623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1011010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16175" y="37195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011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54263" y="4176713"/>
            <a:ext cx="10271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 11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0100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416175" y="4633913"/>
            <a:ext cx="969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100101</a:t>
            </a:r>
            <a:r>
              <a:rPr lang="en-US" altLang="zh-CN" sz="1600" b="1" i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3581400" y="28194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581400" y="32766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581400" y="37338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3581400" y="41910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3581400" y="46482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362200" y="5105400"/>
            <a:ext cx="10668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1000110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81400" y="5105400"/>
            <a:ext cx="3810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i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80994" y="3933825"/>
            <a:ext cx="99386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 i="0">
                <a:latin typeface="Arial" panose="020B0604020202020204" pitchFamily="34" charset="0"/>
                <a:ea typeface="宋体" panose="02010600030101010101" pitchFamily="2" charset="-122"/>
              </a:rPr>
              <a:t>error bits</a:t>
            </a:r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1676400" y="3962400"/>
            <a:ext cx="1143000" cy="152400"/>
          </a:xfrm>
          <a:custGeom>
            <a:avLst/>
            <a:gdLst>
              <a:gd name="T0" fmla="*/ 0 w 1008"/>
              <a:gd name="T1" fmla="*/ 2147483646 h 96"/>
              <a:gd name="T2" fmla="*/ 2147483646 w 1008"/>
              <a:gd name="T3" fmla="*/ 2147483646 h 96"/>
              <a:gd name="T4" fmla="*/ 2147483646 w 1008"/>
              <a:gd name="T5" fmla="*/ 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lnTo>
                  <a:pt x="1008" y="96"/>
                </a:lnTo>
                <a:lnTo>
                  <a:pt x="1008" y="0"/>
                </a:lnTo>
              </a:path>
            </a:pathLst>
          </a:custGeom>
          <a:noFill/>
          <a:ln w="12700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2133600" y="3962400"/>
            <a:ext cx="1143000" cy="152400"/>
          </a:xfrm>
          <a:custGeom>
            <a:avLst/>
            <a:gdLst>
              <a:gd name="T0" fmla="*/ 0 w 1008"/>
              <a:gd name="T1" fmla="*/ 2147483646 h 96"/>
              <a:gd name="T2" fmla="*/ 2147483646 w 1008"/>
              <a:gd name="T3" fmla="*/ 2147483646 h 96"/>
              <a:gd name="T4" fmla="*/ 2147483646 w 1008"/>
              <a:gd name="T5" fmla="*/ 0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0" y="96"/>
                </a:moveTo>
                <a:lnTo>
                  <a:pt x="1008" y="96"/>
                </a:lnTo>
                <a:lnTo>
                  <a:pt x="1008" y="0"/>
                </a:lnTo>
              </a:path>
            </a:pathLst>
          </a:custGeom>
          <a:noFill/>
          <a:ln w="12700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2819400" y="4114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>
            <a:off x="3276600" y="4114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16024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校验和 </a:t>
            </a:r>
            <a:r>
              <a:rPr lang="en-US" altLang="zh-CN" dirty="0" err="1" smtClean="0"/>
              <a:t>CheckSum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/>
            <a:r>
              <a:rPr lang="en-US" altLang="zh-CN" dirty="0" smtClean="0">
                <a:ea typeface="宋体" panose="02010600030101010101" pitchFamily="2" charset="-122"/>
              </a:rPr>
              <a:t>Sender</a:t>
            </a:r>
            <a:r>
              <a:rPr lang="en-US" altLang="zh-CN" dirty="0">
                <a:ea typeface="宋体" panose="02010600030101010101" pitchFamily="2" charset="-122"/>
              </a:rPr>
              <a:t>: add all words of a packet and append the result (checksum) to the packet</a:t>
            </a:r>
          </a:p>
          <a:p>
            <a:pPr marL="285750" indent="-285750" eaLnBrk="1" hangingPunct="1"/>
            <a:r>
              <a:rPr lang="en-US" altLang="zh-CN" dirty="0" smtClean="0">
                <a:ea typeface="宋体" panose="02010600030101010101" pitchFamily="2" charset="-122"/>
              </a:rPr>
              <a:t>Receiver</a:t>
            </a:r>
            <a:r>
              <a:rPr lang="en-US" altLang="zh-CN" dirty="0">
                <a:ea typeface="宋体" panose="02010600030101010101" pitchFamily="2" charset="-122"/>
              </a:rPr>
              <a:t>: add all words of a received packet   and compare the result with the checksum</a:t>
            </a:r>
          </a:p>
          <a:p>
            <a:pPr marL="285750" indent="-285750" eaLnBrk="1" hangingPunct="1"/>
            <a:r>
              <a:rPr lang="en-US" altLang="zh-CN" dirty="0" smtClean="0">
                <a:ea typeface="宋体" panose="02010600030101010101" pitchFamily="2" charset="-122"/>
              </a:rPr>
              <a:t>Internet checksum</a:t>
            </a:r>
          </a:p>
          <a:p>
            <a:pPr marL="285750" indent="-285750" eaLnBrk="1" hangingPunct="1"/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二维奇偶校验的启示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一个数据位参加多个校验组</a:t>
            </a:r>
          </a:p>
          <a:p>
            <a:pPr lvl="1" eaLnBrk="1" hangingPunct="1"/>
            <a:r>
              <a:rPr lang="zh-CN" altLang="en-US" dirty="0"/>
              <a:t>一个数据位发生错误可在多个检测码中反应</a:t>
            </a:r>
          </a:p>
          <a:p>
            <a:pPr lvl="1" eaLnBrk="1" hangingPunct="1"/>
            <a:r>
              <a:rPr lang="zh-CN" altLang="en-US" dirty="0"/>
              <a:t>可有效提高检错能力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海明校验</a:t>
            </a:r>
            <a:r>
              <a:rPr lang="en-US" altLang="zh-CN" dirty="0"/>
              <a:t>Hamming Codes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奇偶校验</a:t>
            </a:r>
          </a:p>
          <a:p>
            <a:pPr lvl="1" eaLnBrk="1" hangingPunct="1"/>
            <a:r>
              <a:rPr lang="zh-CN" altLang="en-US" dirty="0"/>
              <a:t>一个校验位</a:t>
            </a:r>
          </a:p>
          <a:p>
            <a:pPr lvl="1" eaLnBrk="1" hangingPunct="1"/>
            <a:r>
              <a:rPr lang="zh-CN" altLang="en-US" dirty="0"/>
              <a:t>只能检错，无法纠错</a:t>
            </a:r>
          </a:p>
          <a:p>
            <a:pPr eaLnBrk="1" hangingPunct="1"/>
            <a:r>
              <a:rPr lang="zh-CN" altLang="en-US" dirty="0"/>
              <a:t>海明码</a:t>
            </a:r>
          </a:p>
          <a:p>
            <a:pPr lvl="1" eaLnBrk="1" hangingPunct="1"/>
            <a:r>
              <a:rPr lang="zh-CN" altLang="en-US" dirty="0"/>
              <a:t>多个奇偶校验组</a:t>
            </a:r>
          </a:p>
          <a:p>
            <a:pPr lvl="1" eaLnBrk="1" hangingPunct="1"/>
            <a:r>
              <a:rPr lang="zh-CN" altLang="en-US" dirty="0"/>
              <a:t>既能检错，也能</a:t>
            </a:r>
            <a:r>
              <a:rPr lang="zh-CN" altLang="en-US" dirty="0" smtClean="0"/>
              <a:t>纠错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2991" y="3748036"/>
            <a:ext cx="2038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0" dirty="0">
                <a:latin typeface="Agency FB" panose="020B0503020202020204" pitchFamily="34" charset="0"/>
              </a:rPr>
              <a:t>Richard Wesley Hamming</a:t>
            </a:r>
            <a:endParaRPr lang="zh-CN" altLang="en-US" i="0" dirty="0">
              <a:latin typeface="Agency FB" panose="020B0503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18" y="5272615"/>
            <a:ext cx="1710974" cy="1160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4366" b="17909"/>
          <a:stretch/>
        </p:blipFill>
        <p:spPr>
          <a:xfrm>
            <a:off x="5400092" y="1071223"/>
            <a:ext cx="1800200" cy="2595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27" y="4448165"/>
            <a:ext cx="1175956" cy="11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可检测一位错海明码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分组交叉奇偶校验法</a:t>
            </a:r>
          </a:p>
          <a:p>
            <a:pPr lvl="1" eaLnBrk="1" hangingPunct="1"/>
            <a:r>
              <a:rPr lang="zh-CN" altLang="en-US" sz="2200" dirty="0"/>
              <a:t>将编码中的数据位分成</a:t>
            </a:r>
            <a:r>
              <a:rPr lang="en-US" altLang="zh-CN" sz="2200" dirty="0"/>
              <a:t>r</a:t>
            </a:r>
            <a:r>
              <a:rPr lang="zh-CN" altLang="en-US" sz="2200" dirty="0"/>
              <a:t>个校验组，组内采取奇偶校验，每组一个校验位，</a:t>
            </a:r>
            <a:r>
              <a:rPr lang="en-US" altLang="zh-CN" sz="2200" dirty="0"/>
              <a:t>r</a:t>
            </a:r>
            <a:r>
              <a:rPr lang="zh-CN" altLang="en-US" sz="2200" dirty="0"/>
              <a:t>位校验位，生成</a:t>
            </a:r>
            <a:r>
              <a:rPr lang="en-US" altLang="zh-CN" sz="2200" dirty="0"/>
              <a:t>r</a:t>
            </a:r>
            <a:r>
              <a:rPr lang="zh-CN" altLang="en-US" sz="2200" dirty="0"/>
              <a:t>位检错码。</a:t>
            </a:r>
            <a:r>
              <a:rPr lang="en-US" altLang="zh-CN" sz="2200" dirty="0"/>
              <a:t>r&gt;1</a:t>
            </a:r>
          </a:p>
          <a:p>
            <a:pPr eaLnBrk="1" hangingPunct="1"/>
            <a:r>
              <a:rPr lang="zh-CN" altLang="en-US" sz="2600" dirty="0" smtClean="0"/>
              <a:t>检错码</a:t>
            </a:r>
            <a:r>
              <a:rPr lang="zh-CN" altLang="en-US" sz="2600" dirty="0"/>
              <a:t>的值表示编码中出错数据</a:t>
            </a:r>
            <a:r>
              <a:rPr lang="zh-CN" altLang="en-US" sz="2600" dirty="0" smtClean="0"/>
              <a:t>位</a:t>
            </a:r>
            <a:endParaRPr lang="en-US" altLang="zh-CN" sz="2600" dirty="0" smtClean="0"/>
          </a:p>
          <a:p>
            <a:pPr lvl="1" eaLnBrk="1" hangingPunct="1"/>
            <a:r>
              <a:rPr lang="zh-CN" altLang="en-US" sz="2200" dirty="0" smtClean="0"/>
              <a:t>全部检错码</a:t>
            </a:r>
            <a:r>
              <a:rPr lang="zh-CN" altLang="en-US" sz="2200" dirty="0"/>
              <a:t>为</a:t>
            </a:r>
            <a:r>
              <a:rPr lang="en-US" altLang="zh-CN" sz="1800" dirty="0"/>
              <a:t>0     </a:t>
            </a:r>
            <a:r>
              <a:rPr lang="zh-CN" altLang="en-US" sz="2200" dirty="0"/>
              <a:t>数据正常</a:t>
            </a:r>
          </a:p>
          <a:p>
            <a:pPr lvl="1" eaLnBrk="1" hangingPunct="1"/>
            <a:r>
              <a:rPr lang="zh-CN" altLang="en-US" sz="2200" dirty="0" smtClean="0"/>
              <a:t>可</a:t>
            </a:r>
            <a:r>
              <a:rPr lang="zh-CN" altLang="en-US" sz="2200" dirty="0"/>
              <a:t>检错，也可纠错</a:t>
            </a:r>
          </a:p>
          <a:p>
            <a:pPr eaLnBrk="1" hangingPunct="1"/>
            <a:r>
              <a:rPr lang="zh-CN" altLang="en-US" sz="2600" dirty="0"/>
              <a:t>每一数据位至少参加</a:t>
            </a:r>
            <a:r>
              <a:rPr lang="en-US" altLang="zh-CN" sz="2200" dirty="0"/>
              <a:t>2</a:t>
            </a:r>
            <a:r>
              <a:rPr lang="zh-CN" altLang="en-US" sz="2600" dirty="0"/>
              <a:t>个校验</a:t>
            </a:r>
            <a:r>
              <a:rPr lang="zh-CN" altLang="en-US" sz="2600" dirty="0" smtClean="0"/>
              <a:t>组</a:t>
            </a:r>
            <a:endParaRPr lang="en-US" altLang="zh-CN" sz="2600" dirty="0" smtClean="0"/>
          </a:p>
          <a:p>
            <a:pPr lvl="1" eaLnBrk="1" hangingPunct="1"/>
            <a:r>
              <a:rPr lang="zh-CN" altLang="en-US" sz="2200" dirty="0" smtClean="0"/>
              <a:t>一</a:t>
            </a:r>
            <a:r>
              <a:rPr lang="zh-CN" altLang="en-US" sz="2200" dirty="0"/>
              <a:t>位出错，可引起多个检错码的变化。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汉字标准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GB2312-1980(GB0)(</a:t>
            </a:r>
            <a:r>
              <a:rPr lang="zh-CN" altLang="en-US" sz="2600" dirty="0"/>
              <a:t>简体</a:t>
            </a:r>
            <a:r>
              <a:rPr lang="en-US" altLang="zh-CN" sz="2600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6763</a:t>
            </a:r>
            <a:r>
              <a:rPr lang="zh-CN" altLang="en-US" sz="2200" dirty="0"/>
              <a:t>个汉字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GB13000-1993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20902</a:t>
            </a:r>
            <a:r>
              <a:rPr lang="zh-CN" altLang="en-US" sz="2200" dirty="0"/>
              <a:t>个汉字 </a:t>
            </a:r>
            <a:r>
              <a:rPr lang="en-US" altLang="zh-CN" sz="2200" dirty="0"/>
              <a:t>(Unicode 1.1</a:t>
            </a:r>
            <a:r>
              <a:rPr lang="zh-CN" altLang="en-US" sz="2200" dirty="0"/>
              <a:t>版本</a:t>
            </a:r>
            <a:r>
              <a:rPr lang="en-US" altLang="zh-CN" sz="2200" dirty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/>
              <a:t>汉字扩展规范</a:t>
            </a:r>
            <a:r>
              <a:rPr lang="en-US" altLang="zh-CN" sz="2200" dirty="0"/>
              <a:t>GBK1.0 </a:t>
            </a:r>
            <a:r>
              <a:rPr lang="zh-CN" altLang="en-US" sz="2600" dirty="0"/>
              <a:t>标准</a:t>
            </a:r>
            <a:r>
              <a:rPr lang="en-US" altLang="zh-CN" sz="2200" dirty="0"/>
              <a:t>1995</a:t>
            </a:r>
            <a:r>
              <a:rPr lang="zh-CN" altLang="en-US" sz="2600" dirty="0"/>
              <a:t>（非国家标准）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21003</a:t>
            </a:r>
            <a:r>
              <a:rPr lang="zh-CN" altLang="en-US" sz="2200" dirty="0"/>
              <a:t>个字符（兼容</a:t>
            </a:r>
            <a:r>
              <a:rPr lang="en-US" altLang="zh-CN" sz="2200" dirty="0"/>
              <a:t>GB2312</a:t>
            </a:r>
            <a:r>
              <a:rPr lang="zh-CN" altLang="en-US" sz="2200" dirty="0"/>
              <a:t>）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GB18030-2000(1/2/4</a:t>
            </a:r>
            <a:r>
              <a:rPr lang="zh-CN" altLang="en-US" sz="2600" dirty="0"/>
              <a:t>字节编码</a:t>
            </a:r>
            <a:r>
              <a:rPr lang="en-US" altLang="zh-CN" sz="2600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27484</a:t>
            </a:r>
            <a:r>
              <a:rPr lang="zh-CN" altLang="en-US" sz="2200" dirty="0"/>
              <a:t>汉字   （向下兼容</a:t>
            </a:r>
            <a:r>
              <a:rPr lang="en-US" altLang="zh-CN" sz="2200" dirty="0"/>
              <a:t>GB2312 GBK</a:t>
            </a:r>
            <a:r>
              <a:rPr lang="zh-CN" altLang="en-US" sz="2200" dirty="0"/>
              <a:t>，</a:t>
            </a:r>
            <a:r>
              <a:rPr lang="en-US" altLang="zh-CN" sz="2200" dirty="0"/>
              <a:t>GB13000</a:t>
            </a:r>
            <a:r>
              <a:rPr lang="zh-CN" altLang="en-US" sz="2200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可检测一位错海明码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设海明码</a:t>
            </a:r>
            <a:r>
              <a:rPr lang="en-US" altLang="zh-CN" sz="2600" dirty="0"/>
              <a:t>N</a:t>
            </a:r>
            <a:r>
              <a:rPr lang="zh-CN" altLang="en-US" sz="2600" dirty="0"/>
              <a:t>位，其中数据位</a:t>
            </a:r>
            <a:r>
              <a:rPr lang="en-US" altLang="zh-CN" sz="2600" dirty="0"/>
              <a:t>k</a:t>
            </a:r>
            <a:r>
              <a:rPr lang="zh-CN" altLang="en-US" sz="2600" dirty="0"/>
              <a:t>位，校验位</a:t>
            </a:r>
            <a:r>
              <a:rPr lang="en-US" altLang="zh-CN" sz="2600" dirty="0"/>
              <a:t>r</a:t>
            </a:r>
            <a:r>
              <a:rPr lang="zh-CN" altLang="en-US" sz="2600" dirty="0"/>
              <a:t>位</a:t>
            </a:r>
          </a:p>
          <a:p>
            <a:pPr eaLnBrk="1" hangingPunct="1"/>
            <a:r>
              <a:rPr lang="zh-CN" altLang="en-US" sz="2600" dirty="0"/>
              <a:t>校验位</a:t>
            </a:r>
            <a:r>
              <a:rPr lang="en-US" altLang="zh-CN" sz="2600" dirty="0"/>
              <a:t>r</a:t>
            </a:r>
            <a:r>
              <a:rPr lang="zh-CN" altLang="en-US" sz="2600" dirty="0"/>
              <a:t>位表示共</a:t>
            </a:r>
            <a:r>
              <a:rPr lang="en-US" altLang="zh-CN" sz="2600" dirty="0"/>
              <a:t>r</a:t>
            </a:r>
            <a:r>
              <a:rPr lang="zh-CN" altLang="en-US" sz="2600" dirty="0"/>
              <a:t>个校验组</a:t>
            </a:r>
          </a:p>
          <a:p>
            <a:pPr eaLnBrk="1" hangingPunct="1"/>
            <a:r>
              <a:rPr lang="en-US" altLang="zh-CN" sz="2600" dirty="0"/>
              <a:t>N=k+r≤2</a:t>
            </a:r>
            <a:r>
              <a:rPr lang="en-US" altLang="zh-CN" sz="2600" baseline="50000" dirty="0"/>
              <a:t>r</a:t>
            </a:r>
            <a:r>
              <a:rPr lang="zh-CN" altLang="en-US" sz="2600" dirty="0"/>
              <a:t>－</a:t>
            </a:r>
            <a:r>
              <a:rPr lang="en-US" altLang="zh-CN" sz="2600" dirty="0"/>
              <a:t>1</a:t>
            </a:r>
            <a:endParaRPr lang="en-US" altLang="zh-CN" sz="2600" baseline="50000" dirty="0"/>
          </a:p>
          <a:p>
            <a:pPr eaLnBrk="1" hangingPunct="1"/>
            <a:r>
              <a:rPr lang="en-US" altLang="zh-CN" sz="2600" dirty="0"/>
              <a:t>(4,3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海明码</a:t>
            </a:r>
            <a:endParaRPr lang="zh-CN" altLang="en-US" sz="2600" dirty="0"/>
          </a:p>
          <a:p>
            <a:pPr lvl="1" eaLnBrk="1" hangingPunct="1"/>
            <a:r>
              <a:rPr lang="en-US" altLang="zh-CN" sz="2200" dirty="0"/>
              <a:t>D</a:t>
            </a:r>
            <a:r>
              <a:rPr lang="en-US" altLang="zh-CN" sz="2200" baseline="-25000" dirty="0"/>
              <a:t>4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1</a:t>
            </a:r>
            <a:r>
              <a:rPr lang="en-US" altLang="zh-CN" sz="2200" dirty="0">
                <a:solidFill>
                  <a:srgbClr val="0000FF"/>
                </a:solidFill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</a:rPr>
              <a:t>3</a:t>
            </a:r>
            <a:r>
              <a:rPr lang="en-US" altLang="zh-CN" sz="2200" dirty="0">
                <a:solidFill>
                  <a:srgbClr val="0000FF"/>
                </a:solidFill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200" dirty="0">
                <a:solidFill>
                  <a:srgbClr val="0000FF"/>
                </a:solidFill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</a:rPr>
              <a:t>1</a:t>
            </a:r>
          </a:p>
          <a:p>
            <a:pPr lvl="1" eaLnBrk="1" hangingPunct="1"/>
            <a:r>
              <a:rPr lang="en-US" altLang="zh-CN" sz="2200" dirty="0" smtClean="0"/>
              <a:t>H</a:t>
            </a:r>
            <a:r>
              <a:rPr lang="en-US" altLang="zh-CN" sz="2200" baseline="-25000" dirty="0" smtClean="0"/>
              <a:t>7</a:t>
            </a:r>
            <a:r>
              <a:rPr lang="en-US" altLang="zh-CN" sz="2200" dirty="0" smtClean="0"/>
              <a:t>H</a:t>
            </a:r>
            <a:r>
              <a:rPr lang="en-US" altLang="zh-CN" sz="2200" baseline="-25000" dirty="0" smtClean="0"/>
              <a:t>6</a:t>
            </a:r>
            <a:r>
              <a:rPr lang="en-US" altLang="zh-CN" sz="2200" dirty="0" smtClean="0"/>
              <a:t>H</a:t>
            </a:r>
            <a:r>
              <a:rPr lang="en-US" altLang="zh-CN" sz="2200" baseline="-25000" dirty="0" smtClean="0"/>
              <a:t>5</a:t>
            </a:r>
            <a:r>
              <a:rPr lang="en-US" altLang="zh-CN" sz="2200" dirty="0" smtClean="0"/>
              <a:t>H</a:t>
            </a:r>
            <a:r>
              <a:rPr lang="en-US" altLang="zh-CN" sz="2200" baseline="-25000" dirty="0" smtClean="0"/>
              <a:t>4</a:t>
            </a:r>
            <a:r>
              <a:rPr lang="en-US" altLang="zh-CN" sz="2200" dirty="0" smtClean="0"/>
              <a:t>H</a:t>
            </a:r>
            <a:r>
              <a:rPr lang="en-US" altLang="zh-CN" sz="2200" baseline="-25000" dirty="0" smtClean="0"/>
              <a:t>3</a:t>
            </a:r>
            <a:r>
              <a:rPr lang="en-US" altLang="zh-CN" sz="2200" dirty="0" smtClean="0"/>
              <a:t>H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H</a:t>
            </a:r>
            <a:r>
              <a:rPr lang="en-US" altLang="zh-CN" sz="2200" baseline="-25000" dirty="0" smtClean="0"/>
              <a:t>1       </a:t>
            </a:r>
            <a:r>
              <a:rPr lang="zh-CN" altLang="en-US" sz="2200" dirty="0" smtClean="0"/>
              <a:t>如何分组，</a:t>
            </a:r>
            <a:r>
              <a:rPr lang="en-US" altLang="zh-CN" sz="2200" dirty="0" smtClean="0"/>
              <a:t>H</a:t>
            </a:r>
            <a:r>
              <a:rPr lang="en-US" altLang="zh-CN" sz="2200" dirty="0" smtClean="0">
                <a:sym typeface="Wingdings" panose="05000000000000000000" pitchFamily="2" charset="2"/>
              </a:rPr>
              <a:t>D,P</a:t>
            </a:r>
            <a:r>
              <a:rPr lang="zh-CN" altLang="en-US" sz="2200" dirty="0" smtClean="0">
                <a:sym typeface="Wingdings" panose="05000000000000000000" pitchFamily="2" charset="2"/>
              </a:rPr>
              <a:t>如何映射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3</a:t>
            </a:r>
            <a:r>
              <a:rPr lang="zh-CN" altLang="en-US" sz="2200" dirty="0" smtClean="0"/>
              <a:t>个校验组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1</a:t>
            </a:r>
            <a:r>
              <a:rPr lang="zh-CN" altLang="en-US" sz="2200" dirty="0" smtClean="0"/>
              <a:t>，  </a:t>
            </a:r>
            <a:r>
              <a:rPr lang="en-US" altLang="zh-CN" sz="2200" dirty="0" smtClean="0">
                <a:solidFill>
                  <a:srgbClr val="0000FF"/>
                </a:solidFill>
              </a:rPr>
              <a:t>P</a:t>
            </a:r>
            <a:r>
              <a:rPr lang="en-US" altLang="zh-CN" sz="2200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CN" sz="2200" dirty="0" smtClean="0">
                <a:solidFill>
                  <a:srgbClr val="0000FF"/>
                </a:solidFill>
              </a:rPr>
              <a:t>P</a:t>
            </a:r>
            <a:r>
              <a:rPr lang="en-US" altLang="zh-CN" sz="2200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200" dirty="0" smtClean="0">
                <a:solidFill>
                  <a:srgbClr val="0000FF"/>
                </a:solidFill>
              </a:rPr>
              <a:t>P</a:t>
            </a:r>
            <a:r>
              <a:rPr lang="en-US" altLang="zh-CN" sz="2200" baseline="-25000" dirty="0" smtClean="0">
                <a:solidFill>
                  <a:srgbClr val="0000FF"/>
                </a:solidFill>
              </a:rPr>
              <a:t>1</a:t>
            </a:r>
            <a:r>
              <a:rPr lang="zh-CN" altLang="en-US" sz="2200" dirty="0"/>
              <a:t>分属其中一组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可检测一位错海明码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3124200" y="5221883"/>
            <a:ext cx="31242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 smtClean="0">
                <a:solidFill>
                  <a:schemeClr val="accent2"/>
                </a:solidFill>
                <a:latin typeface="+mj-ea"/>
                <a:ea typeface="+mj-ea"/>
              </a:rPr>
              <a:t>     H</a:t>
            </a:r>
            <a:r>
              <a:rPr lang="en-US" altLang="zh-CN" sz="1800" i="0" baseline="-25000" dirty="0" smtClean="0">
                <a:solidFill>
                  <a:schemeClr val="accent2"/>
                </a:solidFill>
                <a:latin typeface="+mj-ea"/>
                <a:ea typeface="+mj-ea"/>
              </a:rPr>
              <a:t>7</a:t>
            </a:r>
            <a:r>
              <a:rPr lang="zh-CN" altLang="en-US" sz="1800" i="0" dirty="0">
                <a:solidFill>
                  <a:schemeClr val="accent2"/>
                </a:solidFill>
                <a:latin typeface="+mj-ea"/>
                <a:ea typeface="+mj-ea"/>
              </a:rPr>
              <a:t>参与</a:t>
            </a:r>
            <a:r>
              <a:rPr lang="en-US" altLang="zh-CN" sz="1800" i="0" dirty="0">
                <a:solidFill>
                  <a:schemeClr val="accent2"/>
                </a:solidFill>
                <a:latin typeface="+mj-ea"/>
                <a:ea typeface="+mj-ea"/>
              </a:rPr>
              <a:t>G</a:t>
            </a:r>
            <a:r>
              <a:rPr lang="en-US" altLang="zh-CN" sz="1800" i="0" baseline="-25000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r>
              <a:rPr lang="en-US" altLang="zh-CN" sz="1800" i="0" dirty="0">
                <a:solidFill>
                  <a:schemeClr val="accent2"/>
                </a:solidFill>
                <a:latin typeface="+mj-ea"/>
                <a:ea typeface="+mj-ea"/>
              </a:rPr>
              <a:t> G</a:t>
            </a:r>
            <a:r>
              <a:rPr lang="en-US" altLang="zh-CN" sz="1800" i="0" baseline="-250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r>
              <a:rPr lang="en-US" altLang="zh-CN" sz="1800" i="0" dirty="0">
                <a:solidFill>
                  <a:schemeClr val="accent2"/>
                </a:solidFill>
                <a:latin typeface="+mj-ea"/>
                <a:ea typeface="+mj-ea"/>
              </a:rPr>
              <a:t> G</a:t>
            </a:r>
            <a:r>
              <a:rPr lang="en-US" altLang="zh-CN" sz="1800" i="0" baseline="-25000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r>
              <a:rPr lang="zh-CN" altLang="en-US" sz="1800" i="0" dirty="0">
                <a:solidFill>
                  <a:schemeClr val="accent2"/>
                </a:solidFill>
                <a:latin typeface="+mj-ea"/>
                <a:ea typeface="+mj-ea"/>
              </a:rPr>
              <a:t>三校验组</a:t>
            </a:r>
          </a:p>
        </p:txBody>
      </p:sp>
      <p:sp>
        <p:nvSpPr>
          <p:cNvPr id="6" name="Rectangle 163"/>
          <p:cNvSpPr>
            <a:spLocks noChangeArrowheads="1"/>
          </p:cNvSpPr>
          <p:nvPr/>
        </p:nvSpPr>
        <p:spPr bwMode="auto">
          <a:xfrm>
            <a:off x="3124200" y="4790083"/>
            <a:ext cx="31242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6</a:t>
            </a:r>
            <a:r>
              <a:rPr lang="zh-CN" altLang="en-US" sz="1800" i="0">
                <a:solidFill>
                  <a:schemeClr val="accent2"/>
                </a:solidFill>
                <a:latin typeface="+mj-ea"/>
                <a:ea typeface="+mj-ea"/>
              </a:rPr>
              <a:t>参与</a:t>
            </a: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 G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r>
              <a:rPr lang="zh-CN" altLang="en-US" sz="1800" i="0">
                <a:solidFill>
                  <a:schemeClr val="accent2"/>
                </a:solidFill>
                <a:latin typeface="+mj-ea"/>
                <a:ea typeface="+mj-ea"/>
              </a:rPr>
              <a:t>两校验组</a:t>
            </a:r>
          </a:p>
        </p:txBody>
      </p:sp>
      <p:sp>
        <p:nvSpPr>
          <p:cNvPr id="7" name="Rectangle 161"/>
          <p:cNvSpPr>
            <a:spLocks noChangeArrowheads="1"/>
          </p:cNvSpPr>
          <p:nvPr/>
        </p:nvSpPr>
        <p:spPr bwMode="auto">
          <a:xfrm>
            <a:off x="3124200" y="4367808"/>
            <a:ext cx="3124200" cy="422275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5</a:t>
            </a:r>
            <a:r>
              <a:rPr lang="zh-CN" altLang="en-US" sz="1800" i="0">
                <a:solidFill>
                  <a:schemeClr val="accent2"/>
                </a:solidFill>
                <a:latin typeface="+mj-ea"/>
                <a:ea typeface="+mj-ea"/>
              </a:rPr>
              <a:t>参与</a:t>
            </a: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 G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r>
              <a:rPr lang="zh-CN" altLang="en-US" sz="1800" i="0">
                <a:solidFill>
                  <a:schemeClr val="accent2"/>
                </a:solidFill>
                <a:latin typeface="+mj-ea"/>
                <a:ea typeface="+mj-ea"/>
              </a:rPr>
              <a:t>两校验组</a:t>
            </a:r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auto">
          <a:xfrm>
            <a:off x="3124200" y="3936008"/>
            <a:ext cx="31242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solidFill>
                  <a:schemeClr val="accent2"/>
                </a:solidFill>
                <a:latin typeface="+mj-ea"/>
                <a:ea typeface="+mj-ea"/>
              </a:rPr>
              <a:t>H</a:t>
            </a:r>
            <a:r>
              <a:rPr lang="en-US" altLang="zh-CN" sz="1800" i="0" baseline="-25000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r>
              <a:rPr lang="zh-CN" altLang="en-US" sz="1800" i="0" dirty="0">
                <a:solidFill>
                  <a:schemeClr val="accent2"/>
                </a:solidFill>
                <a:latin typeface="+mj-ea"/>
                <a:ea typeface="+mj-ea"/>
              </a:rPr>
              <a:t>参与</a:t>
            </a:r>
            <a:r>
              <a:rPr lang="en-US" altLang="zh-CN" sz="1800" i="0" dirty="0">
                <a:solidFill>
                  <a:schemeClr val="accent2"/>
                </a:solidFill>
                <a:latin typeface="+mj-ea"/>
                <a:ea typeface="+mj-ea"/>
              </a:rPr>
              <a:t>G</a:t>
            </a:r>
            <a:r>
              <a:rPr lang="en-US" altLang="zh-CN" sz="1800" i="0" baseline="-250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r>
              <a:rPr lang="en-US" altLang="zh-CN" sz="1800" i="0" dirty="0">
                <a:solidFill>
                  <a:schemeClr val="accent2"/>
                </a:solidFill>
                <a:latin typeface="+mj-ea"/>
                <a:ea typeface="+mj-ea"/>
              </a:rPr>
              <a:t> G</a:t>
            </a:r>
            <a:r>
              <a:rPr lang="en-US" altLang="zh-CN" sz="1800" i="0" baseline="-25000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r>
              <a:rPr lang="zh-CN" altLang="en-US" sz="1800" i="0" dirty="0">
                <a:solidFill>
                  <a:schemeClr val="accent2"/>
                </a:solidFill>
                <a:latin typeface="+mj-ea"/>
                <a:ea typeface="+mj-ea"/>
              </a:rPr>
              <a:t>两校验组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3124200" y="3504208"/>
            <a:ext cx="31242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latin typeface="+mj-ea"/>
                <a:ea typeface="+mj-ea"/>
              </a:rPr>
              <a:t>2</a:t>
            </a:r>
            <a:r>
              <a:rPr lang="en-US" altLang="zh-CN" sz="1800" i="0"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latin typeface="+mj-ea"/>
                <a:ea typeface="+mj-ea"/>
              </a:rPr>
              <a:t>1</a:t>
            </a:r>
            <a:r>
              <a:rPr lang="en-US" altLang="zh-CN" sz="1800" i="0">
                <a:latin typeface="+mj-ea"/>
                <a:ea typeface="+mj-ea"/>
              </a:rPr>
              <a:t>=0 </a:t>
            </a:r>
            <a:r>
              <a:rPr lang="zh-CN" altLang="en-US" sz="1800" i="0">
                <a:latin typeface="+mj-ea"/>
                <a:ea typeface="+mj-ea"/>
              </a:rPr>
              <a:t>表示仅仅 </a:t>
            </a:r>
            <a:r>
              <a:rPr lang="en-US" altLang="zh-CN" sz="1800" i="0">
                <a:latin typeface="+mj-ea"/>
                <a:ea typeface="+mj-ea"/>
              </a:rPr>
              <a:t>P</a:t>
            </a:r>
            <a:r>
              <a:rPr lang="en-US" altLang="zh-CN" sz="1800" i="0" baseline="-25000">
                <a:latin typeface="+mj-ea"/>
                <a:ea typeface="+mj-ea"/>
              </a:rPr>
              <a:t>3</a:t>
            </a:r>
            <a:r>
              <a:rPr lang="zh-CN" altLang="en-US" sz="1800" i="0">
                <a:latin typeface="+mj-ea"/>
                <a:ea typeface="+mj-ea"/>
              </a:rPr>
              <a:t>位出错</a:t>
            </a:r>
          </a:p>
        </p:txBody>
      </p:sp>
      <p:sp>
        <p:nvSpPr>
          <p:cNvPr id="10" name="Rectangle 155"/>
          <p:cNvSpPr>
            <a:spLocks noChangeArrowheads="1"/>
          </p:cNvSpPr>
          <p:nvPr/>
        </p:nvSpPr>
        <p:spPr bwMode="auto">
          <a:xfrm>
            <a:off x="3124200" y="3072408"/>
            <a:ext cx="31242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latin typeface="+mj-ea"/>
                <a:ea typeface="+mj-ea"/>
              </a:rPr>
              <a:t>3</a:t>
            </a:r>
            <a:r>
              <a:rPr lang="en-US" altLang="zh-CN" sz="1800" i="0"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latin typeface="+mj-ea"/>
                <a:ea typeface="+mj-ea"/>
              </a:rPr>
              <a:t>1</a:t>
            </a:r>
            <a:r>
              <a:rPr lang="en-US" altLang="zh-CN" sz="1800" i="0">
                <a:latin typeface="+mj-ea"/>
                <a:ea typeface="+mj-ea"/>
              </a:rPr>
              <a:t>=0 </a:t>
            </a:r>
            <a:r>
              <a:rPr lang="zh-CN" altLang="en-US" sz="1800" i="0">
                <a:latin typeface="+mj-ea"/>
                <a:ea typeface="+mj-ea"/>
              </a:rPr>
              <a:t>表示仅仅 </a:t>
            </a:r>
            <a:r>
              <a:rPr lang="en-US" altLang="zh-CN" sz="1800" i="0">
                <a:latin typeface="+mj-ea"/>
                <a:ea typeface="+mj-ea"/>
              </a:rPr>
              <a:t>P</a:t>
            </a:r>
            <a:r>
              <a:rPr lang="en-US" altLang="zh-CN" sz="1800" i="0" baseline="-25000">
                <a:latin typeface="+mj-ea"/>
                <a:ea typeface="+mj-ea"/>
              </a:rPr>
              <a:t>2</a:t>
            </a:r>
            <a:r>
              <a:rPr lang="zh-CN" altLang="en-US" sz="1800" i="0">
                <a:latin typeface="+mj-ea"/>
                <a:ea typeface="+mj-ea"/>
              </a:rPr>
              <a:t>位出错</a:t>
            </a:r>
          </a:p>
        </p:txBody>
      </p:sp>
      <p:sp>
        <p:nvSpPr>
          <p:cNvPr id="11" name="Rectangle 153"/>
          <p:cNvSpPr>
            <a:spLocks noChangeArrowheads="1"/>
          </p:cNvSpPr>
          <p:nvPr/>
        </p:nvSpPr>
        <p:spPr bwMode="auto">
          <a:xfrm>
            <a:off x="3124200" y="2640608"/>
            <a:ext cx="31242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latin typeface="+mj-ea"/>
                <a:ea typeface="+mj-ea"/>
              </a:rPr>
              <a:t>3</a:t>
            </a:r>
            <a:r>
              <a:rPr lang="en-US" altLang="zh-CN" sz="1800" i="0"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latin typeface="+mj-ea"/>
                <a:ea typeface="+mj-ea"/>
              </a:rPr>
              <a:t>2</a:t>
            </a:r>
            <a:r>
              <a:rPr lang="en-US" altLang="zh-CN" sz="1800" i="0">
                <a:latin typeface="+mj-ea"/>
                <a:ea typeface="+mj-ea"/>
              </a:rPr>
              <a:t>=0 </a:t>
            </a:r>
            <a:r>
              <a:rPr lang="zh-CN" altLang="en-US" sz="1800" i="0">
                <a:latin typeface="+mj-ea"/>
                <a:ea typeface="+mj-ea"/>
              </a:rPr>
              <a:t>表示仅仅</a:t>
            </a:r>
            <a:r>
              <a:rPr lang="en-US" altLang="zh-CN" sz="1800" i="0">
                <a:latin typeface="+mj-ea"/>
                <a:ea typeface="+mj-ea"/>
              </a:rPr>
              <a:t>P</a:t>
            </a:r>
            <a:r>
              <a:rPr lang="en-US" altLang="zh-CN" sz="1800" i="0" baseline="-25000">
                <a:latin typeface="+mj-ea"/>
                <a:ea typeface="+mj-ea"/>
              </a:rPr>
              <a:t>1</a:t>
            </a:r>
            <a:r>
              <a:rPr lang="zh-CN" altLang="en-US" sz="1800" i="0">
                <a:latin typeface="+mj-ea"/>
                <a:ea typeface="+mj-ea"/>
              </a:rPr>
              <a:t>位出错</a:t>
            </a:r>
          </a:p>
        </p:txBody>
      </p:sp>
      <p:sp>
        <p:nvSpPr>
          <p:cNvPr id="12" name="Rectangle 151"/>
          <p:cNvSpPr>
            <a:spLocks noChangeArrowheads="1"/>
          </p:cNvSpPr>
          <p:nvPr/>
        </p:nvSpPr>
        <p:spPr bwMode="auto">
          <a:xfrm>
            <a:off x="3124200" y="2158008"/>
            <a:ext cx="3124200" cy="482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800" i="0">
              <a:latin typeface="+mj-ea"/>
              <a:ea typeface="+mj-ea"/>
            </a:endParaRPr>
          </a:p>
        </p:txBody>
      </p:sp>
      <p:sp>
        <p:nvSpPr>
          <p:cNvPr id="13" name="Rectangle 149"/>
          <p:cNvSpPr>
            <a:spLocks noChangeArrowheads="1"/>
          </p:cNvSpPr>
          <p:nvPr/>
        </p:nvSpPr>
        <p:spPr bwMode="auto">
          <a:xfrm>
            <a:off x="3124200" y="1700808"/>
            <a:ext cx="31242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i="0" dirty="0" smtClean="0">
                <a:solidFill>
                  <a:schemeClr val="bg1"/>
                </a:solidFill>
                <a:latin typeface="+mj-ea"/>
                <a:ea typeface="+mj-ea"/>
              </a:rPr>
              <a:t>备注   </a:t>
            </a:r>
            <a:r>
              <a:rPr lang="en-US" altLang="zh-CN" sz="1800" i="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800" i="0" dirty="0" smtClean="0">
                <a:solidFill>
                  <a:schemeClr val="bg1"/>
                </a:solidFill>
                <a:latin typeface="+mj-ea"/>
                <a:ea typeface="+mj-ea"/>
              </a:rPr>
              <a:t>假设只有</a:t>
            </a:r>
            <a:r>
              <a:rPr lang="en-US" altLang="zh-CN" sz="1800" i="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1800" i="0" dirty="0" smtClean="0">
                <a:solidFill>
                  <a:schemeClr val="bg1"/>
                </a:solidFill>
                <a:latin typeface="+mj-ea"/>
                <a:ea typeface="+mj-ea"/>
              </a:rPr>
              <a:t>位错</a:t>
            </a:r>
            <a:r>
              <a:rPr lang="en-US" altLang="zh-CN" sz="1800" i="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8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6248400" y="5221883"/>
            <a:ext cx="19812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800" i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1905000" y="5221883"/>
            <a:ext cx="12192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7</a:t>
            </a:r>
            <a:r>
              <a:rPr lang="zh-CN" altLang="en-US" sz="1800" i="0">
                <a:solidFill>
                  <a:schemeClr val="accent2"/>
                </a:solidFill>
                <a:latin typeface="+mj-ea"/>
                <a:ea typeface="+mj-ea"/>
              </a:rPr>
              <a:t>出错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838200" y="5221883"/>
            <a:ext cx="10668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111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6248400" y="4790083"/>
            <a:ext cx="19812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800" i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1905000" y="4790083"/>
            <a:ext cx="12192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6</a:t>
            </a:r>
            <a:r>
              <a:rPr lang="zh-CN" altLang="en-US" sz="1800" i="0">
                <a:solidFill>
                  <a:schemeClr val="accent2"/>
                </a:solidFill>
                <a:latin typeface="+mj-ea"/>
                <a:ea typeface="+mj-ea"/>
              </a:rPr>
              <a:t>出错</a:t>
            </a: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838200" y="4790083"/>
            <a:ext cx="10668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110</a:t>
            </a: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6248400" y="4367808"/>
            <a:ext cx="1981200" cy="422275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800" i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905000" y="4367808"/>
            <a:ext cx="1219200" cy="422275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5</a:t>
            </a:r>
            <a:r>
              <a:rPr lang="zh-CN" altLang="en-US" sz="1800" i="0">
                <a:solidFill>
                  <a:schemeClr val="accent2"/>
                </a:solidFill>
                <a:latin typeface="+mj-ea"/>
                <a:ea typeface="+mj-ea"/>
              </a:rPr>
              <a:t>出错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838200" y="4367808"/>
            <a:ext cx="1066800" cy="422275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101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6248400" y="3936008"/>
            <a:ext cx="19812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800" i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905000" y="3936008"/>
            <a:ext cx="12192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r>
              <a:rPr lang="zh-CN" altLang="en-US" sz="1800" i="0">
                <a:solidFill>
                  <a:schemeClr val="accent2"/>
                </a:solidFill>
                <a:latin typeface="+mj-ea"/>
                <a:ea typeface="+mj-ea"/>
              </a:rPr>
              <a:t>出错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38200" y="3936008"/>
            <a:ext cx="10668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  <a:latin typeface="+mj-ea"/>
                <a:ea typeface="+mj-ea"/>
              </a:rPr>
              <a:t>011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248400" y="3504208"/>
            <a:ext cx="19812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P</a:t>
            </a:r>
            <a:r>
              <a:rPr lang="en-US" altLang="zh-CN" sz="1800" i="0" baseline="-25000">
                <a:latin typeface="+mj-ea"/>
                <a:ea typeface="+mj-ea"/>
              </a:rPr>
              <a:t>3</a:t>
            </a:r>
            <a:r>
              <a:rPr lang="zh-CN" altLang="en-US" sz="1800" i="0">
                <a:latin typeface="+mj-ea"/>
                <a:ea typeface="+mj-ea"/>
              </a:rPr>
              <a:t>存放在</a:t>
            </a:r>
            <a:r>
              <a:rPr lang="en-US" altLang="zh-CN" sz="1800" i="0"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latin typeface="+mj-ea"/>
                <a:ea typeface="+mj-ea"/>
              </a:rPr>
              <a:t>4</a:t>
            </a:r>
            <a:r>
              <a:rPr lang="zh-CN" altLang="en-US" sz="1800" i="0">
                <a:latin typeface="+mj-ea"/>
                <a:ea typeface="+mj-ea"/>
              </a:rPr>
              <a:t>位置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1905000" y="3504208"/>
            <a:ext cx="12192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latin typeface="+mj-ea"/>
                <a:ea typeface="+mj-ea"/>
              </a:rPr>
              <a:t>4</a:t>
            </a:r>
            <a:r>
              <a:rPr lang="zh-CN" altLang="en-US" sz="1800" i="0">
                <a:latin typeface="+mj-ea"/>
                <a:ea typeface="+mj-ea"/>
              </a:rPr>
              <a:t>出错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838200" y="3504208"/>
            <a:ext cx="10668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100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6248400" y="3072408"/>
            <a:ext cx="19812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latin typeface="+mj-ea"/>
                <a:ea typeface="+mj-ea"/>
              </a:rPr>
              <a:t>P</a:t>
            </a:r>
            <a:r>
              <a:rPr lang="en-US" altLang="zh-CN" sz="1800" i="0" baseline="-25000" dirty="0">
                <a:latin typeface="+mj-ea"/>
                <a:ea typeface="+mj-ea"/>
              </a:rPr>
              <a:t>2</a:t>
            </a:r>
            <a:r>
              <a:rPr lang="zh-CN" altLang="en-US" sz="1800" i="0" dirty="0">
                <a:latin typeface="+mj-ea"/>
                <a:ea typeface="+mj-ea"/>
              </a:rPr>
              <a:t>存放在</a:t>
            </a:r>
            <a:r>
              <a:rPr lang="en-US" altLang="zh-CN" sz="1800" i="0" dirty="0">
                <a:latin typeface="+mj-ea"/>
                <a:ea typeface="+mj-ea"/>
              </a:rPr>
              <a:t>H</a:t>
            </a:r>
            <a:r>
              <a:rPr lang="en-US" altLang="zh-CN" sz="1800" i="0" baseline="-25000" dirty="0">
                <a:latin typeface="+mj-ea"/>
                <a:ea typeface="+mj-ea"/>
              </a:rPr>
              <a:t>2</a:t>
            </a:r>
            <a:r>
              <a:rPr lang="zh-CN" altLang="en-US" sz="1800" i="0" dirty="0">
                <a:latin typeface="+mj-ea"/>
                <a:ea typeface="+mj-ea"/>
              </a:rPr>
              <a:t>位置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905000" y="3072408"/>
            <a:ext cx="12192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latin typeface="+mj-ea"/>
                <a:ea typeface="+mj-ea"/>
              </a:rPr>
              <a:t>2</a:t>
            </a:r>
            <a:r>
              <a:rPr lang="zh-CN" altLang="en-US" sz="1800" i="0">
                <a:latin typeface="+mj-ea"/>
                <a:ea typeface="+mj-ea"/>
              </a:rPr>
              <a:t>出错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838200" y="3072408"/>
            <a:ext cx="1066800" cy="431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010</a:t>
            </a: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6248400" y="2640608"/>
            <a:ext cx="19812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latin typeface="+mj-ea"/>
                <a:ea typeface="+mj-ea"/>
              </a:rPr>
              <a:t>P</a:t>
            </a:r>
            <a:r>
              <a:rPr lang="en-US" altLang="zh-CN" sz="1800" i="0" baseline="-25000" dirty="0">
                <a:latin typeface="+mj-ea"/>
                <a:ea typeface="+mj-ea"/>
              </a:rPr>
              <a:t>1</a:t>
            </a:r>
            <a:r>
              <a:rPr lang="zh-CN" altLang="en-US" sz="1800" i="0" dirty="0">
                <a:latin typeface="+mj-ea"/>
                <a:ea typeface="+mj-ea"/>
              </a:rPr>
              <a:t>存放在</a:t>
            </a:r>
            <a:r>
              <a:rPr lang="en-US" altLang="zh-CN" sz="1800" i="0" dirty="0">
                <a:latin typeface="+mj-ea"/>
                <a:ea typeface="+mj-ea"/>
              </a:rPr>
              <a:t>H</a:t>
            </a:r>
            <a:r>
              <a:rPr lang="en-US" altLang="zh-CN" sz="1800" i="0" baseline="-25000" dirty="0">
                <a:latin typeface="+mj-ea"/>
                <a:ea typeface="+mj-ea"/>
              </a:rPr>
              <a:t>1</a:t>
            </a:r>
            <a:r>
              <a:rPr lang="zh-CN" altLang="en-US" sz="1800" i="0" dirty="0">
                <a:latin typeface="+mj-ea"/>
                <a:ea typeface="+mj-ea"/>
              </a:rPr>
              <a:t>位置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1905000" y="2640608"/>
            <a:ext cx="12192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H</a:t>
            </a:r>
            <a:r>
              <a:rPr lang="en-US" altLang="zh-CN" sz="1800" i="0" baseline="-25000">
                <a:latin typeface="+mj-ea"/>
                <a:ea typeface="+mj-ea"/>
              </a:rPr>
              <a:t>1</a:t>
            </a:r>
            <a:r>
              <a:rPr lang="zh-CN" altLang="en-US" sz="1800" i="0">
                <a:latin typeface="+mj-ea"/>
                <a:ea typeface="+mj-ea"/>
              </a:rPr>
              <a:t>出错</a:t>
            </a: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838200" y="2640608"/>
            <a:ext cx="106680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latin typeface="+mj-ea"/>
                <a:ea typeface="+mj-ea"/>
              </a:rPr>
              <a:t>001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248400" y="2158008"/>
            <a:ext cx="1981200" cy="482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800" i="0">
              <a:latin typeface="+mj-ea"/>
              <a:ea typeface="+mj-ea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1905000" y="2158008"/>
            <a:ext cx="1219200" cy="482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i="0">
                <a:solidFill>
                  <a:srgbClr val="009900"/>
                </a:solidFill>
                <a:latin typeface="+mj-ea"/>
                <a:ea typeface="+mj-ea"/>
              </a:rPr>
              <a:t>数据正常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838200" y="2158008"/>
            <a:ext cx="1066800" cy="482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9900"/>
                </a:solidFill>
                <a:latin typeface="+mj-ea"/>
                <a:ea typeface="+mj-ea"/>
              </a:rPr>
              <a:t>000</a:t>
            </a: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6248400" y="1700808"/>
            <a:ext cx="19812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800" i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905000" y="1700808"/>
            <a:ext cx="12192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i="0">
                <a:solidFill>
                  <a:schemeClr val="bg1"/>
                </a:solidFill>
                <a:latin typeface="+mj-ea"/>
                <a:ea typeface="+mj-ea"/>
              </a:rPr>
              <a:t>出错位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38200" y="1700808"/>
            <a:ext cx="10668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bg1"/>
                </a:solidFill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zh-CN" sz="1800" i="0">
                <a:solidFill>
                  <a:schemeClr val="bg1"/>
                </a:solidFill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zh-CN" sz="1800" i="0">
                <a:solidFill>
                  <a:schemeClr val="bg1"/>
                </a:solidFill>
                <a:latin typeface="+mj-ea"/>
                <a:ea typeface="+mj-ea"/>
              </a:rPr>
              <a:t>G</a:t>
            </a:r>
            <a:r>
              <a:rPr lang="en-US" altLang="zh-CN" sz="1800" i="0" baseline="-2500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838200" y="2158008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j-ea"/>
              <a:ea typeface="+mj-ea"/>
            </a:endParaRPr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1905000" y="1700808"/>
            <a:ext cx="0" cy="3952875"/>
          </a:xfrm>
          <a:prstGeom prst="line">
            <a:avLst/>
          </a:prstGeom>
          <a:noFill/>
          <a:ln w="12700">
            <a:solidFill>
              <a:srgbClr val="33CC33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j-ea"/>
              <a:ea typeface="+mj-ea"/>
            </a:endParaRPr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>
            <a:off x="3124200" y="1700808"/>
            <a:ext cx="0" cy="3952875"/>
          </a:xfrm>
          <a:prstGeom prst="line">
            <a:avLst/>
          </a:prstGeom>
          <a:noFill/>
          <a:ln w="12700">
            <a:solidFill>
              <a:srgbClr val="33CC33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930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4" grpId="0" animBg="1" autoUpdateAnimBg="0"/>
      <p:bldP spid="15" grpId="0" animBg="1" autoUpdateAnimBg="0"/>
      <p:bldP spid="16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6" grpId="0" animBg="1" autoUpdateAnimBg="0"/>
      <p:bldP spid="37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检测一</a:t>
            </a:r>
            <a:r>
              <a:rPr lang="zh-CN" altLang="en-US" dirty="0"/>
              <a:t>位错海明码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999" y="1898235"/>
            <a:ext cx="2819400" cy="1512168"/>
          </a:xfrm>
        </p:spPr>
        <p:txBody>
          <a:bodyPr/>
          <a:lstStyle/>
          <a:p>
            <a:pPr eaLnBrk="1" hangingPunct="1"/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(P</a:t>
            </a:r>
            <a:r>
              <a:rPr lang="en-US" altLang="zh-CN" baseline="-25000" dirty="0"/>
              <a:t>1</a:t>
            </a:r>
            <a:r>
              <a:rPr lang="en-US" altLang="zh-CN" dirty="0"/>
              <a:t>,H</a:t>
            </a:r>
            <a:r>
              <a:rPr lang="en-US" altLang="zh-CN" baseline="-25000" dirty="0"/>
              <a:t>3</a:t>
            </a:r>
            <a:r>
              <a:rPr lang="en-US" altLang="zh-CN" dirty="0"/>
              <a:t>,H</a:t>
            </a:r>
            <a:r>
              <a:rPr lang="en-US" altLang="zh-CN" baseline="-25000" dirty="0"/>
              <a:t>5</a:t>
            </a:r>
            <a:r>
              <a:rPr lang="en-US" altLang="zh-CN" dirty="0"/>
              <a:t>,H</a:t>
            </a:r>
            <a:r>
              <a:rPr lang="en-US" altLang="zh-CN" baseline="-25000" dirty="0"/>
              <a:t>7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(P</a:t>
            </a:r>
            <a:r>
              <a:rPr lang="en-US" altLang="zh-CN" baseline="-25000" dirty="0"/>
              <a:t>2</a:t>
            </a:r>
            <a:r>
              <a:rPr lang="en-US" altLang="zh-CN" dirty="0"/>
              <a:t>,H</a:t>
            </a:r>
            <a:r>
              <a:rPr lang="en-US" altLang="zh-CN" baseline="-25000" dirty="0"/>
              <a:t>3</a:t>
            </a:r>
            <a:r>
              <a:rPr lang="en-US" altLang="zh-CN" dirty="0"/>
              <a:t>,H</a:t>
            </a:r>
            <a:r>
              <a:rPr lang="en-US" altLang="zh-CN" baseline="-25000" dirty="0"/>
              <a:t>6</a:t>
            </a:r>
            <a:r>
              <a:rPr lang="en-US" altLang="zh-CN" dirty="0"/>
              <a:t>,H</a:t>
            </a:r>
            <a:r>
              <a:rPr lang="en-US" altLang="zh-CN" baseline="-25000" dirty="0"/>
              <a:t>7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G</a:t>
            </a:r>
            <a:r>
              <a:rPr lang="en-US" altLang="zh-CN" baseline="-25000" dirty="0"/>
              <a:t>3</a:t>
            </a:r>
            <a:r>
              <a:rPr lang="en-US" altLang="zh-CN" dirty="0"/>
              <a:t>(P</a:t>
            </a:r>
            <a:r>
              <a:rPr lang="en-US" altLang="zh-CN" baseline="-25000" dirty="0"/>
              <a:t>3</a:t>
            </a:r>
            <a:r>
              <a:rPr lang="en-US" altLang="zh-CN" dirty="0"/>
              <a:t>,H</a:t>
            </a:r>
            <a:r>
              <a:rPr lang="en-US" altLang="zh-CN" baseline="-25000" dirty="0"/>
              <a:t>5</a:t>
            </a:r>
            <a:r>
              <a:rPr lang="en-US" altLang="zh-CN" dirty="0"/>
              <a:t>,H</a:t>
            </a:r>
            <a:r>
              <a:rPr lang="en-US" altLang="zh-CN" baseline="-25000" dirty="0"/>
              <a:t>6</a:t>
            </a:r>
            <a:r>
              <a:rPr lang="en-US" altLang="zh-CN" dirty="0"/>
              <a:t>,H</a:t>
            </a:r>
            <a:r>
              <a:rPr lang="en-US" altLang="zh-CN" baseline="-25000" dirty="0"/>
              <a:t>7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3690938" y="5204048"/>
            <a:ext cx="500062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1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3189288" y="5204048"/>
            <a:ext cx="501650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2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2689225" y="5204048"/>
            <a:ext cx="500063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</a:rPr>
              <a:t>D</a:t>
            </a:r>
            <a:r>
              <a:rPr lang="en-US" altLang="zh-CN" sz="200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2187575" y="5204048"/>
            <a:ext cx="501650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3</a:t>
            </a: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1687513" y="5204048"/>
            <a:ext cx="500062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</a:rPr>
              <a:t>D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1166813" y="5204048"/>
            <a:ext cx="520700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</a:rPr>
              <a:t>D</a:t>
            </a:r>
            <a:r>
              <a:rPr lang="en-US" altLang="zh-CN" sz="2000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685800" y="5204048"/>
            <a:ext cx="520700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</a:rPr>
              <a:t>D</a:t>
            </a:r>
            <a:r>
              <a:rPr lang="en-US" altLang="zh-CN" sz="2000" baseline="-2500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" name="Group 249"/>
          <p:cNvGrpSpPr>
            <a:grpSpLocks/>
          </p:cNvGrpSpPr>
          <p:nvPr/>
        </p:nvGrpSpPr>
        <p:grpSpPr bwMode="auto">
          <a:xfrm>
            <a:off x="685800" y="4746848"/>
            <a:ext cx="3505200" cy="914400"/>
            <a:chOff x="0" y="0"/>
            <a:chExt cx="2208" cy="576"/>
          </a:xfrm>
        </p:grpSpPr>
        <p:grpSp>
          <p:nvGrpSpPr>
            <p:cNvPr id="61" name="Group 248"/>
            <p:cNvGrpSpPr>
              <a:grpSpLocks/>
            </p:cNvGrpSpPr>
            <p:nvPr/>
          </p:nvGrpSpPr>
          <p:grpSpPr bwMode="auto">
            <a:xfrm>
              <a:off x="0" y="0"/>
              <a:ext cx="2208" cy="288"/>
              <a:chOff x="0" y="0"/>
              <a:chExt cx="2208" cy="288"/>
            </a:xfrm>
          </p:grpSpPr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1893" y="0"/>
                <a:ext cx="315" cy="288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H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1577" y="0"/>
                <a:ext cx="316" cy="288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H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3" name="Rectangle 10"/>
              <p:cNvSpPr>
                <a:spLocks noChangeArrowheads="1"/>
              </p:cNvSpPr>
              <p:nvPr/>
            </p:nvSpPr>
            <p:spPr bwMode="auto">
              <a:xfrm>
                <a:off x="1262" y="0"/>
                <a:ext cx="315" cy="288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H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946" y="0"/>
                <a:ext cx="316" cy="288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H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75" name="Rectangle 8"/>
              <p:cNvSpPr>
                <a:spLocks noChangeArrowheads="1"/>
              </p:cNvSpPr>
              <p:nvPr/>
            </p:nvSpPr>
            <p:spPr bwMode="auto">
              <a:xfrm>
                <a:off x="631" y="0"/>
                <a:ext cx="315" cy="288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H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76" name="Rectangle 7"/>
              <p:cNvSpPr>
                <a:spLocks noChangeArrowheads="1"/>
              </p:cNvSpPr>
              <p:nvPr/>
            </p:nvSpPr>
            <p:spPr bwMode="auto">
              <a:xfrm>
                <a:off x="303" y="0"/>
                <a:ext cx="328" cy="288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H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3" cy="288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H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 anchorCtr="1"/>
              <a:lstStyle/>
              <a:p>
                <a:endParaRPr lang="zh-CN" altLang="en-US"/>
              </a:p>
            </p:txBody>
          </p:sp>
          <p:sp>
            <p:nvSpPr>
              <p:cNvPr id="79" name="Line 21"/>
              <p:cNvSpPr>
                <a:spLocks noChangeShapeType="1"/>
              </p:cNvSpPr>
              <p:nvPr/>
            </p:nvSpPr>
            <p:spPr bwMode="auto">
              <a:xfrm>
                <a:off x="0" y="288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0" y="576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0" y="0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303" y="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631" y="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>
              <a:off x="946" y="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1262" y="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1577" y="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>
              <a:off x="1893" y="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>
              <a:off x="2208" y="0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</p:grpSp>
      <p:sp>
        <p:nvSpPr>
          <p:cNvPr id="81" name="Rectangle 242"/>
          <p:cNvSpPr>
            <a:spLocks noChangeArrowheads="1"/>
          </p:cNvSpPr>
          <p:nvPr/>
        </p:nvSpPr>
        <p:spPr bwMode="auto">
          <a:xfrm>
            <a:off x="5257800" y="4343400"/>
            <a:ext cx="320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i="1" baseline="-25000" dirty="0">
              <a:solidFill>
                <a:srgbClr val="0000FF"/>
              </a:solidFill>
            </a:endParaRPr>
          </a:p>
        </p:txBody>
      </p:sp>
      <p:grpSp>
        <p:nvGrpSpPr>
          <p:cNvPr id="82" name="Group 247"/>
          <p:cNvGrpSpPr>
            <a:grpSpLocks/>
          </p:cNvGrpSpPr>
          <p:nvPr/>
        </p:nvGrpSpPr>
        <p:grpSpPr bwMode="auto">
          <a:xfrm>
            <a:off x="609600" y="1828800"/>
            <a:ext cx="5029200" cy="2209800"/>
            <a:chOff x="0" y="0"/>
            <a:chExt cx="3168" cy="1392"/>
          </a:xfrm>
        </p:grpSpPr>
        <p:grpSp>
          <p:nvGrpSpPr>
            <p:cNvPr id="83" name="Group 244"/>
            <p:cNvGrpSpPr>
              <a:grpSpLocks/>
            </p:cNvGrpSpPr>
            <p:nvPr/>
          </p:nvGrpSpPr>
          <p:grpSpPr bwMode="auto">
            <a:xfrm>
              <a:off x="0" y="0"/>
              <a:ext cx="3168" cy="1386"/>
              <a:chOff x="0" y="0"/>
              <a:chExt cx="3168" cy="1386"/>
            </a:xfrm>
          </p:grpSpPr>
          <p:sp>
            <p:nvSpPr>
              <p:cNvPr id="86" name="Rectangle 217"/>
              <p:cNvSpPr>
                <a:spLocks noChangeArrowheads="1"/>
              </p:cNvSpPr>
              <p:nvPr/>
            </p:nvSpPr>
            <p:spPr bwMode="auto">
              <a:xfrm>
                <a:off x="1440" y="1114"/>
                <a:ext cx="1728" cy="272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H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7</a:t>
                </a:r>
                <a:r>
                  <a:rPr lang="zh-CN" altLang="en-US" sz="1800" i="0">
                    <a:solidFill>
                      <a:schemeClr val="accent2"/>
                    </a:solidFill>
                  </a:rPr>
                  <a:t>参与</a:t>
                </a:r>
                <a:r>
                  <a:rPr lang="en-US" altLang="zh-CN" sz="1800" i="0">
                    <a:solidFill>
                      <a:schemeClr val="accent2"/>
                    </a:solidFill>
                  </a:rPr>
                  <a:t>G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3</a:t>
                </a:r>
                <a:r>
                  <a:rPr lang="en-US" altLang="zh-CN" sz="1800" i="0">
                    <a:solidFill>
                      <a:schemeClr val="accent2"/>
                    </a:solidFill>
                  </a:rPr>
                  <a:t> G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2 </a:t>
                </a:r>
                <a:r>
                  <a:rPr lang="en-US" altLang="zh-CN" sz="1800" i="0">
                    <a:solidFill>
                      <a:schemeClr val="accent2"/>
                    </a:solidFill>
                  </a:rPr>
                  <a:t>G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sz="1800" i="0">
                    <a:solidFill>
                      <a:schemeClr val="accent2"/>
                    </a:solidFill>
                  </a:rPr>
                  <a:t>校验组</a:t>
                </a:r>
              </a:p>
            </p:txBody>
          </p:sp>
          <p:sp>
            <p:nvSpPr>
              <p:cNvPr id="87" name="Rectangle 218"/>
              <p:cNvSpPr>
                <a:spLocks noChangeArrowheads="1"/>
              </p:cNvSpPr>
              <p:nvPr/>
            </p:nvSpPr>
            <p:spPr bwMode="auto">
              <a:xfrm>
                <a:off x="1440" y="842"/>
                <a:ext cx="1728" cy="272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H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6</a:t>
                </a:r>
                <a:r>
                  <a:rPr lang="zh-CN" altLang="en-US" sz="1800" i="0">
                    <a:solidFill>
                      <a:schemeClr val="accent2"/>
                    </a:solidFill>
                  </a:rPr>
                  <a:t>参与</a:t>
                </a:r>
                <a:r>
                  <a:rPr lang="en-US" altLang="zh-CN" sz="1800" i="0">
                    <a:solidFill>
                      <a:schemeClr val="accent2"/>
                    </a:solidFill>
                  </a:rPr>
                  <a:t>G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3</a:t>
                </a:r>
                <a:r>
                  <a:rPr lang="en-US" altLang="zh-CN" sz="1800" i="0">
                    <a:solidFill>
                      <a:schemeClr val="accent2"/>
                    </a:solidFill>
                  </a:rPr>
                  <a:t> G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sz="1800" i="0">
                    <a:solidFill>
                      <a:schemeClr val="accent2"/>
                    </a:solidFill>
                  </a:rPr>
                  <a:t>校验组</a:t>
                </a:r>
              </a:p>
            </p:txBody>
          </p:sp>
          <p:sp>
            <p:nvSpPr>
              <p:cNvPr id="88" name="Rectangle 219"/>
              <p:cNvSpPr>
                <a:spLocks noChangeArrowheads="1"/>
              </p:cNvSpPr>
              <p:nvPr/>
            </p:nvSpPr>
            <p:spPr bwMode="auto">
              <a:xfrm>
                <a:off x="1440" y="576"/>
                <a:ext cx="1728" cy="266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 dirty="0">
                    <a:solidFill>
                      <a:schemeClr val="accent2"/>
                    </a:solidFill>
                  </a:rPr>
                  <a:t>H</a:t>
                </a:r>
                <a:r>
                  <a:rPr lang="en-US" altLang="zh-CN" sz="1800" i="0" baseline="-25000" dirty="0">
                    <a:solidFill>
                      <a:schemeClr val="accent2"/>
                    </a:solidFill>
                  </a:rPr>
                  <a:t>5</a:t>
                </a:r>
                <a:r>
                  <a:rPr lang="zh-CN" altLang="en-US" sz="1800" i="0" dirty="0">
                    <a:solidFill>
                      <a:schemeClr val="accent2"/>
                    </a:solidFill>
                  </a:rPr>
                  <a:t>参与</a:t>
                </a:r>
                <a:r>
                  <a:rPr lang="en-US" altLang="zh-CN" sz="1800" i="0" dirty="0">
                    <a:solidFill>
                      <a:schemeClr val="accent2"/>
                    </a:solidFill>
                  </a:rPr>
                  <a:t>G</a:t>
                </a:r>
                <a:r>
                  <a:rPr lang="en-US" altLang="zh-CN" sz="1800" i="0" baseline="-25000" dirty="0">
                    <a:solidFill>
                      <a:schemeClr val="accent2"/>
                    </a:solidFill>
                  </a:rPr>
                  <a:t>3</a:t>
                </a:r>
                <a:r>
                  <a:rPr lang="en-US" altLang="zh-CN" sz="1800" i="0" dirty="0">
                    <a:solidFill>
                      <a:schemeClr val="accent2"/>
                    </a:solidFill>
                  </a:rPr>
                  <a:t> G</a:t>
                </a:r>
                <a:r>
                  <a:rPr lang="en-US" altLang="zh-CN" sz="1800" i="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sz="1800" i="0" dirty="0">
                    <a:solidFill>
                      <a:schemeClr val="accent2"/>
                    </a:solidFill>
                  </a:rPr>
                  <a:t>校验组</a:t>
                </a:r>
              </a:p>
            </p:txBody>
          </p:sp>
          <p:sp>
            <p:nvSpPr>
              <p:cNvPr id="89" name="Rectangle 220"/>
              <p:cNvSpPr>
                <a:spLocks noChangeArrowheads="1"/>
              </p:cNvSpPr>
              <p:nvPr/>
            </p:nvSpPr>
            <p:spPr bwMode="auto">
              <a:xfrm>
                <a:off x="1440" y="304"/>
                <a:ext cx="1728" cy="272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 dirty="0">
                    <a:solidFill>
                      <a:schemeClr val="accent2"/>
                    </a:solidFill>
                  </a:rPr>
                  <a:t>H</a:t>
                </a:r>
                <a:r>
                  <a:rPr lang="en-US" altLang="zh-CN" sz="1800" i="0" baseline="-25000" dirty="0">
                    <a:solidFill>
                      <a:schemeClr val="accent2"/>
                    </a:solidFill>
                  </a:rPr>
                  <a:t>3</a:t>
                </a:r>
                <a:r>
                  <a:rPr lang="zh-CN" altLang="en-US" sz="1800" i="0" dirty="0">
                    <a:solidFill>
                      <a:schemeClr val="accent2"/>
                    </a:solidFill>
                  </a:rPr>
                  <a:t>参与</a:t>
                </a:r>
                <a:r>
                  <a:rPr lang="en-US" altLang="zh-CN" sz="1800" i="0" dirty="0">
                    <a:solidFill>
                      <a:schemeClr val="accent2"/>
                    </a:solidFill>
                  </a:rPr>
                  <a:t>G</a:t>
                </a:r>
                <a:r>
                  <a:rPr lang="en-US" altLang="zh-CN" sz="1800" i="0" baseline="-25000" dirty="0">
                    <a:solidFill>
                      <a:schemeClr val="accent2"/>
                    </a:solidFill>
                  </a:rPr>
                  <a:t>2</a:t>
                </a:r>
                <a:r>
                  <a:rPr lang="en-US" altLang="zh-CN" sz="1800" i="0" dirty="0">
                    <a:solidFill>
                      <a:schemeClr val="accent2"/>
                    </a:solidFill>
                  </a:rPr>
                  <a:t> G</a:t>
                </a:r>
                <a:r>
                  <a:rPr lang="en-US" altLang="zh-CN" sz="1800" i="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sz="1800" i="0" dirty="0">
                    <a:solidFill>
                      <a:schemeClr val="accent2"/>
                    </a:solidFill>
                  </a:rPr>
                  <a:t>校验组</a:t>
                </a:r>
              </a:p>
            </p:txBody>
          </p:sp>
          <p:sp>
            <p:nvSpPr>
              <p:cNvPr id="90" name="Rectangle 222"/>
              <p:cNvSpPr>
                <a:spLocks noChangeArrowheads="1"/>
              </p:cNvSpPr>
              <p:nvPr/>
            </p:nvSpPr>
            <p:spPr bwMode="auto">
              <a:xfrm>
                <a:off x="672" y="1114"/>
                <a:ext cx="768" cy="272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H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7</a:t>
                </a:r>
                <a:r>
                  <a:rPr lang="zh-CN" altLang="en-US" sz="1800" i="0">
                    <a:solidFill>
                      <a:schemeClr val="accent2"/>
                    </a:solidFill>
                  </a:rPr>
                  <a:t>出错</a:t>
                </a:r>
              </a:p>
            </p:txBody>
          </p:sp>
          <p:sp>
            <p:nvSpPr>
              <p:cNvPr id="91" name="Rectangle 223"/>
              <p:cNvSpPr>
                <a:spLocks noChangeArrowheads="1"/>
              </p:cNvSpPr>
              <p:nvPr/>
            </p:nvSpPr>
            <p:spPr bwMode="auto">
              <a:xfrm>
                <a:off x="0" y="1114"/>
                <a:ext cx="672" cy="272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111</a:t>
                </a:r>
              </a:p>
            </p:txBody>
          </p:sp>
          <p:sp>
            <p:nvSpPr>
              <p:cNvPr id="92" name="Rectangle 225"/>
              <p:cNvSpPr>
                <a:spLocks noChangeArrowheads="1"/>
              </p:cNvSpPr>
              <p:nvPr/>
            </p:nvSpPr>
            <p:spPr bwMode="auto">
              <a:xfrm>
                <a:off x="672" y="842"/>
                <a:ext cx="768" cy="272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H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6</a:t>
                </a:r>
                <a:r>
                  <a:rPr lang="zh-CN" altLang="en-US" sz="1800" i="0">
                    <a:solidFill>
                      <a:schemeClr val="accent2"/>
                    </a:solidFill>
                  </a:rPr>
                  <a:t>出错</a:t>
                </a:r>
              </a:p>
            </p:txBody>
          </p:sp>
          <p:sp>
            <p:nvSpPr>
              <p:cNvPr id="93" name="Rectangle 226"/>
              <p:cNvSpPr>
                <a:spLocks noChangeArrowheads="1"/>
              </p:cNvSpPr>
              <p:nvPr/>
            </p:nvSpPr>
            <p:spPr bwMode="auto">
              <a:xfrm>
                <a:off x="0" y="842"/>
                <a:ext cx="672" cy="272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110</a:t>
                </a:r>
              </a:p>
            </p:txBody>
          </p:sp>
          <p:sp>
            <p:nvSpPr>
              <p:cNvPr id="94" name="Rectangle 228"/>
              <p:cNvSpPr>
                <a:spLocks noChangeArrowheads="1"/>
              </p:cNvSpPr>
              <p:nvPr/>
            </p:nvSpPr>
            <p:spPr bwMode="auto">
              <a:xfrm>
                <a:off x="672" y="576"/>
                <a:ext cx="768" cy="266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H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5</a:t>
                </a:r>
                <a:r>
                  <a:rPr lang="zh-CN" altLang="en-US" sz="1800" i="0">
                    <a:solidFill>
                      <a:schemeClr val="accent2"/>
                    </a:solidFill>
                  </a:rPr>
                  <a:t>出错</a:t>
                </a:r>
              </a:p>
            </p:txBody>
          </p:sp>
          <p:sp>
            <p:nvSpPr>
              <p:cNvPr id="95" name="Rectangle 229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672" cy="266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101</a:t>
                </a:r>
              </a:p>
            </p:txBody>
          </p:sp>
          <p:sp>
            <p:nvSpPr>
              <p:cNvPr id="96" name="Rectangle 231"/>
              <p:cNvSpPr>
                <a:spLocks noChangeArrowheads="1"/>
              </p:cNvSpPr>
              <p:nvPr/>
            </p:nvSpPr>
            <p:spPr bwMode="auto">
              <a:xfrm>
                <a:off x="672" y="304"/>
                <a:ext cx="768" cy="272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H</a:t>
                </a:r>
                <a:r>
                  <a:rPr lang="en-US" altLang="zh-CN" sz="1800" i="0" baseline="-25000">
                    <a:solidFill>
                      <a:schemeClr val="accent2"/>
                    </a:solidFill>
                  </a:rPr>
                  <a:t>3</a:t>
                </a:r>
                <a:r>
                  <a:rPr lang="zh-CN" altLang="en-US" sz="1800" i="0">
                    <a:solidFill>
                      <a:schemeClr val="accent2"/>
                    </a:solidFill>
                  </a:rPr>
                  <a:t>出错</a:t>
                </a:r>
              </a:p>
            </p:txBody>
          </p:sp>
          <p:sp>
            <p:nvSpPr>
              <p:cNvPr id="97" name="Rectangle 232"/>
              <p:cNvSpPr>
                <a:spLocks noChangeArrowheads="1"/>
              </p:cNvSpPr>
              <p:nvPr/>
            </p:nvSpPr>
            <p:spPr bwMode="auto">
              <a:xfrm>
                <a:off x="0" y="304"/>
                <a:ext cx="672" cy="272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accent2"/>
                    </a:solidFill>
                  </a:rPr>
                  <a:t>011</a:t>
                </a:r>
              </a:p>
            </p:txBody>
          </p:sp>
          <p:sp>
            <p:nvSpPr>
              <p:cNvPr id="98" name="Rectangle 233"/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1728" cy="288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i="0">
                    <a:solidFill>
                      <a:schemeClr val="bg1"/>
                    </a:solidFill>
                  </a:rPr>
                  <a:t>备注</a:t>
                </a:r>
              </a:p>
            </p:txBody>
          </p:sp>
          <p:sp>
            <p:nvSpPr>
              <p:cNvPr id="99" name="Rectangle 235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768" cy="288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i="0">
                    <a:solidFill>
                      <a:schemeClr val="bg1"/>
                    </a:solidFill>
                  </a:rPr>
                  <a:t>出错位</a:t>
                </a:r>
              </a:p>
            </p:txBody>
          </p:sp>
          <p:sp>
            <p:nvSpPr>
              <p:cNvPr id="100" name="Rectangle 2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" cy="288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i="0">
                    <a:solidFill>
                      <a:schemeClr val="bg1"/>
                    </a:solidFill>
                  </a:rPr>
                  <a:t>P</a:t>
                </a:r>
                <a:r>
                  <a:rPr lang="en-US" altLang="zh-CN" sz="1800" i="0" baseline="-2500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800" i="0">
                    <a:solidFill>
                      <a:schemeClr val="bg1"/>
                    </a:solidFill>
                  </a:rPr>
                  <a:t>P</a:t>
                </a:r>
                <a:r>
                  <a:rPr lang="en-US" altLang="zh-CN" sz="1800" i="0" baseline="-2500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1800" i="0">
                    <a:solidFill>
                      <a:schemeClr val="bg1"/>
                    </a:solidFill>
                  </a:rPr>
                  <a:t>P</a:t>
                </a:r>
                <a:r>
                  <a:rPr lang="en-US" altLang="zh-CN" sz="1800" i="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84" name="Line 245"/>
            <p:cNvSpPr>
              <a:spLocks noChangeShapeType="1"/>
            </p:cNvSpPr>
            <p:nvPr/>
          </p:nvSpPr>
          <p:spPr bwMode="auto">
            <a:xfrm>
              <a:off x="672" y="0"/>
              <a:ext cx="0" cy="1392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 i="0"/>
            </a:p>
          </p:txBody>
        </p:sp>
        <p:sp>
          <p:nvSpPr>
            <p:cNvPr id="85" name="Line 246"/>
            <p:cNvSpPr>
              <a:spLocks noChangeShapeType="1"/>
            </p:cNvSpPr>
            <p:nvPr/>
          </p:nvSpPr>
          <p:spPr bwMode="auto">
            <a:xfrm>
              <a:off x="1392" y="0"/>
              <a:ext cx="0" cy="1392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 i="0"/>
            </a:p>
          </p:txBody>
        </p:sp>
      </p:grpSp>
      <p:sp>
        <p:nvSpPr>
          <p:cNvPr id="101" name="内容占位符 2"/>
          <p:cNvSpPr txBox="1">
            <a:spLocks/>
          </p:cNvSpPr>
          <p:nvPr/>
        </p:nvSpPr>
        <p:spPr bwMode="auto">
          <a:xfrm>
            <a:off x="5757861" y="4425516"/>
            <a:ext cx="318497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dirty="0" smtClean="0"/>
              <a:t>P</a:t>
            </a:r>
            <a:r>
              <a:rPr lang="en-US" altLang="zh-CN" i="0" kern="0" baseline="-25000" dirty="0" smtClean="0"/>
              <a:t>1</a:t>
            </a:r>
            <a:r>
              <a:rPr lang="en-US" altLang="zh-CN" i="0" kern="0" dirty="0" smtClean="0"/>
              <a:t>=D</a:t>
            </a:r>
            <a:r>
              <a:rPr lang="en-US" altLang="zh-CN" i="0" kern="0" baseline="-25000" dirty="0"/>
              <a:t>1</a:t>
            </a:r>
            <a:r>
              <a:rPr lang="en-US" altLang="zh-CN" i="0" kern="0" dirty="0" smtClean="0"/>
              <a:t>⊕D</a:t>
            </a:r>
            <a:r>
              <a:rPr lang="en-US" altLang="zh-CN" i="0" baseline="-25000" dirty="0" smtClean="0"/>
              <a:t>2</a:t>
            </a:r>
            <a:r>
              <a:rPr lang="en-US" altLang="zh-CN" i="0" kern="0" dirty="0" smtClean="0"/>
              <a:t>⊕D</a:t>
            </a:r>
            <a:r>
              <a:rPr lang="en-US" altLang="zh-CN" i="0" baseline="-25000" dirty="0" smtClean="0"/>
              <a:t>4</a:t>
            </a:r>
            <a:endParaRPr lang="en-US" altLang="zh-CN" i="0" kern="0" dirty="0"/>
          </a:p>
          <a:p>
            <a:pPr eaLnBrk="1" hangingPunct="1"/>
            <a:r>
              <a:rPr lang="en-US" altLang="zh-CN" i="0" kern="0" dirty="0" smtClean="0"/>
              <a:t>P</a:t>
            </a:r>
            <a:r>
              <a:rPr lang="en-US" altLang="zh-CN" i="0" baseline="-25000" dirty="0"/>
              <a:t>2</a:t>
            </a:r>
            <a:r>
              <a:rPr lang="en-US" altLang="zh-CN" i="0" kern="0" dirty="0" smtClean="0"/>
              <a:t>=D</a:t>
            </a:r>
            <a:r>
              <a:rPr lang="en-US" altLang="zh-CN" i="0" kern="0" baseline="-25000" dirty="0" smtClean="0"/>
              <a:t>1</a:t>
            </a:r>
            <a:r>
              <a:rPr lang="en-US" altLang="zh-CN" i="0" kern="0" dirty="0" smtClean="0"/>
              <a:t>⊕D</a:t>
            </a:r>
            <a:r>
              <a:rPr lang="en-US" altLang="zh-CN" i="0" baseline="-25000" dirty="0" smtClean="0"/>
              <a:t>3</a:t>
            </a:r>
            <a:r>
              <a:rPr lang="en-US" altLang="zh-CN" i="0" kern="0" dirty="0" smtClean="0"/>
              <a:t>⊕D</a:t>
            </a:r>
            <a:r>
              <a:rPr lang="en-US" altLang="zh-CN" i="0" baseline="-25000" dirty="0"/>
              <a:t>4</a:t>
            </a:r>
            <a:endParaRPr lang="en-US" altLang="zh-CN" i="0" kern="0" dirty="0"/>
          </a:p>
          <a:p>
            <a:pPr eaLnBrk="1" hangingPunct="1"/>
            <a:r>
              <a:rPr lang="en-US" altLang="zh-CN" i="0" kern="0" dirty="0" smtClean="0"/>
              <a:t>P</a:t>
            </a:r>
            <a:r>
              <a:rPr lang="en-US" altLang="zh-CN" i="0" baseline="-25000" dirty="0" smtClean="0"/>
              <a:t>3</a:t>
            </a:r>
            <a:r>
              <a:rPr lang="en-US" altLang="zh-CN" i="0" kern="0" dirty="0" smtClean="0"/>
              <a:t>=D</a:t>
            </a:r>
            <a:r>
              <a:rPr lang="en-US" altLang="zh-CN" i="0" baseline="-25000" dirty="0" smtClean="0"/>
              <a:t>2</a:t>
            </a:r>
            <a:r>
              <a:rPr lang="en-US" altLang="zh-CN" i="0" kern="0" dirty="0" smtClean="0"/>
              <a:t>⊕D</a:t>
            </a:r>
            <a:r>
              <a:rPr lang="en-US" altLang="zh-CN" i="0" baseline="-25000" dirty="0" smtClean="0"/>
              <a:t>3</a:t>
            </a:r>
            <a:r>
              <a:rPr lang="en-US" altLang="zh-CN" i="0" kern="0" dirty="0" smtClean="0"/>
              <a:t>⊕D</a:t>
            </a:r>
            <a:r>
              <a:rPr lang="en-US" altLang="zh-CN" i="0" baseline="-25000" dirty="0" smtClean="0"/>
              <a:t>4</a:t>
            </a: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98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 autoUpdateAnimBg="0"/>
      <p:bldP spid="59" grpId="0" animBg="1" autoUpdateAnimBg="0"/>
      <p:bldP spid="81" grpId="0" autoUpdateAnimBg="0"/>
      <p:bldP spid="101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检错、纠错原理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G</a:t>
            </a:r>
            <a:r>
              <a:rPr lang="en-US" altLang="zh-CN" baseline="-25000" dirty="0" smtClean="0">
                <a:solidFill>
                  <a:srgbClr val="7030A0"/>
                </a:solidFill>
              </a:rPr>
              <a:t>1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P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⊕D</a:t>
            </a:r>
            <a:r>
              <a:rPr lang="en-US" altLang="zh-CN" baseline="-25000" dirty="0"/>
              <a:t>1</a:t>
            </a:r>
            <a:r>
              <a:rPr lang="en-US" altLang="zh-CN" dirty="0"/>
              <a:t>⊕D</a:t>
            </a:r>
            <a:r>
              <a:rPr lang="en-US" altLang="zh-CN" baseline="-25000" dirty="0"/>
              <a:t>2</a:t>
            </a:r>
            <a:r>
              <a:rPr lang="en-US" altLang="zh-CN" dirty="0"/>
              <a:t>⊕D</a:t>
            </a:r>
            <a:r>
              <a:rPr lang="en-US" altLang="zh-CN" baseline="-25000" dirty="0"/>
              <a:t>4</a:t>
            </a:r>
            <a:endParaRPr lang="en-US" altLang="zh-CN" dirty="0"/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7030A0"/>
                </a:solidFill>
              </a:rPr>
              <a:t>G2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P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⊕D</a:t>
            </a:r>
            <a:r>
              <a:rPr lang="en-US" altLang="zh-CN" baseline="-25000" dirty="0"/>
              <a:t>1</a:t>
            </a:r>
            <a:r>
              <a:rPr lang="en-US" altLang="zh-CN" dirty="0"/>
              <a:t>⊕D</a:t>
            </a:r>
            <a:r>
              <a:rPr lang="en-US" altLang="zh-CN" baseline="-25000" dirty="0"/>
              <a:t>3</a:t>
            </a:r>
            <a:r>
              <a:rPr lang="en-US" altLang="zh-CN" dirty="0"/>
              <a:t>⊕D</a:t>
            </a:r>
            <a:r>
              <a:rPr lang="en-US" altLang="zh-CN" baseline="-25000" dirty="0"/>
              <a:t>4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7030A0"/>
                </a:solidFill>
              </a:rPr>
              <a:t>G3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P</a:t>
            </a:r>
            <a:r>
              <a:rPr lang="en-US" altLang="zh-CN" baseline="-25000" dirty="0" smtClean="0"/>
              <a:t>3</a:t>
            </a:r>
            <a:r>
              <a:rPr lang="en-US" altLang="zh-CN" dirty="0"/>
              <a:t>⊕D</a:t>
            </a:r>
            <a:r>
              <a:rPr lang="en-US" altLang="zh-CN" baseline="-25000" dirty="0"/>
              <a:t>2</a:t>
            </a:r>
            <a:r>
              <a:rPr lang="en-US" altLang="zh-CN" dirty="0"/>
              <a:t>⊕D</a:t>
            </a:r>
            <a:r>
              <a:rPr lang="en-US" altLang="zh-CN" baseline="-25000" dirty="0"/>
              <a:t>3</a:t>
            </a:r>
            <a:r>
              <a:rPr lang="en-US" altLang="zh-CN" dirty="0"/>
              <a:t>⊕D</a:t>
            </a:r>
            <a:r>
              <a:rPr lang="en-US" altLang="zh-CN" baseline="-25000" dirty="0"/>
              <a:t>4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检错码</a:t>
            </a:r>
            <a:r>
              <a:rPr lang="en-US" altLang="zh-CN" dirty="0">
                <a:solidFill>
                  <a:srgbClr val="7030A0"/>
                </a:solidFill>
              </a:rPr>
              <a:t>G</a:t>
            </a:r>
            <a:r>
              <a:rPr lang="en-US" altLang="zh-CN" baseline="-25000" dirty="0">
                <a:solidFill>
                  <a:srgbClr val="7030A0"/>
                </a:solidFill>
              </a:rPr>
              <a:t>3</a:t>
            </a:r>
            <a:r>
              <a:rPr lang="en-US" altLang="zh-CN" dirty="0">
                <a:solidFill>
                  <a:srgbClr val="7030A0"/>
                </a:solidFill>
              </a:rPr>
              <a:t>G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G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!=000</a:t>
            </a:r>
            <a:r>
              <a:rPr lang="zh-CN" altLang="en-US" dirty="0"/>
              <a:t>表示出错，具体值表示出错位置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将对应位置上的数位取反即可纠错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假设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同时出错，则</a:t>
            </a:r>
            <a:r>
              <a:rPr lang="en-US" altLang="zh-CN" dirty="0"/>
              <a:t>G</a:t>
            </a:r>
            <a:r>
              <a:rPr lang="en-US" altLang="zh-CN" baseline="-25000" dirty="0"/>
              <a:t>3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=110  </a:t>
            </a:r>
            <a:r>
              <a:rPr lang="zh-CN" altLang="en-US" dirty="0"/>
              <a:t>？？？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100" dirty="0">
                <a:solidFill>
                  <a:srgbClr val="0000FF"/>
                </a:solidFill>
              </a:rPr>
              <a:t>引入总校验位 </a:t>
            </a:r>
            <a:r>
              <a:rPr lang="en-US" altLang="zh-CN" sz="2100" i="1" dirty="0">
                <a:solidFill>
                  <a:srgbClr val="0000FF"/>
                </a:solidFill>
              </a:rPr>
              <a:t>P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4</a:t>
            </a:r>
            <a:r>
              <a:rPr lang="en-US" altLang="zh-CN" sz="2100" i="1" dirty="0">
                <a:solidFill>
                  <a:srgbClr val="0000FF"/>
                </a:solidFill>
              </a:rPr>
              <a:t>=H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3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4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5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6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7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100" dirty="0">
                <a:solidFill>
                  <a:srgbClr val="0000FF"/>
                </a:solidFill>
              </a:rPr>
              <a:t>G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4</a:t>
            </a:r>
            <a:r>
              <a:rPr lang="en-US" altLang="zh-CN" sz="2100" i="1" dirty="0">
                <a:solidFill>
                  <a:srgbClr val="0000FF"/>
                </a:solidFill>
              </a:rPr>
              <a:t>=P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4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3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4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5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6</a:t>
            </a:r>
            <a:r>
              <a:rPr lang="en-US" altLang="zh-CN" sz="2100" dirty="0">
                <a:solidFill>
                  <a:srgbClr val="0000FF"/>
                </a:solidFill>
              </a:rPr>
              <a:t>⊕</a:t>
            </a:r>
            <a:r>
              <a:rPr lang="en-US" altLang="zh-CN" sz="2100" i="1" dirty="0">
                <a:solidFill>
                  <a:srgbClr val="0000FF"/>
                </a:solidFill>
              </a:rPr>
              <a:t>H</a:t>
            </a:r>
            <a:r>
              <a:rPr lang="en-US" altLang="zh-CN" sz="2100" i="1" baseline="-25000" dirty="0">
                <a:solidFill>
                  <a:srgbClr val="0000FF"/>
                </a:solidFill>
              </a:rPr>
              <a:t>7  </a:t>
            </a:r>
            <a:r>
              <a:rPr lang="zh-CN" altLang="en-US" sz="2100" dirty="0">
                <a:solidFill>
                  <a:srgbClr val="0000FF"/>
                </a:solidFill>
              </a:rPr>
              <a:t>判断一位错两位错</a:t>
            </a:r>
            <a:endParaRPr lang="zh-CN" altLang="en-US" sz="2100" i="1" baseline="-250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文氏图表示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1584176"/>
          </a:xfrm>
        </p:spPr>
        <p:txBody>
          <a:bodyPr/>
          <a:lstStyle/>
          <a:p>
            <a:r>
              <a:rPr lang="zh-CN" altLang="en-US" dirty="0"/>
              <a:t>检一位错</a:t>
            </a:r>
          </a:p>
          <a:p>
            <a:r>
              <a:rPr lang="zh-CN" altLang="en-US" dirty="0"/>
              <a:t>检两位错</a:t>
            </a:r>
          </a:p>
          <a:p>
            <a:r>
              <a:rPr lang="zh-CN" altLang="en-US" dirty="0"/>
              <a:t>大多数三位错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705250" y="3859857"/>
            <a:ext cx="2286000" cy="2293938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314850" y="2708920"/>
            <a:ext cx="2286000" cy="2293937"/>
          </a:xfrm>
          <a:prstGeom prst="ellipse">
            <a:avLst/>
          </a:prstGeom>
          <a:solidFill>
            <a:srgbClr val="66FFFF">
              <a:alpha val="50195"/>
            </a:srgbClr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905150" y="2716857"/>
            <a:ext cx="2286000" cy="2293938"/>
          </a:xfrm>
          <a:prstGeom prst="ellipse">
            <a:avLst/>
          </a:prstGeom>
          <a:solidFill>
            <a:srgbClr val="FF6600">
              <a:alpha val="50195"/>
            </a:srgbClr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391050" y="3326457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i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781450" y="4393257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D</a:t>
            </a:r>
            <a:r>
              <a:rPr lang="en-US" altLang="zh-CN" sz="2000" i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076850" y="4393257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D</a:t>
            </a:r>
            <a:r>
              <a:rPr lang="en-US" altLang="zh-CN" sz="2400" i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771800" y="2926347"/>
            <a:ext cx="952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000" b="1" i="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324500" y="2958748"/>
            <a:ext cx="952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000" b="1" i="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3705250" y="5669547"/>
            <a:ext cx="952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000" b="1" i="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4467250" y="5307657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i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/P</a:t>
            </a:r>
            <a:r>
              <a:rPr lang="en-US" altLang="zh-CN" sz="2400" i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3248050" y="3402657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i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/P</a:t>
            </a:r>
            <a:r>
              <a:rPr lang="en-US" altLang="zh-CN" sz="2400" i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381650" y="3402657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i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/P</a:t>
            </a:r>
            <a:r>
              <a:rPr lang="en-US" altLang="zh-CN" sz="2400" i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4391050" y="3936057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7 D</a:t>
            </a:r>
            <a:r>
              <a:rPr lang="en-US" altLang="zh-CN" sz="24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66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海明校验码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发送方发送校验码（数据位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校验位）</a:t>
            </a:r>
            <a:endParaRPr lang="en-US" altLang="zh-CN" dirty="0" smtClean="0"/>
          </a:p>
          <a:p>
            <a:r>
              <a:rPr lang="zh-CN" altLang="en-US" dirty="0" smtClean="0"/>
              <a:t>接收方利用分组校验生成最终的检错码</a:t>
            </a:r>
            <a:endParaRPr lang="en-US" altLang="zh-CN" dirty="0" smtClean="0"/>
          </a:p>
          <a:p>
            <a:r>
              <a:rPr lang="zh-CN" altLang="en-US" dirty="0" smtClean="0"/>
              <a:t>检错码不为零表示出错</a:t>
            </a:r>
            <a:endParaRPr lang="en-US" altLang="zh-CN" dirty="0" smtClean="0"/>
          </a:p>
          <a:p>
            <a:pPr lvl="1"/>
            <a:r>
              <a:rPr lang="zh-CN" altLang="en-US" dirty="0"/>
              <a:t>检错码值表示出错位置？</a:t>
            </a:r>
            <a:endParaRPr lang="en-US" altLang="zh-CN" dirty="0"/>
          </a:p>
          <a:p>
            <a:pPr lvl="1"/>
            <a:r>
              <a:rPr lang="zh-CN" altLang="en-US" dirty="0" smtClean="0"/>
              <a:t>有假设</a:t>
            </a:r>
            <a:endParaRPr lang="en-US" altLang="zh-CN" dirty="0" smtClean="0"/>
          </a:p>
          <a:p>
            <a:r>
              <a:rPr lang="zh-CN" altLang="en-US" dirty="0" smtClean="0"/>
              <a:t>检错码为零表示正确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有概率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码距概念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任意两个合法编码之间不同的二进数位数为</a:t>
            </a:r>
            <a:r>
              <a:rPr lang="zh-CN" altLang="en-US" dirty="0">
                <a:solidFill>
                  <a:schemeClr val="accent2"/>
                </a:solidFill>
              </a:rPr>
              <a:t>码距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zh-CN" altLang="en-US" dirty="0"/>
              <a:t>码距越大，抗干扰能力越强，纠错能力越强，</a:t>
            </a:r>
            <a:r>
              <a:rPr lang="zh-CN" altLang="en-US" dirty="0" smtClean="0"/>
              <a:t>数据冗余越</a:t>
            </a:r>
            <a:r>
              <a:rPr lang="zh-CN" altLang="en-US" dirty="0"/>
              <a:t>大，即编码效率低。</a:t>
            </a:r>
          </a:p>
          <a:p>
            <a:pPr eaLnBrk="1" hangingPunct="1"/>
            <a:r>
              <a:rPr lang="zh-CN" altLang="en-US" dirty="0"/>
              <a:t>选择码距必须考虑信息发生差错的概率</a:t>
            </a:r>
            <a:r>
              <a:rPr lang="zh-CN" altLang="en-US" dirty="0" smtClean="0"/>
              <a:t>和系统</a:t>
            </a:r>
            <a:r>
              <a:rPr lang="zh-CN" altLang="en-US" dirty="0"/>
              <a:t>能容许的最小</a:t>
            </a:r>
            <a:r>
              <a:rPr lang="zh-CN" altLang="en-US" dirty="0" smtClean="0"/>
              <a:t>差错率。</a:t>
            </a:r>
            <a:endParaRPr lang="zh-CN" altLang="en-US" dirty="0"/>
          </a:p>
          <a:p>
            <a:pPr eaLnBrk="1" hangingPunct="1"/>
            <a:r>
              <a:rPr lang="zh-CN" altLang="en-US" dirty="0" smtClean="0"/>
              <a:t>奇偶校验  最小</a:t>
            </a:r>
            <a:r>
              <a:rPr lang="zh-CN" altLang="en-US" dirty="0"/>
              <a:t>码距为</a:t>
            </a:r>
            <a:r>
              <a:rPr lang="en-US" altLang="zh-CN" dirty="0"/>
              <a:t>2</a:t>
            </a:r>
            <a:endParaRPr lang="zh-CN" altLang="en-US" dirty="0"/>
          </a:p>
          <a:p>
            <a:pPr eaLnBrk="1" hangingPunct="1"/>
            <a:r>
              <a:rPr lang="zh-CN" altLang="en-US" dirty="0"/>
              <a:t>海</a:t>
            </a:r>
            <a:r>
              <a:rPr lang="zh-CN" altLang="en-US" dirty="0" smtClean="0"/>
              <a:t>明码     最小</a:t>
            </a:r>
            <a:r>
              <a:rPr lang="zh-CN" altLang="en-US" dirty="0"/>
              <a:t>码距</a:t>
            </a:r>
            <a:r>
              <a:rPr lang="zh-CN" altLang="en-US" dirty="0" smtClean="0"/>
              <a:t>为</a:t>
            </a:r>
            <a:r>
              <a:rPr lang="en-US" altLang="zh-CN" dirty="0"/>
              <a:t>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4716016" y="3376837"/>
            <a:ext cx="3456384" cy="2808312"/>
            <a:chOff x="6400800" y="4191000"/>
            <a:chExt cx="2209800" cy="18923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915150" y="4191000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119938" y="419100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7326313" y="419100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7532688" y="419100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737475" y="4191000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7942263" y="419100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8148638" y="419100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355013" y="419100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7016750" y="4349750"/>
              <a:ext cx="155575" cy="1555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223125" y="4349750"/>
              <a:ext cx="153988" cy="15557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429500" y="4349750"/>
              <a:ext cx="153988" cy="1555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4288" y="4349750"/>
              <a:ext cx="153987" cy="1555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39075" y="4349750"/>
              <a:ext cx="155575" cy="15557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8045450" y="4349750"/>
              <a:ext cx="153988" cy="1555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8251825" y="4349750"/>
              <a:ext cx="153988" cy="1555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8456613" y="4349750"/>
              <a:ext cx="153987" cy="15557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6915150" y="4505325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7119938" y="4505325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7326313" y="4505325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7532688" y="4505325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7737475" y="4505325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7942263" y="4505325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8148638" y="4505325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8355013" y="4505325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7016750" y="4664075"/>
              <a:ext cx="155575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7223125" y="466407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7429500" y="466407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7634288" y="4664075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7839075" y="4664075"/>
              <a:ext cx="155575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8045450" y="466407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8251825" y="466407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8456613" y="4664075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6915150" y="4821238"/>
              <a:ext cx="153988" cy="15875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7119938" y="4821238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7326313" y="4821238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7532688" y="4821238"/>
              <a:ext cx="153987" cy="15875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7737475" y="4821238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7942263" y="4821238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8148638" y="4821238"/>
              <a:ext cx="153987" cy="15875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355013" y="4821238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7016750" y="4979988"/>
              <a:ext cx="155575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7223125" y="4979988"/>
              <a:ext cx="153988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7429500" y="4979988"/>
              <a:ext cx="153988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7634288" y="4979988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7839075" y="4979988"/>
              <a:ext cx="155575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8045450" y="4979988"/>
              <a:ext cx="153988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8251825" y="4979988"/>
              <a:ext cx="153988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8456613" y="4979988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6915150" y="5137150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7119938" y="5137150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7326313" y="5137150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7532688" y="5137150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7737475" y="5137150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7942263" y="5137150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8148638" y="5137150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8355013" y="5137150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7016750" y="5294313"/>
              <a:ext cx="155575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7223125" y="5294313"/>
              <a:ext cx="153988" cy="15875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7429500" y="5294313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7634288" y="5294313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7839075" y="5294313"/>
              <a:ext cx="155575" cy="15875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8045450" y="5294313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8251825" y="5294313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8456613" y="5294313"/>
              <a:ext cx="153987" cy="15875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>
              <a:off x="6915150" y="5453063"/>
              <a:ext cx="153988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>
              <a:off x="7119938" y="5453063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1" name="Oval 71"/>
            <p:cNvSpPr>
              <a:spLocks noChangeArrowheads="1"/>
            </p:cNvSpPr>
            <p:nvPr/>
          </p:nvSpPr>
          <p:spPr bwMode="auto">
            <a:xfrm>
              <a:off x="7326313" y="5453063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2" name="Oval 72"/>
            <p:cNvSpPr>
              <a:spLocks noChangeArrowheads="1"/>
            </p:cNvSpPr>
            <p:nvPr/>
          </p:nvSpPr>
          <p:spPr bwMode="auto">
            <a:xfrm>
              <a:off x="7532688" y="5453063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3" name="Oval 73"/>
            <p:cNvSpPr>
              <a:spLocks noChangeArrowheads="1"/>
            </p:cNvSpPr>
            <p:nvPr/>
          </p:nvSpPr>
          <p:spPr bwMode="auto">
            <a:xfrm>
              <a:off x="7737475" y="5453063"/>
              <a:ext cx="153988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>
              <a:off x="7942263" y="5453063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5" name="Oval 75"/>
            <p:cNvSpPr>
              <a:spLocks noChangeArrowheads="1"/>
            </p:cNvSpPr>
            <p:nvPr/>
          </p:nvSpPr>
          <p:spPr bwMode="auto">
            <a:xfrm>
              <a:off x="8148638" y="5453063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>
              <a:off x="8355013" y="5453063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>
              <a:off x="7016750" y="5610225"/>
              <a:ext cx="155575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>
              <a:off x="7223125" y="561022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>
              <a:off x="7429500" y="561022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0" name="Oval 80"/>
            <p:cNvSpPr>
              <a:spLocks noChangeArrowheads="1"/>
            </p:cNvSpPr>
            <p:nvPr/>
          </p:nvSpPr>
          <p:spPr bwMode="auto">
            <a:xfrm>
              <a:off x="7634288" y="5610225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1" name="Oval 81"/>
            <p:cNvSpPr>
              <a:spLocks noChangeArrowheads="1"/>
            </p:cNvSpPr>
            <p:nvPr/>
          </p:nvSpPr>
          <p:spPr bwMode="auto">
            <a:xfrm>
              <a:off x="7839075" y="5610225"/>
              <a:ext cx="155575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2" name="Oval 82"/>
            <p:cNvSpPr>
              <a:spLocks noChangeArrowheads="1"/>
            </p:cNvSpPr>
            <p:nvPr/>
          </p:nvSpPr>
          <p:spPr bwMode="auto">
            <a:xfrm>
              <a:off x="8045450" y="561022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3" name="Oval 83"/>
            <p:cNvSpPr>
              <a:spLocks noChangeArrowheads="1"/>
            </p:cNvSpPr>
            <p:nvPr/>
          </p:nvSpPr>
          <p:spPr bwMode="auto">
            <a:xfrm>
              <a:off x="8251825" y="561022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4" name="Oval 84"/>
            <p:cNvSpPr>
              <a:spLocks noChangeArrowheads="1"/>
            </p:cNvSpPr>
            <p:nvPr/>
          </p:nvSpPr>
          <p:spPr bwMode="auto">
            <a:xfrm>
              <a:off x="8456613" y="5610225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5" name="Oval 85"/>
            <p:cNvSpPr>
              <a:spLocks noChangeArrowheads="1"/>
            </p:cNvSpPr>
            <p:nvPr/>
          </p:nvSpPr>
          <p:spPr bwMode="auto">
            <a:xfrm>
              <a:off x="6915150" y="5767388"/>
              <a:ext cx="153988" cy="15716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6" name="Oval 86"/>
            <p:cNvSpPr>
              <a:spLocks noChangeArrowheads="1"/>
            </p:cNvSpPr>
            <p:nvPr/>
          </p:nvSpPr>
          <p:spPr bwMode="auto">
            <a:xfrm>
              <a:off x="7119938" y="5767388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>
              <a:off x="7326313" y="5767388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8" name="Oval 88"/>
            <p:cNvSpPr>
              <a:spLocks noChangeArrowheads="1"/>
            </p:cNvSpPr>
            <p:nvPr/>
          </p:nvSpPr>
          <p:spPr bwMode="auto">
            <a:xfrm>
              <a:off x="7532688" y="5767388"/>
              <a:ext cx="153987" cy="15716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9" name="Oval 89"/>
            <p:cNvSpPr>
              <a:spLocks noChangeArrowheads="1"/>
            </p:cNvSpPr>
            <p:nvPr/>
          </p:nvSpPr>
          <p:spPr bwMode="auto">
            <a:xfrm>
              <a:off x="7737475" y="5767388"/>
              <a:ext cx="153988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0" name="Oval 90"/>
            <p:cNvSpPr>
              <a:spLocks noChangeArrowheads="1"/>
            </p:cNvSpPr>
            <p:nvPr/>
          </p:nvSpPr>
          <p:spPr bwMode="auto">
            <a:xfrm>
              <a:off x="7942263" y="5767388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1" name="Oval 91"/>
            <p:cNvSpPr>
              <a:spLocks noChangeArrowheads="1"/>
            </p:cNvSpPr>
            <p:nvPr/>
          </p:nvSpPr>
          <p:spPr bwMode="auto">
            <a:xfrm>
              <a:off x="8148638" y="5767388"/>
              <a:ext cx="153987" cy="15716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2" name="Oval 92"/>
            <p:cNvSpPr>
              <a:spLocks noChangeArrowheads="1"/>
            </p:cNvSpPr>
            <p:nvPr/>
          </p:nvSpPr>
          <p:spPr bwMode="auto">
            <a:xfrm>
              <a:off x="8355013" y="5767388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3" name="Oval 93"/>
            <p:cNvSpPr>
              <a:spLocks noChangeArrowheads="1"/>
            </p:cNvSpPr>
            <p:nvPr/>
          </p:nvSpPr>
          <p:spPr bwMode="auto">
            <a:xfrm>
              <a:off x="7016750" y="5924550"/>
              <a:ext cx="155575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4" name="Oval 94"/>
            <p:cNvSpPr>
              <a:spLocks noChangeArrowheads="1"/>
            </p:cNvSpPr>
            <p:nvPr/>
          </p:nvSpPr>
          <p:spPr bwMode="auto">
            <a:xfrm>
              <a:off x="7223125" y="5924550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5" name="Oval 95"/>
            <p:cNvSpPr>
              <a:spLocks noChangeArrowheads="1"/>
            </p:cNvSpPr>
            <p:nvPr/>
          </p:nvSpPr>
          <p:spPr bwMode="auto">
            <a:xfrm>
              <a:off x="7429500" y="5924550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6" name="Oval 96"/>
            <p:cNvSpPr>
              <a:spLocks noChangeArrowheads="1"/>
            </p:cNvSpPr>
            <p:nvPr/>
          </p:nvSpPr>
          <p:spPr bwMode="auto">
            <a:xfrm>
              <a:off x="7634288" y="592455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7" name="Oval 97"/>
            <p:cNvSpPr>
              <a:spLocks noChangeArrowheads="1"/>
            </p:cNvSpPr>
            <p:nvPr/>
          </p:nvSpPr>
          <p:spPr bwMode="auto">
            <a:xfrm>
              <a:off x="7839075" y="5924550"/>
              <a:ext cx="155575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8045450" y="5924550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99" name="Oval 99"/>
            <p:cNvSpPr>
              <a:spLocks noChangeArrowheads="1"/>
            </p:cNvSpPr>
            <p:nvPr/>
          </p:nvSpPr>
          <p:spPr bwMode="auto">
            <a:xfrm>
              <a:off x="8251825" y="5924550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>
              <a:off x="8456613" y="592455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>
              <a:off x="6400800" y="4349750"/>
              <a:ext cx="153988" cy="1555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>
              <a:off x="6607175" y="4349750"/>
              <a:ext cx="153988" cy="15557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>
              <a:off x="6811963" y="4349750"/>
              <a:ext cx="155575" cy="1555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4" name="Oval 104"/>
            <p:cNvSpPr>
              <a:spLocks noChangeArrowheads="1"/>
            </p:cNvSpPr>
            <p:nvPr/>
          </p:nvSpPr>
          <p:spPr bwMode="auto">
            <a:xfrm>
              <a:off x="6503988" y="4505325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5" name="Oval 105"/>
            <p:cNvSpPr>
              <a:spLocks noChangeArrowheads="1"/>
            </p:cNvSpPr>
            <p:nvPr/>
          </p:nvSpPr>
          <p:spPr bwMode="auto">
            <a:xfrm>
              <a:off x="6710363" y="4505325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6" name="Oval 106"/>
            <p:cNvSpPr>
              <a:spLocks noChangeArrowheads="1"/>
            </p:cNvSpPr>
            <p:nvPr/>
          </p:nvSpPr>
          <p:spPr bwMode="auto">
            <a:xfrm>
              <a:off x="6400800" y="466407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>
              <a:off x="6607175" y="466407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8" name="Oval 108"/>
            <p:cNvSpPr>
              <a:spLocks noChangeArrowheads="1"/>
            </p:cNvSpPr>
            <p:nvPr/>
          </p:nvSpPr>
          <p:spPr bwMode="auto">
            <a:xfrm>
              <a:off x="6811963" y="4664075"/>
              <a:ext cx="155575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09" name="Oval 109"/>
            <p:cNvSpPr>
              <a:spLocks noChangeArrowheads="1"/>
            </p:cNvSpPr>
            <p:nvPr/>
          </p:nvSpPr>
          <p:spPr bwMode="auto">
            <a:xfrm>
              <a:off x="6503988" y="4821238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0" name="Oval 110"/>
            <p:cNvSpPr>
              <a:spLocks noChangeArrowheads="1"/>
            </p:cNvSpPr>
            <p:nvPr/>
          </p:nvSpPr>
          <p:spPr bwMode="auto">
            <a:xfrm>
              <a:off x="6710363" y="4821238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>
              <a:off x="6400800" y="4979988"/>
              <a:ext cx="153988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2" name="Oval 112"/>
            <p:cNvSpPr>
              <a:spLocks noChangeArrowheads="1"/>
            </p:cNvSpPr>
            <p:nvPr/>
          </p:nvSpPr>
          <p:spPr bwMode="auto">
            <a:xfrm>
              <a:off x="6607175" y="4979988"/>
              <a:ext cx="153988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3" name="Oval 113"/>
            <p:cNvSpPr>
              <a:spLocks noChangeArrowheads="1"/>
            </p:cNvSpPr>
            <p:nvPr/>
          </p:nvSpPr>
          <p:spPr bwMode="auto">
            <a:xfrm>
              <a:off x="6811963" y="4979988"/>
              <a:ext cx="155575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>
              <a:off x="6503988" y="5137150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>
              <a:off x="6710363" y="5137150"/>
              <a:ext cx="153987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>
              <a:off x="6400800" y="5294313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7" name="Oval 117"/>
            <p:cNvSpPr>
              <a:spLocks noChangeArrowheads="1"/>
            </p:cNvSpPr>
            <p:nvPr/>
          </p:nvSpPr>
          <p:spPr bwMode="auto">
            <a:xfrm>
              <a:off x="6607175" y="5294313"/>
              <a:ext cx="153988" cy="15875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>
              <a:off x="6811963" y="5294313"/>
              <a:ext cx="155575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19" name="Oval 119"/>
            <p:cNvSpPr>
              <a:spLocks noChangeArrowheads="1"/>
            </p:cNvSpPr>
            <p:nvPr/>
          </p:nvSpPr>
          <p:spPr bwMode="auto">
            <a:xfrm>
              <a:off x="6503988" y="5453063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0" name="Oval 120"/>
            <p:cNvSpPr>
              <a:spLocks noChangeArrowheads="1"/>
            </p:cNvSpPr>
            <p:nvPr/>
          </p:nvSpPr>
          <p:spPr bwMode="auto">
            <a:xfrm>
              <a:off x="6710363" y="5453063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1" name="Oval 121"/>
            <p:cNvSpPr>
              <a:spLocks noChangeArrowheads="1"/>
            </p:cNvSpPr>
            <p:nvPr/>
          </p:nvSpPr>
          <p:spPr bwMode="auto">
            <a:xfrm>
              <a:off x="6400800" y="561022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2" name="Oval 122"/>
            <p:cNvSpPr>
              <a:spLocks noChangeArrowheads="1"/>
            </p:cNvSpPr>
            <p:nvPr/>
          </p:nvSpPr>
          <p:spPr bwMode="auto">
            <a:xfrm>
              <a:off x="6607175" y="5610225"/>
              <a:ext cx="153988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3" name="Oval 123"/>
            <p:cNvSpPr>
              <a:spLocks noChangeArrowheads="1"/>
            </p:cNvSpPr>
            <p:nvPr/>
          </p:nvSpPr>
          <p:spPr bwMode="auto">
            <a:xfrm>
              <a:off x="6811963" y="5610225"/>
              <a:ext cx="155575" cy="1571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4" name="Oval 124"/>
            <p:cNvSpPr>
              <a:spLocks noChangeArrowheads="1"/>
            </p:cNvSpPr>
            <p:nvPr/>
          </p:nvSpPr>
          <p:spPr bwMode="auto">
            <a:xfrm>
              <a:off x="6503988" y="5767388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>
              <a:off x="6710363" y="5767388"/>
              <a:ext cx="153987" cy="1571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6" name="Oval 126"/>
            <p:cNvSpPr>
              <a:spLocks noChangeArrowheads="1"/>
            </p:cNvSpPr>
            <p:nvPr/>
          </p:nvSpPr>
          <p:spPr bwMode="auto">
            <a:xfrm>
              <a:off x="6400800" y="5924550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7" name="Oval 127"/>
            <p:cNvSpPr>
              <a:spLocks noChangeArrowheads="1"/>
            </p:cNvSpPr>
            <p:nvPr/>
          </p:nvSpPr>
          <p:spPr bwMode="auto">
            <a:xfrm>
              <a:off x="6607175" y="5924550"/>
              <a:ext cx="153988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8" name="Oval 128"/>
            <p:cNvSpPr>
              <a:spLocks noChangeArrowheads="1"/>
            </p:cNvSpPr>
            <p:nvPr/>
          </p:nvSpPr>
          <p:spPr bwMode="auto">
            <a:xfrm>
              <a:off x="6811963" y="5924550"/>
              <a:ext cx="155575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29" name="Oval 129"/>
            <p:cNvSpPr>
              <a:spLocks noChangeArrowheads="1"/>
            </p:cNvSpPr>
            <p:nvPr/>
          </p:nvSpPr>
          <p:spPr bwMode="auto">
            <a:xfrm>
              <a:off x="6503988" y="419100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30" name="Oval 130"/>
            <p:cNvSpPr>
              <a:spLocks noChangeArrowheads="1"/>
            </p:cNvSpPr>
            <p:nvPr/>
          </p:nvSpPr>
          <p:spPr bwMode="auto">
            <a:xfrm>
              <a:off x="6710363" y="4191000"/>
              <a:ext cx="153987" cy="158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2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校验码应用实例</a:t>
            </a:r>
            <a:endParaRPr lang="zh-CN" altLang="zh-CN" smtClean="0"/>
          </a:p>
        </p:txBody>
      </p:sp>
      <p:pic>
        <p:nvPicPr>
          <p:cNvPr id="130051" name="内容占位符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399" y="1196752"/>
            <a:ext cx="4791124" cy="3096344"/>
          </a:xfrm>
        </p:spPr>
      </p:pic>
      <p:sp>
        <p:nvSpPr>
          <p:cNvPr id="132100" name="灯片编号占位符 3"/>
          <p:cNvSpPr txBox="1">
            <a:spLocks noGrp="1" noChangeArrowheads="1"/>
          </p:cNvSpPr>
          <p:nvPr/>
        </p:nvSpPr>
        <p:spPr bwMode="auto">
          <a:xfrm>
            <a:off x="609600" y="624840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44F91417-EDC7-4B3F-BA4E-44A2F259FCE7}" type="slidenum">
              <a:rPr lang="en-US" altLang="zh-CN" sz="1200">
                <a:ea typeface="宋体" panose="02010600030101010101" pitchFamily="2" charset="-122"/>
              </a:rPr>
              <a:pPr eaLnBrk="1" hangingPunct="1">
                <a:buFont typeface="Arial" panose="020B0604020202020204" pitchFamily="34" charset="0"/>
                <a:buNone/>
              </a:pPr>
              <a:t>137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98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码距与纠错性能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>
          <a:xfrm>
            <a:off x="4386262" y="1412776"/>
            <a:ext cx="4104456" cy="5040312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最小码距≥</a:t>
            </a:r>
            <a:r>
              <a:rPr lang="en-US" altLang="zh-CN" sz="2600" dirty="0"/>
              <a:t>e+1</a:t>
            </a:r>
          </a:p>
          <a:p>
            <a:pPr lvl="1" eaLnBrk="1" hangingPunct="1"/>
            <a:r>
              <a:rPr lang="zh-CN" altLang="en-US" sz="2200" dirty="0"/>
              <a:t>可检测</a:t>
            </a:r>
            <a:r>
              <a:rPr lang="en-US" altLang="zh-CN" sz="2200" dirty="0"/>
              <a:t>e</a:t>
            </a:r>
            <a:r>
              <a:rPr lang="zh-CN" altLang="en-US" sz="2200" dirty="0"/>
              <a:t>个错误</a:t>
            </a:r>
          </a:p>
          <a:p>
            <a:pPr eaLnBrk="1" hangingPunct="1"/>
            <a:r>
              <a:rPr lang="zh-CN" altLang="en-US" sz="2600" dirty="0"/>
              <a:t>最小码距≥</a:t>
            </a:r>
            <a:r>
              <a:rPr lang="en-US" altLang="zh-CN" sz="2600" dirty="0"/>
              <a:t>2t+1</a:t>
            </a:r>
          </a:p>
          <a:p>
            <a:pPr lvl="1" eaLnBrk="1" hangingPunct="1"/>
            <a:r>
              <a:rPr lang="zh-CN" altLang="en-US" sz="2200" dirty="0"/>
              <a:t>可纠正</a:t>
            </a:r>
            <a:r>
              <a:rPr lang="en-US" altLang="zh-CN" sz="2200" dirty="0"/>
              <a:t>t</a:t>
            </a:r>
            <a:r>
              <a:rPr lang="zh-CN" altLang="en-US" sz="2200" dirty="0"/>
              <a:t>个错误</a:t>
            </a:r>
          </a:p>
          <a:p>
            <a:pPr eaLnBrk="1" hangingPunct="1"/>
            <a:r>
              <a:rPr lang="zh-CN" altLang="en-US" sz="2600" dirty="0"/>
              <a:t>最小码距≥</a:t>
            </a:r>
            <a:r>
              <a:rPr lang="en-US" altLang="zh-CN" sz="2600" dirty="0"/>
              <a:t>e+t+1</a:t>
            </a:r>
          </a:p>
          <a:p>
            <a:pPr lvl="1" eaLnBrk="1" hangingPunct="1"/>
            <a:r>
              <a:rPr lang="en-US" altLang="zh-CN" sz="2200" dirty="0"/>
              <a:t>e&gt;t</a:t>
            </a:r>
          </a:p>
          <a:p>
            <a:pPr lvl="1" eaLnBrk="1" hangingPunct="1"/>
            <a:r>
              <a:rPr lang="zh-CN" altLang="en-US" sz="2200" dirty="0"/>
              <a:t>可纠正</a:t>
            </a:r>
            <a:r>
              <a:rPr lang="en-US" altLang="zh-CN" sz="2200" dirty="0"/>
              <a:t>t</a:t>
            </a:r>
            <a:r>
              <a:rPr lang="zh-CN" altLang="en-US" sz="2200" dirty="0"/>
              <a:t>个错误，同时检测</a:t>
            </a:r>
            <a:r>
              <a:rPr lang="en-US" altLang="zh-CN" sz="2200" dirty="0"/>
              <a:t>e</a:t>
            </a:r>
            <a:r>
              <a:rPr lang="zh-CN" altLang="en-US" sz="2200" dirty="0"/>
              <a:t>个错误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85800" y="1946176"/>
            <a:ext cx="3505200" cy="3352800"/>
          </a:xfrm>
          <a:prstGeom prst="rect">
            <a:avLst/>
          </a:prstGeom>
          <a:gradFill rotWithShape="1">
            <a:gsLst>
              <a:gs pos="0">
                <a:srgbClr val="D7EBFF"/>
              </a:gs>
              <a:gs pos="100000">
                <a:srgbClr val="99CC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997200" y="479415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100" i="0">
                <a:latin typeface="+mn-ea"/>
                <a:ea typeface="+mn-ea"/>
              </a:rPr>
              <a:t>加  </a:t>
            </a:r>
            <a:r>
              <a:rPr lang="en-US" altLang="zh-CN" sz="2100" i="0">
                <a:latin typeface="+mn-ea"/>
                <a:ea typeface="+mn-ea"/>
              </a:rPr>
              <a:t>3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057400" y="4794151"/>
            <a:ext cx="744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85800" y="4794151"/>
            <a:ext cx="137159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latin typeface="+mn-ea"/>
                <a:ea typeface="+mn-ea"/>
              </a:rPr>
              <a:t>7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997200" y="431790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100" i="0">
                <a:latin typeface="+mn-ea"/>
                <a:ea typeface="+mn-ea"/>
              </a:rPr>
              <a:t>加  </a:t>
            </a:r>
            <a:r>
              <a:rPr lang="en-US" altLang="zh-CN" sz="2100" i="0">
                <a:latin typeface="+mn-ea"/>
                <a:ea typeface="+mn-ea"/>
              </a:rPr>
              <a:t>2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7400" y="4317901"/>
            <a:ext cx="744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685800" y="4317901"/>
            <a:ext cx="137159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latin typeface="+mn-ea"/>
                <a:ea typeface="+mn-ea"/>
              </a:rPr>
              <a:t>6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997200" y="384165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100" i="0">
                <a:latin typeface="+mn-ea"/>
                <a:ea typeface="+mn-ea"/>
              </a:rPr>
              <a:t>加  </a:t>
            </a:r>
            <a:r>
              <a:rPr lang="en-US" altLang="zh-CN" sz="2100" i="0">
                <a:latin typeface="+mn-ea"/>
                <a:ea typeface="+mn-ea"/>
              </a:rPr>
              <a:t>2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057400" y="3841651"/>
            <a:ext cx="744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685800" y="3841651"/>
            <a:ext cx="137159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latin typeface="+mn-ea"/>
                <a:ea typeface="+mn-ea"/>
              </a:rPr>
              <a:t>5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997200" y="336540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100" i="0">
                <a:latin typeface="+mn-ea"/>
                <a:ea typeface="+mn-ea"/>
              </a:rPr>
              <a:t>加  </a:t>
            </a:r>
            <a:r>
              <a:rPr lang="en-US" altLang="zh-CN" sz="2100" i="0">
                <a:latin typeface="+mn-ea"/>
                <a:ea typeface="+mn-ea"/>
              </a:rPr>
              <a:t>1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057400" y="3365401"/>
            <a:ext cx="744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685800" y="3365401"/>
            <a:ext cx="137159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latin typeface="+mn-ea"/>
                <a:ea typeface="+mn-ea"/>
              </a:rPr>
              <a:t>4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997200" y="288915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100" i="0" dirty="0">
                <a:solidFill>
                  <a:schemeClr val="accent2"/>
                </a:solidFill>
                <a:latin typeface="+mn-ea"/>
                <a:ea typeface="+mn-ea"/>
              </a:rPr>
              <a:t>或</a:t>
            </a:r>
            <a:r>
              <a:rPr lang="zh-CN" altLang="en-US" sz="2100" i="0" dirty="0">
                <a:latin typeface="+mn-ea"/>
                <a:ea typeface="+mn-ea"/>
              </a:rPr>
              <a:t>  </a:t>
            </a:r>
            <a:r>
              <a:rPr lang="en-US" altLang="zh-CN" sz="2100" i="0" dirty="0">
                <a:latin typeface="+mn-ea"/>
                <a:ea typeface="+mn-ea"/>
              </a:rPr>
              <a:t>1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057400" y="2889151"/>
            <a:ext cx="744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685800" y="2889151"/>
            <a:ext cx="137159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latin typeface="+mn-ea"/>
                <a:ea typeface="+mn-ea"/>
              </a:rPr>
              <a:t>3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997200" y="241290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latin typeface="+mn-ea"/>
                <a:ea typeface="+mn-ea"/>
              </a:rPr>
              <a:t>     0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2057400" y="2412901"/>
            <a:ext cx="744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685800" y="2412901"/>
            <a:ext cx="137159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latin typeface="+mn-ea"/>
                <a:ea typeface="+mn-ea"/>
              </a:rPr>
              <a:t>2</a:t>
            </a:r>
            <a:endParaRPr lang="en-US" altLang="zh-CN" sz="2100" i="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2997200" y="193665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latin typeface="+mn-ea"/>
                <a:ea typeface="+mn-ea"/>
              </a:rPr>
              <a:t>     0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2057400" y="1936651"/>
            <a:ext cx="744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solidFill>
                  <a:srgbClr val="0000FF"/>
                </a:solidFill>
                <a:latin typeface="+mn-ea"/>
                <a:ea typeface="+mn-ea"/>
              </a:rPr>
              <a:t>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685800" y="1936651"/>
            <a:ext cx="137159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latin typeface="+mn-ea"/>
                <a:ea typeface="+mn-ea"/>
              </a:rPr>
              <a:t>1</a:t>
            </a:r>
            <a:endParaRPr lang="en-US" altLang="zh-CN" sz="2100" i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2997200" y="1412776"/>
            <a:ext cx="1193800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纠错</a:t>
            </a:r>
          </a:p>
        </p:txBody>
      </p:sp>
      <p:sp>
        <p:nvSpPr>
          <p:cNvPr id="30" name="Rectangle 36"/>
          <p:cNvSpPr>
            <a:spLocks noChangeArrowheads="1"/>
          </p:cNvSpPr>
          <p:nvPr/>
        </p:nvSpPr>
        <p:spPr bwMode="auto">
          <a:xfrm>
            <a:off x="2057399" y="1412776"/>
            <a:ext cx="939799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检错</a:t>
            </a:r>
            <a:endParaRPr lang="zh-CN" altLang="en-US" sz="200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685800" y="1412776"/>
            <a:ext cx="1371599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0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码距</a:t>
            </a:r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685800" y="241290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685800" y="288915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685800" y="336540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85800" y="384165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685800" y="431790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685800" y="479415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685800" y="527040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2057400" y="1412776"/>
            <a:ext cx="0" cy="3886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循环冗余校验码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检错，纠错码</a:t>
            </a:r>
          </a:p>
          <a:p>
            <a:pPr eaLnBrk="1" hangingPunct="1"/>
            <a:r>
              <a:rPr lang="zh-CN" altLang="en-US" dirty="0"/>
              <a:t>数据位</a:t>
            </a:r>
            <a:r>
              <a:rPr lang="en-US" altLang="zh-CN" dirty="0"/>
              <a:t>k</a:t>
            </a:r>
            <a:r>
              <a:rPr lang="zh-CN" altLang="en-US" dirty="0"/>
              <a:t>位，校验位</a:t>
            </a:r>
            <a:r>
              <a:rPr lang="en-US" altLang="zh-CN" dirty="0"/>
              <a:t>r</a:t>
            </a:r>
            <a:r>
              <a:rPr lang="zh-CN" altLang="en-US" dirty="0"/>
              <a:t>位</a:t>
            </a:r>
          </a:p>
          <a:p>
            <a:pPr eaLnBrk="1" hangingPunct="1"/>
            <a:r>
              <a:rPr lang="en-US" altLang="zh-CN" dirty="0"/>
              <a:t>N=k+r≤2</a:t>
            </a:r>
            <a:r>
              <a:rPr lang="en-US" altLang="zh-CN" baseline="50000" dirty="0"/>
              <a:t>r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endParaRPr lang="en-US" altLang="zh-CN" baseline="50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&lt;META content="text/html; </a:t>
            </a:r>
            <a:r>
              <a:rPr lang="en-US" altLang="zh-CN" dirty="0">
                <a:solidFill>
                  <a:schemeClr val="accent2"/>
                </a:solidFill>
              </a:rPr>
              <a:t>charset=gb2312</a:t>
            </a:r>
            <a:r>
              <a:rPr lang="en-US" altLang="zh-CN" dirty="0"/>
              <a:t>"</a:t>
            </a:r>
          </a:p>
          <a:p>
            <a:pPr eaLnBrk="1" hangingPunct="1">
              <a:buNone/>
            </a:pPr>
            <a:r>
              <a:rPr lang="en-US" altLang="zh-CN" dirty="0"/>
              <a:t>                     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 http-</a:t>
            </a:r>
            <a:r>
              <a:rPr lang="en-US" altLang="zh-CN" dirty="0" err="1"/>
              <a:t>equiv</a:t>
            </a:r>
            <a:r>
              <a:rPr lang="en-US" altLang="zh-CN" dirty="0"/>
              <a:t>=Content-Type&gt;</a:t>
            </a:r>
          </a:p>
          <a:p>
            <a:pPr eaLnBrk="1" hangingPunct="1"/>
            <a:r>
              <a:rPr lang="en-US" altLang="zh-CN" dirty="0"/>
              <a:t>charset=gb2312 </a:t>
            </a:r>
            <a:r>
              <a:rPr lang="zh-CN" altLang="en-US" dirty="0"/>
              <a:t>简体中文 </a:t>
            </a:r>
            <a:br>
              <a:rPr lang="zh-CN" altLang="en-US" dirty="0"/>
            </a:br>
            <a:r>
              <a:rPr lang="en-US" altLang="zh-CN" dirty="0"/>
              <a:t>charset=big5 </a:t>
            </a:r>
            <a:r>
              <a:rPr lang="zh-CN" altLang="en-US" dirty="0"/>
              <a:t>繁体中文 </a:t>
            </a:r>
            <a:br>
              <a:rPr lang="zh-CN" altLang="en-US" dirty="0"/>
            </a:br>
            <a:r>
              <a:rPr lang="en-US" altLang="zh-CN" dirty="0"/>
              <a:t>charset=EUC_KR </a:t>
            </a:r>
            <a:r>
              <a:rPr lang="zh-CN" altLang="en-US" dirty="0"/>
              <a:t>韩语 </a:t>
            </a:r>
            <a:br>
              <a:rPr lang="zh-CN" altLang="en-US" dirty="0"/>
            </a:br>
            <a:r>
              <a:rPr lang="en-US" altLang="zh-CN" dirty="0"/>
              <a:t>charset=</a:t>
            </a:r>
            <a:r>
              <a:rPr lang="en-US" altLang="zh-CN" dirty="0" err="1"/>
              <a:t>Shift_JIS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EUC_JP </a:t>
            </a:r>
            <a:r>
              <a:rPr lang="zh-CN" altLang="en-US" dirty="0"/>
              <a:t>日语 </a:t>
            </a:r>
            <a:br>
              <a:rPr lang="zh-CN" altLang="en-US" dirty="0"/>
            </a:br>
            <a:r>
              <a:rPr lang="en-US" altLang="zh-CN" dirty="0"/>
              <a:t>charset=KOI8-R/Windows-1251</a:t>
            </a:r>
            <a:r>
              <a:rPr lang="zh-CN" altLang="en-US" dirty="0"/>
              <a:t>俄语 </a:t>
            </a:r>
            <a:br>
              <a:rPr lang="zh-CN" altLang="en-US" dirty="0"/>
            </a:br>
            <a:r>
              <a:rPr lang="en-US" altLang="zh-CN" dirty="0"/>
              <a:t>charset=iso-8859-2 </a:t>
            </a:r>
            <a:r>
              <a:rPr lang="zh-CN" altLang="en-US" dirty="0"/>
              <a:t>中欧语系</a:t>
            </a:r>
            <a:br>
              <a:rPr lang="zh-CN" altLang="en-US" dirty="0"/>
            </a:br>
            <a:r>
              <a:rPr lang="en-US" altLang="zh-CN" dirty="0"/>
              <a:t>charset=utf-8 </a:t>
            </a:r>
            <a:r>
              <a:rPr lang="en-US" altLang="zh-CN" dirty="0" err="1"/>
              <a:t>unicode</a:t>
            </a:r>
            <a:r>
              <a:rPr lang="zh-CN" altLang="en-US" dirty="0"/>
              <a:t>多语言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0"/>
            <a:ext cx="239077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4572000"/>
            <a:ext cx="2714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9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2</a:t>
            </a:r>
            <a:r>
              <a:rPr lang="zh-CN" altLang="en-US" dirty="0"/>
              <a:t>运算规则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加法：按位加不考虑进位</a:t>
            </a:r>
          </a:p>
          <a:p>
            <a:pPr eaLnBrk="1" hangingPunct="1"/>
            <a:r>
              <a:rPr lang="zh-CN" altLang="en-US" dirty="0"/>
              <a:t>减法：按位减不考虑借位</a:t>
            </a:r>
          </a:p>
          <a:p>
            <a:pPr lvl="1" eaLnBrk="1" hangingPunct="1"/>
            <a:r>
              <a:rPr lang="zh-CN" altLang="en-US" dirty="0"/>
              <a:t>异或运算，不考虑进位</a:t>
            </a:r>
          </a:p>
          <a:p>
            <a:pPr eaLnBrk="1" hangingPunct="1"/>
            <a:r>
              <a:rPr lang="zh-CN" altLang="en-US" dirty="0"/>
              <a:t>乘法：部分积之和按模</a:t>
            </a:r>
            <a:r>
              <a:rPr lang="en-US" altLang="zh-CN" sz="2600" dirty="0"/>
              <a:t>2</a:t>
            </a:r>
            <a:r>
              <a:rPr lang="zh-CN" altLang="en-US" dirty="0"/>
              <a:t>加法计算</a:t>
            </a:r>
          </a:p>
          <a:p>
            <a:pPr eaLnBrk="1" hangingPunct="1"/>
            <a:r>
              <a:rPr lang="zh-CN" altLang="en-US" dirty="0"/>
              <a:t>除法：余数首位为</a:t>
            </a:r>
            <a:r>
              <a:rPr lang="en-US" altLang="zh-CN" sz="2600" dirty="0"/>
              <a:t>1</a:t>
            </a:r>
            <a:r>
              <a:rPr lang="zh-CN" altLang="en-US" dirty="0"/>
              <a:t>，商上</a:t>
            </a:r>
            <a:r>
              <a:rPr lang="en-US" altLang="zh-CN" sz="2600" dirty="0"/>
              <a:t>1</a:t>
            </a:r>
            <a:r>
              <a:rPr lang="en-US" altLang="zh-CN" dirty="0"/>
              <a:t> ,</a:t>
            </a:r>
            <a:r>
              <a:rPr lang="zh-CN" altLang="en-US" dirty="0"/>
              <a:t>否则上</a:t>
            </a:r>
            <a:r>
              <a:rPr lang="en-US" altLang="zh-CN" sz="2600" dirty="0"/>
              <a:t>0</a:t>
            </a:r>
            <a:r>
              <a:rPr lang="en-US" altLang="zh-CN" dirty="0"/>
              <a:t> </a:t>
            </a:r>
          </a:p>
          <a:p>
            <a:pPr lvl="1" eaLnBrk="1" hangingPunct="1"/>
            <a:r>
              <a:rPr lang="en-US" altLang="zh-CN" dirty="0"/>
              <a:t>10000÷101</a:t>
            </a:r>
          </a:p>
          <a:p>
            <a:pPr lvl="1" eaLnBrk="1" hangingPunct="1"/>
            <a:r>
              <a:rPr lang="en-US" altLang="zh-CN" dirty="0"/>
              <a:t>10000=101*101+01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200" dirty="0"/>
              <a:t>将待编码的</a:t>
            </a:r>
            <a:r>
              <a:rPr lang="en-US" altLang="zh-CN" sz="2200" dirty="0"/>
              <a:t>k</a:t>
            </a:r>
            <a:r>
              <a:rPr lang="zh-CN" altLang="en-US" sz="2200" dirty="0"/>
              <a:t>位有效信息位组表达为多项式</a:t>
            </a:r>
            <a:r>
              <a:rPr lang="en-US" altLang="zh-CN" sz="2200" dirty="0"/>
              <a:t>M(x)</a:t>
            </a:r>
          </a:p>
          <a:p>
            <a:pPr eaLnBrk="1" hangingPunct="1"/>
            <a:r>
              <a:rPr lang="en-US" altLang="zh-CN" sz="2200" dirty="0" smtClean="0"/>
              <a:t>M(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)=b</a:t>
            </a:r>
            <a:r>
              <a:rPr lang="en-US" altLang="zh-CN" sz="2200" baseline="-25000" dirty="0" smtClean="0"/>
              <a:t>k-1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50000" dirty="0" smtClean="0"/>
              <a:t>k-1 </a:t>
            </a:r>
            <a:r>
              <a:rPr lang="en-US" altLang="zh-CN" sz="2200" dirty="0"/>
              <a:t>+</a:t>
            </a:r>
            <a:r>
              <a:rPr lang="en-US" altLang="zh-CN" sz="2200" baseline="50000" dirty="0"/>
              <a:t> </a:t>
            </a:r>
            <a:r>
              <a:rPr lang="en-US" altLang="zh-CN" sz="2200" dirty="0" smtClean="0"/>
              <a:t>b</a:t>
            </a:r>
            <a:r>
              <a:rPr lang="en-US" altLang="zh-CN" sz="2200" baseline="-25000" dirty="0" smtClean="0"/>
              <a:t>k-2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50000" dirty="0" smtClean="0"/>
              <a:t>k-2 </a:t>
            </a:r>
            <a:r>
              <a:rPr lang="en-US" altLang="zh-CN" sz="2200" dirty="0"/>
              <a:t>+</a:t>
            </a:r>
            <a:r>
              <a:rPr lang="en-US" altLang="zh-CN" sz="2200" dirty="0">
                <a:latin typeface="宋体" panose="02010600030101010101" pitchFamily="2" charset="-122"/>
              </a:rPr>
              <a:t>…</a:t>
            </a:r>
            <a:r>
              <a:rPr lang="en-US" altLang="zh-CN" sz="2200" baseline="50000" dirty="0"/>
              <a:t> </a:t>
            </a:r>
            <a:r>
              <a:rPr lang="en-US" altLang="zh-CN" sz="2200" dirty="0" smtClean="0"/>
              <a:t>b</a:t>
            </a:r>
            <a:r>
              <a:rPr lang="en-US" altLang="zh-CN" sz="2200" baseline="-25000" dirty="0" smtClean="0"/>
              <a:t>1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50000" dirty="0" smtClean="0"/>
              <a:t>1 </a:t>
            </a:r>
            <a:r>
              <a:rPr lang="en-US" altLang="zh-CN" sz="2200" dirty="0"/>
              <a:t>+</a:t>
            </a:r>
            <a:r>
              <a:rPr lang="en-US" altLang="zh-CN" sz="2200" baseline="50000" dirty="0"/>
              <a:t> 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0            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x=2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200" dirty="0"/>
              <a:t>将数据左移</a:t>
            </a:r>
            <a:r>
              <a:rPr lang="en-US" altLang="zh-CN" sz="2200" dirty="0"/>
              <a:t>r</a:t>
            </a:r>
            <a:r>
              <a:rPr lang="zh-CN" altLang="en-US" sz="2200" dirty="0"/>
              <a:t>位，以便空出</a:t>
            </a:r>
            <a:r>
              <a:rPr lang="en-US" altLang="zh-CN" sz="2200" dirty="0"/>
              <a:t>r</a:t>
            </a:r>
            <a:r>
              <a:rPr lang="zh-CN" altLang="en-US" sz="2200" dirty="0"/>
              <a:t>位校验位，多项式变成</a:t>
            </a:r>
            <a:r>
              <a:rPr lang="en-US" altLang="zh-CN" sz="2200" dirty="0" smtClean="0"/>
              <a:t>M(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)·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 </a:t>
            </a:r>
            <a:r>
              <a:rPr lang="en-US" altLang="zh-CN" sz="2200" baseline="50000" dirty="0" smtClean="0"/>
              <a:t>r </a:t>
            </a:r>
            <a:endParaRPr lang="en-US" altLang="zh-CN" sz="2200" dirty="0" smtClean="0"/>
          </a:p>
          <a:p>
            <a:pPr eaLnBrk="1" hangingPunct="1"/>
            <a:r>
              <a:rPr lang="zh-CN" altLang="en-US" sz="2200" dirty="0" smtClean="0"/>
              <a:t>将</a:t>
            </a:r>
            <a:r>
              <a:rPr lang="en-US" altLang="zh-CN" sz="2200" dirty="0" smtClean="0"/>
              <a:t>M(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)·</a:t>
            </a:r>
            <a:r>
              <a:rPr lang="en-US" altLang="zh-C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50000" dirty="0" err="1" smtClean="0"/>
              <a:t>r</a:t>
            </a:r>
            <a:r>
              <a:rPr lang="zh-CN" altLang="en-US" sz="2200" dirty="0" smtClean="0"/>
              <a:t>除以生成多项式</a:t>
            </a:r>
            <a:r>
              <a:rPr lang="en-US" altLang="zh-CN" sz="2200" dirty="0" smtClean="0"/>
              <a:t>G(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)</a:t>
            </a:r>
          </a:p>
          <a:p>
            <a:pPr lvl="1" eaLnBrk="1" hangingPunct="1"/>
            <a:r>
              <a:rPr lang="zh-CN" altLang="en-US" dirty="0" smtClean="0"/>
              <a:t>商</a:t>
            </a:r>
            <a:r>
              <a:rPr lang="zh-CN" altLang="en-US" dirty="0"/>
              <a:t>为</a:t>
            </a:r>
            <a:r>
              <a:rPr lang="en-US" altLang="zh-CN" dirty="0" smtClean="0"/>
              <a:t>Q(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/>
              <a:t>) </a:t>
            </a:r>
            <a:r>
              <a:rPr lang="zh-CN" altLang="en-US" dirty="0"/>
              <a:t>余数</a:t>
            </a:r>
            <a:r>
              <a:rPr lang="en-US" altLang="zh-CN" dirty="0" smtClean="0"/>
              <a:t>R(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/>
              <a:t>)    M(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/>
              <a:t>)·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/>
              <a:t> </a:t>
            </a:r>
            <a:r>
              <a:rPr lang="en-US" altLang="zh-CN" baseline="50000" dirty="0" smtClean="0"/>
              <a:t>r</a:t>
            </a:r>
            <a:r>
              <a:rPr lang="en-US" altLang="zh-CN" dirty="0" smtClean="0"/>
              <a:t>=Q(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/>
              <a:t>)·G(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/>
              <a:t>)+R(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/>
            <a:r>
              <a:rPr lang="zh-CN" altLang="en-US" sz="2200" dirty="0"/>
              <a:t>将余数拼接在空出的校验位上</a:t>
            </a:r>
          </a:p>
          <a:p>
            <a:pPr eaLnBrk="1" hangingPunct="1"/>
            <a:r>
              <a:rPr lang="en-US" altLang="zh-CN" sz="2200" dirty="0" smtClean="0"/>
              <a:t>M(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)·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 </a:t>
            </a:r>
            <a:r>
              <a:rPr lang="en-US" altLang="zh-CN" sz="2200" baseline="50000" dirty="0" err="1" smtClean="0"/>
              <a:t>r</a:t>
            </a:r>
            <a:r>
              <a:rPr lang="en-US" altLang="zh-CN" sz="2200" dirty="0" err="1" smtClean="0"/>
              <a:t>+R</a:t>
            </a:r>
            <a:r>
              <a:rPr lang="en-US" altLang="zh-CN" sz="2200" dirty="0" smtClean="0"/>
              <a:t>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)=</a:t>
            </a:r>
            <a:r>
              <a:rPr lang="en-US" altLang="zh-CN" sz="2200" dirty="0" smtClean="0">
                <a:solidFill>
                  <a:schemeClr val="accent2"/>
                </a:solidFill>
              </a:rPr>
              <a:t>Q(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>
                <a:solidFill>
                  <a:schemeClr val="accent2"/>
                </a:solidFill>
              </a:rPr>
              <a:t>)·G(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>
                <a:solidFill>
                  <a:schemeClr val="accent2"/>
                </a:solidFill>
              </a:rPr>
              <a:t>)+R(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>
                <a:solidFill>
                  <a:schemeClr val="accent2"/>
                </a:solidFill>
              </a:rPr>
              <a:t>)</a:t>
            </a:r>
            <a:r>
              <a:rPr lang="en-US" altLang="zh-CN" sz="2200" dirty="0" smtClean="0"/>
              <a:t>+R(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pPr eaLnBrk="1" hangingPunct="1">
              <a:buNone/>
            </a:pPr>
            <a:r>
              <a:rPr lang="en-US" altLang="zh-CN" sz="2200" dirty="0"/>
              <a:t>                    </a:t>
            </a:r>
            <a:r>
              <a:rPr lang="en-US" altLang="zh-CN" sz="2200" dirty="0" smtClean="0"/>
              <a:t>   </a:t>
            </a:r>
            <a:r>
              <a:rPr lang="zh-CN" altLang="en-US" sz="2200" dirty="0"/>
              <a:t>＝</a:t>
            </a:r>
            <a:r>
              <a:rPr lang="en-US" altLang="zh-CN" sz="2200" dirty="0" smtClean="0"/>
              <a:t>Q(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)·G(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)       </a:t>
            </a:r>
            <a:endParaRPr lang="en-US" altLang="zh-CN" sz="2200" dirty="0"/>
          </a:p>
          <a:p>
            <a:pPr eaLnBrk="1" hangingPunct="1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en-US" altLang="zh-CN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u="sng" dirty="0" smtClean="0">
                <a:solidFill>
                  <a:srgbClr val="C00000"/>
                </a:solidFill>
              </a:rPr>
              <a:t>CRC</a:t>
            </a:r>
            <a:r>
              <a:rPr lang="zh-CN" altLang="en-US" sz="2200" u="sng" dirty="0">
                <a:solidFill>
                  <a:srgbClr val="C00000"/>
                </a:solidFill>
              </a:rPr>
              <a:t>编码可被</a:t>
            </a:r>
            <a:r>
              <a:rPr lang="en-US" altLang="zh-CN" sz="2200" u="sng" dirty="0" smtClean="0">
                <a:solidFill>
                  <a:srgbClr val="C00000"/>
                </a:solidFill>
              </a:rPr>
              <a:t>G(</a:t>
            </a:r>
            <a:r>
              <a:rPr lang="en-US" altLang="zh-CN" sz="2000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u="sng" dirty="0" smtClean="0">
                <a:solidFill>
                  <a:srgbClr val="C00000"/>
                </a:solidFill>
              </a:rPr>
              <a:t>)</a:t>
            </a:r>
            <a:r>
              <a:rPr lang="zh-CN" altLang="en-US" sz="2200" u="sng" dirty="0">
                <a:solidFill>
                  <a:srgbClr val="C00000"/>
                </a:solidFill>
              </a:rPr>
              <a:t>表示的编码整除</a:t>
            </a:r>
            <a:endParaRPr lang="zh-CN" altLang="en-US" sz="2200" u="sng" baseline="500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(7,4)</a:t>
            </a:r>
            <a:r>
              <a:rPr lang="zh-CN" altLang="en-US" dirty="0"/>
              <a:t>循环码出错模式</a:t>
            </a:r>
            <a:r>
              <a:rPr lang="en-US" altLang="zh-CN" dirty="0"/>
              <a:t>G(x)=1011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98"/>
          <p:cNvSpPr>
            <a:spLocks noChangeArrowheads="1"/>
          </p:cNvSpPr>
          <p:nvPr/>
        </p:nvSpPr>
        <p:spPr bwMode="auto">
          <a:xfrm>
            <a:off x="685800" y="1946176"/>
            <a:ext cx="3505200" cy="3810000"/>
          </a:xfrm>
          <a:prstGeom prst="rect">
            <a:avLst/>
          </a:prstGeom>
          <a:gradFill rotWithShape="1">
            <a:gsLst>
              <a:gs pos="0">
                <a:srgbClr val="D7EBFF"/>
              </a:gs>
              <a:gs pos="100000">
                <a:srgbClr val="99CC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97200" y="527040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52663" y="5270401"/>
            <a:ext cx="744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101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85800" y="5270401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chemeClr val="accent2"/>
                </a:solidFill>
              </a:rPr>
              <a:t>0</a:t>
            </a:r>
            <a:r>
              <a:rPr lang="en-US" altLang="zh-CN" sz="2100" i="0"/>
              <a:t>100010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97200" y="479415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52663" y="4794151"/>
            <a:ext cx="744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111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85800" y="4794151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</a:t>
            </a:r>
            <a:r>
              <a:rPr lang="en-US" altLang="zh-CN" sz="2100" i="0">
                <a:solidFill>
                  <a:schemeClr val="accent2"/>
                </a:solidFill>
              </a:rPr>
              <a:t>0</a:t>
            </a:r>
            <a:r>
              <a:rPr lang="en-US" altLang="zh-CN" sz="2100" i="0"/>
              <a:t>00010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97200" y="431790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3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52663" y="4317901"/>
            <a:ext cx="744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110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85800" y="4317901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</a:t>
            </a:r>
            <a:r>
              <a:rPr lang="en-US" altLang="zh-CN" sz="2100" i="0">
                <a:solidFill>
                  <a:schemeClr val="accent2"/>
                </a:solidFill>
              </a:rPr>
              <a:t>1</a:t>
            </a:r>
            <a:r>
              <a:rPr lang="en-US" altLang="zh-CN" sz="2100" i="0"/>
              <a:t>0010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997200" y="384165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4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52663" y="3841651"/>
            <a:ext cx="744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85800" y="3841651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</a:t>
            </a:r>
            <a:r>
              <a:rPr lang="en-US" altLang="zh-CN" sz="2100" i="0">
                <a:solidFill>
                  <a:schemeClr val="accent2"/>
                </a:solidFill>
              </a:rPr>
              <a:t>1</a:t>
            </a:r>
            <a:r>
              <a:rPr lang="en-US" altLang="zh-CN" sz="2100" i="0"/>
              <a:t>010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997200" y="336540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5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52663" y="3365401"/>
            <a:ext cx="744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85800" y="3365401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1100</a:t>
            </a:r>
            <a:r>
              <a:rPr lang="en-US" altLang="zh-CN" sz="2100" i="0">
                <a:solidFill>
                  <a:schemeClr val="accent2"/>
                </a:solidFill>
              </a:rPr>
              <a:t>1</a:t>
            </a:r>
            <a:r>
              <a:rPr lang="en-US" altLang="zh-CN" sz="2100" i="0"/>
              <a:t>10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997200" y="288915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6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252663" y="2889151"/>
            <a:ext cx="744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85800" y="2889151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11000</a:t>
            </a:r>
            <a:r>
              <a:rPr lang="en-US" altLang="zh-CN" sz="2100" i="0">
                <a:solidFill>
                  <a:schemeClr val="accent2"/>
                </a:solidFill>
              </a:rPr>
              <a:t>0</a:t>
            </a:r>
            <a:r>
              <a:rPr lang="en-US" altLang="zh-CN" sz="2100" i="0"/>
              <a:t>0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997200" y="241290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7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252663" y="2412901"/>
            <a:ext cx="744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001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85800" y="2412901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110001</a:t>
            </a:r>
            <a:r>
              <a:rPr lang="en-US" altLang="zh-CN" sz="2100" i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97200" y="1936651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100" i="0"/>
              <a:t>无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252663" y="1936651"/>
            <a:ext cx="744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000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85800" y="1936651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1100</a:t>
            </a:r>
            <a:r>
              <a:rPr lang="en-US" altLang="zh-CN" sz="2100" i="0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97200" y="1412776"/>
            <a:ext cx="1193800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+mn-ea"/>
                <a:ea typeface="+mn-ea"/>
              </a:rPr>
              <a:t>出错位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252663" y="1412776"/>
            <a:ext cx="744537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+mn-ea"/>
                <a:ea typeface="+mn-ea"/>
              </a:rPr>
              <a:t>余数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85800" y="1412776"/>
            <a:ext cx="1566863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bg1"/>
                </a:solidFill>
                <a:latin typeface="+mn-ea"/>
                <a:ea typeface="+mn-ea"/>
              </a:rPr>
              <a:t>A</a:t>
            </a:r>
            <a:r>
              <a:rPr lang="en-US" altLang="zh-CN" sz="1800" i="0" baseline="-2500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zh-CN" sz="1800" i="0">
                <a:solidFill>
                  <a:schemeClr val="bg1"/>
                </a:solidFill>
                <a:latin typeface="+mn-ea"/>
                <a:ea typeface="+mn-ea"/>
              </a:rPr>
              <a:t>~A</a:t>
            </a:r>
            <a:r>
              <a:rPr lang="en-US" altLang="zh-CN" sz="1800" i="0" baseline="-25000">
                <a:solidFill>
                  <a:schemeClr val="bg1"/>
                </a:solidFill>
                <a:latin typeface="+mn-ea"/>
                <a:ea typeface="+mn-ea"/>
              </a:rPr>
              <a:t>7</a:t>
            </a:r>
            <a:endParaRPr lang="en-US" altLang="zh-CN" sz="1800" i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685800" y="241290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2252663" y="1412776"/>
            <a:ext cx="0" cy="4333875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2997200" y="1412776"/>
            <a:ext cx="0" cy="4333875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685800" y="288915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685800" y="336540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>
            <a:off x="685800" y="384165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685800" y="431790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685800" y="479415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685800" y="5270401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grpSp>
        <p:nvGrpSpPr>
          <p:cNvPr id="42" name="Group 392"/>
          <p:cNvGrpSpPr>
            <a:grpSpLocks/>
          </p:cNvGrpSpPr>
          <p:nvPr/>
        </p:nvGrpSpPr>
        <p:grpSpPr bwMode="auto">
          <a:xfrm>
            <a:off x="4533900" y="5095776"/>
            <a:ext cx="3924300" cy="330200"/>
            <a:chOff x="0" y="0"/>
            <a:chExt cx="2472" cy="208"/>
          </a:xfrm>
        </p:grpSpPr>
        <p:sp>
          <p:nvSpPr>
            <p:cNvPr id="43" name="Rectangle 219"/>
            <p:cNvSpPr>
              <a:spLocks noChangeArrowheads="1"/>
            </p:cNvSpPr>
            <p:nvPr/>
          </p:nvSpPr>
          <p:spPr bwMode="auto">
            <a:xfrm>
              <a:off x="2218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44" name="Rectangle 220"/>
            <p:cNvSpPr>
              <a:spLocks noChangeArrowheads="1"/>
            </p:cNvSpPr>
            <p:nvPr/>
          </p:nvSpPr>
          <p:spPr bwMode="auto">
            <a:xfrm>
              <a:off x="1977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45" name="Rectangle 221"/>
            <p:cNvSpPr>
              <a:spLocks noChangeArrowheads="1"/>
            </p:cNvSpPr>
            <p:nvPr/>
          </p:nvSpPr>
          <p:spPr bwMode="auto">
            <a:xfrm>
              <a:off x="1710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46" name="Rectangle 222"/>
            <p:cNvSpPr>
              <a:spLocks noChangeArrowheads="1"/>
            </p:cNvSpPr>
            <p:nvPr/>
          </p:nvSpPr>
          <p:spPr bwMode="auto">
            <a:xfrm>
              <a:off x="1484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47" name="Rectangle 223"/>
            <p:cNvSpPr>
              <a:spLocks noChangeArrowheads="1"/>
            </p:cNvSpPr>
            <p:nvPr/>
          </p:nvSpPr>
          <p:spPr bwMode="auto">
            <a:xfrm>
              <a:off x="123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-</a:t>
              </a:r>
            </a:p>
          </p:txBody>
        </p:sp>
        <p:sp>
          <p:nvSpPr>
            <p:cNvPr id="48" name="Rectangle 22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49" name="Rectangle 22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50" name="Rectangle 22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51" name="Rectangle 22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52" name="Rectangle 22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sp>
        <p:nvSpPr>
          <p:cNvPr id="53" name="Rectangle 229"/>
          <p:cNvSpPr>
            <a:spLocks noChangeArrowheads="1"/>
          </p:cNvSpPr>
          <p:nvPr/>
        </p:nvSpPr>
        <p:spPr bwMode="auto">
          <a:xfrm>
            <a:off x="8054975" y="4765576"/>
            <a:ext cx="403225" cy="330200"/>
          </a:xfrm>
          <a:prstGeom prst="rect">
            <a:avLst/>
          </a:prstGeom>
          <a:solidFill>
            <a:srgbClr val="66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54" name="Group 395"/>
          <p:cNvGrpSpPr>
            <a:grpSpLocks/>
          </p:cNvGrpSpPr>
          <p:nvPr/>
        </p:nvGrpSpPr>
        <p:grpSpPr bwMode="auto">
          <a:xfrm>
            <a:off x="4533900" y="4765576"/>
            <a:ext cx="3521075" cy="330200"/>
            <a:chOff x="0" y="0"/>
            <a:chExt cx="2218" cy="208"/>
          </a:xfrm>
        </p:grpSpPr>
        <p:sp>
          <p:nvSpPr>
            <p:cNvPr id="55" name="Rectangle 230"/>
            <p:cNvSpPr>
              <a:spLocks noChangeArrowheads="1"/>
            </p:cNvSpPr>
            <p:nvPr/>
          </p:nvSpPr>
          <p:spPr bwMode="auto">
            <a:xfrm>
              <a:off x="1977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6" name="Rectangle 231"/>
            <p:cNvSpPr>
              <a:spLocks noChangeArrowheads="1"/>
            </p:cNvSpPr>
            <p:nvPr/>
          </p:nvSpPr>
          <p:spPr bwMode="auto">
            <a:xfrm>
              <a:off x="1710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57" name="Rectangle 232"/>
            <p:cNvSpPr>
              <a:spLocks noChangeArrowheads="1"/>
            </p:cNvSpPr>
            <p:nvPr/>
          </p:nvSpPr>
          <p:spPr bwMode="auto">
            <a:xfrm>
              <a:off x="1484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8" name="Rectangle 233"/>
            <p:cNvSpPr>
              <a:spLocks noChangeArrowheads="1"/>
            </p:cNvSpPr>
            <p:nvPr/>
          </p:nvSpPr>
          <p:spPr bwMode="auto">
            <a:xfrm>
              <a:off x="123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59" name="Rectangle 23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60" name="Rectangle 23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61" name="Rectangle 23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62" name="Rectangle 23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63" name="Rectangle 23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grpSp>
        <p:nvGrpSpPr>
          <p:cNvPr id="64" name="Group 396"/>
          <p:cNvGrpSpPr>
            <a:grpSpLocks/>
          </p:cNvGrpSpPr>
          <p:nvPr/>
        </p:nvGrpSpPr>
        <p:grpSpPr bwMode="auto">
          <a:xfrm>
            <a:off x="4533900" y="5425976"/>
            <a:ext cx="3924300" cy="330200"/>
            <a:chOff x="0" y="0"/>
            <a:chExt cx="2472" cy="208"/>
          </a:xfrm>
        </p:grpSpPr>
        <p:sp>
          <p:nvSpPr>
            <p:cNvPr id="65" name="Rectangle 239"/>
            <p:cNvSpPr>
              <a:spLocks noChangeArrowheads="1"/>
            </p:cNvSpPr>
            <p:nvPr/>
          </p:nvSpPr>
          <p:spPr bwMode="auto">
            <a:xfrm>
              <a:off x="2218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66" name="Rectangle 240"/>
            <p:cNvSpPr>
              <a:spLocks noChangeArrowheads="1"/>
            </p:cNvSpPr>
            <p:nvPr/>
          </p:nvSpPr>
          <p:spPr bwMode="auto">
            <a:xfrm>
              <a:off x="1977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67" name="Rectangle 241"/>
            <p:cNvSpPr>
              <a:spLocks noChangeArrowheads="1"/>
            </p:cNvSpPr>
            <p:nvPr/>
          </p:nvSpPr>
          <p:spPr bwMode="auto">
            <a:xfrm>
              <a:off x="1710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68" name="Rectangle 242"/>
            <p:cNvSpPr>
              <a:spLocks noChangeArrowheads="1"/>
            </p:cNvSpPr>
            <p:nvPr/>
          </p:nvSpPr>
          <p:spPr bwMode="auto">
            <a:xfrm>
              <a:off x="1484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>
                <a:solidFill>
                  <a:srgbClr val="0000FF"/>
                </a:solidFill>
              </a:endParaRPr>
            </a:p>
          </p:txBody>
        </p:sp>
        <p:sp>
          <p:nvSpPr>
            <p:cNvPr id="69" name="Rectangle 243"/>
            <p:cNvSpPr>
              <a:spLocks noChangeArrowheads="1"/>
            </p:cNvSpPr>
            <p:nvPr/>
          </p:nvSpPr>
          <p:spPr bwMode="auto">
            <a:xfrm>
              <a:off x="123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70" name="Rectangle 24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71" name="Rectangle 24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72" name="Rectangle 24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73" name="Rectangle 24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74" name="Rectangle 24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grpSp>
        <p:nvGrpSpPr>
          <p:cNvPr id="75" name="Group 394"/>
          <p:cNvGrpSpPr>
            <a:grpSpLocks/>
          </p:cNvGrpSpPr>
          <p:nvPr/>
        </p:nvGrpSpPr>
        <p:grpSpPr bwMode="auto">
          <a:xfrm>
            <a:off x="4533900" y="4435376"/>
            <a:ext cx="3924300" cy="330200"/>
            <a:chOff x="0" y="0"/>
            <a:chExt cx="2472" cy="208"/>
          </a:xfrm>
        </p:grpSpPr>
        <p:sp>
          <p:nvSpPr>
            <p:cNvPr id="76" name="Rectangle 249"/>
            <p:cNvSpPr>
              <a:spLocks noChangeArrowheads="1"/>
            </p:cNvSpPr>
            <p:nvPr/>
          </p:nvSpPr>
          <p:spPr bwMode="auto">
            <a:xfrm>
              <a:off x="2218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77" name="Rectangle 250"/>
            <p:cNvSpPr>
              <a:spLocks noChangeArrowheads="1"/>
            </p:cNvSpPr>
            <p:nvPr/>
          </p:nvSpPr>
          <p:spPr bwMode="auto">
            <a:xfrm>
              <a:off x="1977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78" name="Rectangle 251"/>
            <p:cNvSpPr>
              <a:spLocks noChangeArrowheads="1"/>
            </p:cNvSpPr>
            <p:nvPr/>
          </p:nvSpPr>
          <p:spPr bwMode="auto">
            <a:xfrm>
              <a:off x="1710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79" name="Rectangle 252"/>
            <p:cNvSpPr>
              <a:spLocks noChangeArrowheads="1"/>
            </p:cNvSpPr>
            <p:nvPr/>
          </p:nvSpPr>
          <p:spPr bwMode="auto">
            <a:xfrm>
              <a:off x="1484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0" name="Rectangle 253"/>
            <p:cNvSpPr>
              <a:spLocks noChangeArrowheads="1"/>
            </p:cNvSpPr>
            <p:nvPr/>
          </p:nvSpPr>
          <p:spPr bwMode="auto">
            <a:xfrm>
              <a:off x="123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1" name="Rectangle 25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-</a:t>
              </a:r>
            </a:p>
          </p:txBody>
        </p:sp>
        <p:sp>
          <p:nvSpPr>
            <p:cNvPr id="82" name="Rectangle 25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83" name="Rectangle 25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84" name="Rectangle 25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85" name="Rectangle 25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grpSp>
        <p:nvGrpSpPr>
          <p:cNvPr id="86" name="Group 393"/>
          <p:cNvGrpSpPr>
            <a:grpSpLocks/>
          </p:cNvGrpSpPr>
          <p:nvPr/>
        </p:nvGrpSpPr>
        <p:grpSpPr bwMode="auto">
          <a:xfrm>
            <a:off x="7672388" y="4105176"/>
            <a:ext cx="785812" cy="330200"/>
            <a:chOff x="0" y="0"/>
            <a:chExt cx="495" cy="208"/>
          </a:xfrm>
        </p:grpSpPr>
        <p:sp>
          <p:nvSpPr>
            <p:cNvPr id="87" name="Rectangle 259"/>
            <p:cNvSpPr>
              <a:spLocks noChangeArrowheads="1"/>
            </p:cNvSpPr>
            <p:nvPr/>
          </p:nvSpPr>
          <p:spPr bwMode="auto">
            <a:xfrm>
              <a:off x="241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88" name="Rectangle 260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89" name="Group 391"/>
          <p:cNvGrpSpPr>
            <a:grpSpLocks/>
          </p:cNvGrpSpPr>
          <p:nvPr/>
        </p:nvGrpSpPr>
        <p:grpSpPr bwMode="auto">
          <a:xfrm>
            <a:off x="4533900" y="4105176"/>
            <a:ext cx="3138488" cy="330200"/>
            <a:chOff x="0" y="0"/>
            <a:chExt cx="1977" cy="208"/>
          </a:xfrm>
        </p:grpSpPr>
        <p:sp>
          <p:nvSpPr>
            <p:cNvPr id="90" name="Rectangle 261"/>
            <p:cNvSpPr>
              <a:spLocks noChangeArrowheads="1"/>
            </p:cNvSpPr>
            <p:nvPr/>
          </p:nvSpPr>
          <p:spPr bwMode="auto">
            <a:xfrm>
              <a:off x="1710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91" name="Rectangle 262"/>
            <p:cNvSpPr>
              <a:spLocks noChangeArrowheads="1"/>
            </p:cNvSpPr>
            <p:nvPr/>
          </p:nvSpPr>
          <p:spPr bwMode="auto">
            <a:xfrm>
              <a:off x="1484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92" name="Rectangle 263"/>
            <p:cNvSpPr>
              <a:spLocks noChangeArrowheads="1"/>
            </p:cNvSpPr>
            <p:nvPr/>
          </p:nvSpPr>
          <p:spPr bwMode="auto">
            <a:xfrm>
              <a:off x="123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93" name="Rectangle 26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94" name="Rectangle 26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95" name="Rectangle 26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96" name="Rectangle 26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97" name="Rectangle 26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grpSp>
        <p:nvGrpSpPr>
          <p:cNvPr id="98" name="Group 388"/>
          <p:cNvGrpSpPr>
            <a:grpSpLocks/>
          </p:cNvGrpSpPr>
          <p:nvPr/>
        </p:nvGrpSpPr>
        <p:grpSpPr bwMode="auto">
          <a:xfrm>
            <a:off x="4533900" y="3774976"/>
            <a:ext cx="3924300" cy="330200"/>
            <a:chOff x="0" y="0"/>
            <a:chExt cx="2472" cy="208"/>
          </a:xfrm>
        </p:grpSpPr>
        <p:sp>
          <p:nvSpPr>
            <p:cNvPr id="99" name="Rectangle 269"/>
            <p:cNvSpPr>
              <a:spLocks noChangeArrowheads="1"/>
            </p:cNvSpPr>
            <p:nvPr/>
          </p:nvSpPr>
          <p:spPr bwMode="auto">
            <a:xfrm>
              <a:off x="2218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00" name="Rectangle 270"/>
            <p:cNvSpPr>
              <a:spLocks noChangeArrowheads="1"/>
            </p:cNvSpPr>
            <p:nvPr/>
          </p:nvSpPr>
          <p:spPr bwMode="auto">
            <a:xfrm>
              <a:off x="1977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1710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102" name="Rectangle 272"/>
            <p:cNvSpPr>
              <a:spLocks noChangeArrowheads="1"/>
            </p:cNvSpPr>
            <p:nvPr/>
          </p:nvSpPr>
          <p:spPr bwMode="auto">
            <a:xfrm>
              <a:off x="1484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103" name="Rectangle 273"/>
            <p:cNvSpPr>
              <a:spLocks noChangeArrowheads="1"/>
            </p:cNvSpPr>
            <p:nvPr/>
          </p:nvSpPr>
          <p:spPr bwMode="auto">
            <a:xfrm>
              <a:off x="123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104" name="Rectangle 27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105" name="Rectangle 27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-</a:t>
              </a:r>
            </a:p>
          </p:txBody>
        </p:sp>
        <p:sp>
          <p:nvSpPr>
            <p:cNvPr id="106" name="Rectangle 27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07" name="Rectangle 27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08" name="Rectangle 27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grpSp>
        <p:nvGrpSpPr>
          <p:cNvPr id="109" name="Group 387"/>
          <p:cNvGrpSpPr>
            <a:grpSpLocks/>
          </p:cNvGrpSpPr>
          <p:nvPr/>
        </p:nvGrpSpPr>
        <p:grpSpPr bwMode="auto">
          <a:xfrm>
            <a:off x="7248525" y="3444776"/>
            <a:ext cx="1209675" cy="330200"/>
            <a:chOff x="0" y="0"/>
            <a:chExt cx="762" cy="208"/>
          </a:xfrm>
        </p:grpSpPr>
        <p:sp>
          <p:nvSpPr>
            <p:cNvPr id="110" name="Rectangle 279"/>
            <p:cNvSpPr>
              <a:spLocks noChangeArrowheads="1"/>
            </p:cNvSpPr>
            <p:nvPr/>
          </p:nvSpPr>
          <p:spPr bwMode="auto">
            <a:xfrm>
              <a:off x="508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11" name="Rectangle 280"/>
            <p:cNvSpPr>
              <a:spLocks noChangeArrowheads="1"/>
            </p:cNvSpPr>
            <p:nvPr/>
          </p:nvSpPr>
          <p:spPr bwMode="auto">
            <a:xfrm>
              <a:off x="267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12" name="Rectangle 281"/>
            <p:cNvSpPr>
              <a:spLocks noChangeArrowheads="1"/>
            </p:cNvSpPr>
            <p:nvPr/>
          </p:nvSpPr>
          <p:spPr bwMode="auto">
            <a:xfrm>
              <a:off x="0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chemeClr val="accent2"/>
                  </a:solidFill>
                </a:rPr>
                <a:t>0</a:t>
              </a:r>
              <a:endParaRPr lang="en-US" altLang="zh-CN" sz="1800" i="0"/>
            </a:p>
          </p:txBody>
        </p:sp>
      </p:grpSp>
      <p:grpSp>
        <p:nvGrpSpPr>
          <p:cNvPr id="113" name="Group 385"/>
          <p:cNvGrpSpPr>
            <a:grpSpLocks/>
          </p:cNvGrpSpPr>
          <p:nvPr/>
        </p:nvGrpSpPr>
        <p:grpSpPr bwMode="auto">
          <a:xfrm>
            <a:off x="4533900" y="3444776"/>
            <a:ext cx="2714625" cy="330200"/>
            <a:chOff x="0" y="0"/>
            <a:chExt cx="1710" cy="208"/>
          </a:xfrm>
        </p:grpSpPr>
        <p:sp>
          <p:nvSpPr>
            <p:cNvPr id="114" name="Rectangle 282"/>
            <p:cNvSpPr>
              <a:spLocks noChangeArrowheads="1"/>
            </p:cNvSpPr>
            <p:nvPr/>
          </p:nvSpPr>
          <p:spPr bwMode="auto">
            <a:xfrm>
              <a:off x="1484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15" name="Rectangle 283"/>
            <p:cNvSpPr>
              <a:spLocks noChangeArrowheads="1"/>
            </p:cNvSpPr>
            <p:nvPr/>
          </p:nvSpPr>
          <p:spPr bwMode="auto">
            <a:xfrm>
              <a:off x="123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16" name="Rectangle 28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17" name="Rectangle 28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18" name="Rectangle 28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19" name="Rectangle 28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20" name="Rectangle 28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grpSp>
        <p:nvGrpSpPr>
          <p:cNvPr id="121" name="Group 384"/>
          <p:cNvGrpSpPr>
            <a:grpSpLocks/>
          </p:cNvGrpSpPr>
          <p:nvPr/>
        </p:nvGrpSpPr>
        <p:grpSpPr bwMode="auto">
          <a:xfrm>
            <a:off x="6889750" y="3114576"/>
            <a:ext cx="1568450" cy="330200"/>
            <a:chOff x="0" y="0"/>
            <a:chExt cx="988" cy="208"/>
          </a:xfrm>
        </p:grpSpPr>
        <p:sp>
          <p:nvSpPr>
            <p:cNvPr id="122" name="Rectangle 289"/>
            <p:cNvSpPr>
              <a:spLocks noChangeArrowheads="1"/>
            </p:cNvSpPr>
            <p:nvPr/>
          </p:nvSpPr>
          <p:spPr bwMode="auto">
            <a:xfrm>
              <a:off x="734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23" name="Rectangle 290"/>
            <p:cNvSpPr>
              <a:spLocks noChangeArrowheads="1"/>
            </p:cNvSpPr>
            <p:nvPr/>
          </p:nvSpPr>
          <p:spPr bwMode="auto">
            <a:xfrm>
              <a:off x="493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24" name="Rectangle 291"/>
            <p:cNvSpPr>
              <a:spLocks noChangeArrowheads="1"/>
            </p:cNvSpPr>
            <p:nvPr/>
          </p:nvSpPr>
          <p:spPr bwMode="auto">
            <a:xfrm>
              <a:off x="226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25" name="Rectangle 292"/>
            <p:cNvSpPr>
              <a:spLocks noChangeArrowheads="1"/>
            </p:cNvSpPr>
            <p:nvPr/>
          </p:nvSpPr>
          <p:spPr bwMode="auto">
            <a:xfrm>
              <a:off x="0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126" name="Group 383"/>
          <p:cNvGrpSpPr>
            <a:grpSpLocks/>
          </p:cNvGrpSpPr>
          <p:nvPr/>
        </p:nvGrpSpPr>
        <p:grpSpPr bwMode="auto">
          <a:xfrm>
            <a:off x="4533900" y="3114576"/>
            <a:ext cx="2355850" cy="330200"/>
            <a:chOff x="0" y="0"/>
            <a:chExt cx="1484" cy="208"/>
          </a:xfrm>
        </p:grpSpPr>
        <p:sp>
          <p:nvSpPr>
            <p:cNvPr id="127" name="Rectangle 293"/>
            <p:cNvSpPr>
              <a:spLocks noChangeArrowheads="1"/>
            </p:cNvSpPr>
            <p:nvPr/>
          </p:nvSpPr>
          <p:spPr bwMode="auto">
            <a:xfrm>
              <a:off x="123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28" name="Rectangle 29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29" name="Rectangle 29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30" name="Rectangle 29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31" name="Rectangle 29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32" name="Rectangle 29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grpSp>
        <p:nvGrpSpPr>
          <p:cNvPr id="133" name="Group 382"/>
          <p:cNvGrpSpPr>
            <a:grpSpLocks/>
          </p:cNvGrpSpPr>
          <p:nvPr/>
        </p:nvGrpSpPr>
        <p:grpSpPr bwMode="auto">
          <a:xfrm>
            <a:off x="4533900" y="2784376"/>
            <a:ext cx="3924300" cy="330200"/>
            <a:chOff x="0" y="0"/>
            <a:chExt cx="2472" cy="208"/>
          </a:xfrm>
        </p:grpSpPr>
        <p:sp>
          <p:nvSpPr>
            <p:cNvPr id="134" name="Rectangle 299"/>
            <p:cNvSpPr>
              <a:spLocks noChangeArrowheads="1"/>
            </p:cNvSpPr>
            <p:nvPr/>
          </p:nvSpPr>
          <p:spPr bwMode="auto">
            <a:xfrm>
              <a:off x="2218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35" name="Rectangle 300"/>
            <p:cNvSpPr>
              <a:spLocks noChangeArrowheads="1"/>
            </p:cNvSpPr>
            <p:nvPr/>
          </p:nvSpPr>
          <p:spPr bwMode="auto">
            <a:xfrm>
              <a:off x="1977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36" name="Rectangle 301"/>
            <p:cNvSpPr>
              <a:spLocks noChangeArrowheads="1"/>
            </p:cNvSpPr>
            <p:nvPr/>
          </p:nvSpPr>
          <p:spPr bwMode="auto">
            <a:xfrm>
              <a:off x="1710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37" name="Rectangle 302"/>
            <p:cNvSpPr>
              <a:spLocks noChangeArrowheads="1"/>
            </p:cNvSpPr>
            <p:nvPr/>
          </p:nvSpPr>
          <p:spPr bwMode="auto">
            <a:xfrm>
              <a:off x="1484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38" name="Rectangle 303"/>
            <p:cNvSpPr>
              <a:spLocks noChangeArrowheads="1"/>
            </p:cNvSpPr>
            <p:nvPr/>
          </p:nvSpPr>
          <p:spPr bwMode="auto">
            <a:xfrm>
              <a:off x="123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139" name="Rectangle 30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140" name="Rectangle 30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141" name="Rectangle 30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142" name="Rectangle 30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FF6600"/>
                  </a:solidFill>
                </a:rPr>
                <a:t>-</a:t>
              </a:r>
            </a:p>
          </p:txBody>
        </p:sp>
        <p:sp>
          <p:nvSpPr>
            <p:cNvPr id="143" name="Rectangle 30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grpSp>
        <p:nvGrpSpPr>
          <p:cNvPr id="144" name="Group 381"/>
          <p:cNvGrpSpPr>
            <a:grpSpLocks/>
          </p:cNvGrpSpPr>
          <p:nvPr/>
        </p:nvGrpSpPr>
        <p:grpSpPr bwMode="auto">
          <a:xfrm>
            <a:off x="6492875" y="2454176"/>
            <a:ext cx="1965325" cy="330200"/>
            <a:chOff x="0" y="0"/>
            <a:chExt cx="1238" cy="208"/>
          </a:xfrm>
        </p:grpSpPr>
        <p:sp>
          <p:nvSpPr>
            <p:cNvPr id="145" name="Rectangle 309"/>
            <p:cNvSpPr>
              <a:spLocks noChangeArrowheads="1"/>
            </p:cNvSpPr>
            <p:nvPr/>
          </p:nvSpPr>
          <p:spPr bwMode="auto">
            <a:xfrm>
              <a:off x="984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46" name="Rectangle 310"/>
            <p:cNvSpPr>
              <a:spLocks noChangeArrowheads="1"/>
            </p:cNvSpPr>
            <p:nvPr/>
          </p:nvSpPr>
          <p:spPr bwMode="auto">
            <a:xfrm>
              <a:off x="743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47" name="Rectangle 311"/>
            <p:cNvSpPr>
              <a:spLocks noChangeArrowheads="1"/>
            </p:cNvSpPr>
            <p:nvPr/>
          </p:nvSpPr>
          <p:spPr bwMode="auto">
            <a:xfrm>
              <a:off x="476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48" name="Rectangle 312"/>
            <p:cNvSpPr>
              <a:spLocks noChangeArrowheads="1"/>
            </p:cNvSpPr>
            <p:nvPr/>
          </p:nvSpPr>
          <p:spPr bwMode="auto">
            <a:xfrm>
              <a:off x="250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49" name="Rectangle 313"/>
            <p:cNvSpPr>
              <a:spLocks noChangeArrowheads="1"/>
            </p:cNvSpPr>
            <p:nvPr/>
          </p:nvSpPr>
          <p:spPr bwMode="auto">
            <a:xfrm>
              <a:off x="0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chemeClr val="accent2"/>
                  </a:solidFill>
                </a:rPr>
                <a:t>0</a:t>
              </a:r>
              <a:endParaRPr lang="en-US" altLang="zh-CN" sz="1800" i="0"/>
            </a:p>
          </p:txBody>
        </p:sp>
      </p:grpSp>
      <p:grpSp>
        <p:nvGrpSpPr>
          <p:cNvPr id="150" name="Group 380"/>
          <p:cNvGrpSpPr>
            <a:grpSpLocks/>
          </p:cNvGrpSpPr>
          <p:nvPr/>
        </p:nvGrpSpPr>
        <p:grpSpPr bwMode="auto">
          <a:xfrm>
            <a:off x="4533900" y="2454176"/>
            <a:ext cx="1958975" cy="330200"/>
            <a:chOff x="0" y="0"/>
            <a:chExt cx="1234" cy="208"/>
          </a:xfrm>
        </p:grpSpPr>
        <p:sp>
          <p:nvSpPr>
            <p:cNvPr id="151" name="Rectangle 314"/>
            <p:cNvSpPr>
              <a:spLocks noChangeArrowheads="1"/>
            </p:cNvSpPr>
            <p:nvPr/>
          </p:nvSpPr>
          <p:spPr bwMode="auto">
            <a:xfrm>
              <a:off x="99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52" name="Rectangle 31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53" name="Rectangle 31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54" name="Rectangle 31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55" name="Rectangle 31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</p:grpSp>
      <p:grpSp>
        <p:nvGrpSpPr>
          <p:cNvPr id="156" name="Group 379"/>
          <p:cNvGrpSpPr>
            <a:grpSpLocks/>
          </p:cNvGrpSpPr>
          <p:nvPr/>
        </p:nvGrpSpPr>
        <p:grpSpPr bwMode="auto">
          <a:xfrm>
            <a:off x="6118225" y="2123976"/>
            <a:ext cx="2339975" cy="330200"/>
            <a:chOff x="0" y="0"/>
            <a:chExt cx="1474" cy="208"/>
          </a:xfrm>
        </p:grpSpPr>
        <p:sp>
          <p:nvSpPr>
            <p:cNvPr id="157" name="Rectangle 319"/>
            <p:cNvSpPr>
              <a:spLocks noChangeArrowheads="1"/>
            </p:cNvSpPr>
            <p:nvPr/>
          </p:nvSpPr>
          <p:spPr bwMode="auto">
            <a:xfrm>
              <a:off x="1220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58" name="Rectangle 320"/>
            <p:cNvSpPr>
              <a:spLocks noChangeArrowheads="1"/>
            </p:cNvSpPr>
            <p:nvPr/>
          </p:nvSpPr>
          <p:spPr bwMode="auto">
            <a:xfrm>
              <a:off x="979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59" name="Rectangle 321"/>
            <p:cNvSpPr>
              <a:spLocks noChangeArrowheads="1"/>
            </p:cNvSpPr>
            <p:nvPr/>
          </p:nvSpPr>
          <p:spPr bwMode="auto">
            <a:xfrm>
              <a:off x="712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60" name="Rectangle 322"/>
            <p:cNvSpPr>
              <a:spLocks noChangeArrowheads="1"/>
            </p:cNvSpPr>
            <p:nvPr/>
          </p:nvSpPr>
          <p:spPr bwMode="auto">
            <a:xfrm>
              <a:off x="486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61" name="Rectangle 323"/>
            <p:cNvSpPr>
              <a:spLocks noChangeArrowheads="1"/>
            </p:cNvSpPr>
            <p:nvPr/>
          </p:nvSpPr>
          <p:spPr bwMode="auto">
            <a:xfrm>
              <a:off x="236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62" name="Rectangle 324"/>
            <p:cNvSpPr>
              <a:spLocks noChangeArrowheads="1"/>
            </p:cNvSpPr>
            <p:nvPr/>
          </p:nvSpPr>
          <p:spPr bwMode="auto">
            <a:xfrm>
              <a:off x="0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163" name="Group 377"/>
          <p:cNvGrpSpPr>
            <a:grpSpLocks/>
          </p:cNvGrpSpPr>
          <p:nvPr/>
        </p:nvGrpSpPr>
        <p:grpSpPr bwMode="auto">
          <a:xfrm>
            <a:off x="5708650" y="1793776"/>
            <a:ext cx="2749550" cy="330200"/>
            <a:chOff x="0" y="0"/>
            <a:chExt cx="1732" cy="208"/>
          </a:xfrm>
        </p:grpSpPr>
        <p:sp>
          <p:nvSpPr>
            <p:cNvPr id="164" name="Rectangle 329"/>
            <p:cNvSpPr>
              <a:spLocks noChangeArrowheads="1"/>
            </p:cNvSpPr>
            <p:nvPr/>
          </p:nvSpPr>
          <p:spPr bwMode="auto">
            <a:xfrm>
              <a:off x="1478" y="0"/>
              <a:ext cx="254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65" name="Rectangle 330"/>
            <p:cNvSpPr>
              <a:spLocks noChangeArrowheads="1"/>
            </p:cNvSpPr>
            <p:nvPr/>
          </p:nvSpPr>
          <p:spPr bwMode="auto">
            <a:xfrm>
              <a:off x="1237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66" name="Rectangle 331"/>
            <p:cNvSpPr>
              <a:spLocks noChangeArrowheads="1"/>
            </p:cNvSpPr>
            <p:nvPr/>
          </p:nvSpPr>
          <p:spPr bwMode="auto">
            <a:xfrm>
              <a:off x="970" y="0"/>
              <a:ext cx="26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67" name="Rectangle 332"/>
            <p:cNvSpPr>
              <a:spLocks noChangeArrowheads="1"/>
            </p:cNvSpPr>
            <p:nvPr/>
          </p:nvSpPr>
          <p:spPr bwMode="auto">
            <a:xfrm>
              <a:off x="744" y="0"/>
              <a:ext cx="22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68" name="Rectangle 333"/>
            <p:cNvSpPr>
              <a:spLocks noChangeArrowheads="1"/>
            </p:cNvSpPr>
            <p:nvPr/>
          </p:nvSpPr>
          <p:spPr bwMode="auto">
            <a:xfrm>
              <a:off x="494" y="0"/>
              <a:ext cx="250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69" name="Rectangle 334"/>
            <p:cNvSpPr>
              <a:spLocks noChangeArrowheads="1"/>
            </p:cNvSpPr>
            <p:nvPr/>
          </p:nvSpPr>
          <p:spPr bwMode="auto">
            <a:xfrm>
              <a:off x="258" y="0"/>
              <a:ext cx="236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70" name="Rectangle 335"/>
            <p:cNvSpPr>
              <a:spLocks noChangeArrowheads="1"/>
            </p:cNvSpPr>
            <p:nvPr/>
          </p:nvSpPr>
          <p:spPr bwMode="auto">
            <a:xfrm>
              <a:off x="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171" name="Group 375"/>
          <p:cNvGrpSpPr>
            <a:grpSpLocks/>
          </p:cNvGrpSpPr>
          <p:nvPr/>
        </p:nvGrpSpPr>
        <p:grpSpPr bwMode="auto">
          <a:xfrm>
            <a:off x="4533900" y="1793776"/>
            <a:ext cx="1174750" cy="330200"/>
            <a:chOff x="0" y="0"/>
            <a:chExt cx="740" cy="208"/>
          </a:xfrm>
        </p:grpSpPr>
        <p:sp>
          <p:nvSpPr>
            <p:cNvPr id="172" name="Rectangle 33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73" name="Rectangle 33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74" name="Rectangle 33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</p:grpSp>
      <p:grpSp>
        <p:nvGrpSpPr>
          <p:cNvPr id="175" name="Group 397"/>
          <p:cNvGrpSpPr>
            <a:grpSpLocks/>
          </p:cNvGrpSpPr>
          <p:nvPr/>
        </p:nvGrpSpPr>
        <p:grpSpPr bwMode="auto">
          <a:xfrm>
            <a:off x="6889750" y="1463576"/>
            <a:ext cx="1568450" cy="330200"/>
            <a:chOff x="0" y="0"/>
            <a:chExt cx="988" cy="208"/>
          </a:xfrm>
        </p:grpSpPr>
        <p:sp>
          <p:nvSpPr>
            <p:cNvPr id="176" name="Rectangle 339"/>
            <p:cNvSpPr>
              <a:spLocks noChangeArrowheads="1"/>
            </p:cNvSpPr>
            <p:nvPr/>
          </p:nvSpPr>
          <p:spPr bwMode="auto">
            <a:xfrm>
              <a:off x="734" y="0"/>
              <a:ext cx="254" cy="20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77" name="Rectangle 340"/>
            <p:cNvSpPr>
              <a:spLocks noChangeArrowheads="1"/>
            </p:cNvSpPr>
            <p:nvPr/>
          </p:nvSpPr>
          <p:spPr bwMode="auto">
            <a:xfrm>
              <a:off x="493" y="0"/>
              <a:ext cx="241" cy="20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78" name="Rectangle 341"/>
            <p:cNvSpPr>
              <a:spLocks noChangeArrowheads="1"/>
            </p:cNvSpPr>
            <p:nvPr/>
          </p:nvSpPr>
          <p:spPr bwMode="auto">
            <a:xfrm>
              <a:off x="226" y="0"/>
              <a:ext cx="267" cy="20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79" name="Rectangle 342"/>
            <p:cNvSpPr>
              <a:spLocks noChangeArrowheads="1"/>
            </p:cNvSpPr>
            <p:nvPr/>
          </p:nvSpPr>
          <p:spPr bwMode="auto">
            <a:xfrm>
              <a:off x="0" y="0"/>
              <a:ext cx="226" cy="20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80" name="Rectangle 343"/>
          <p:cNvSpPr>
            <a:spLocks noChangeArrowheads="1"/>
          </p:cNvSpPr>
          <p:nvPr/>
        </p:nvSpPr>
        <p:spPr bwMode="auto">
          <a:xfrm>
            <a:off x="6492875" y="1463576"/>
            <a:ext cx="396875" cy="330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1" name="Rectangle 344"/>
          <p:cNvSpPr>
            <a:spLocks noChangeArrowheads="1"/>
          </p:cNvSpPr>
          <p:nvPr/>
        </p:nvSpPr>
        <p:spPr bwMode="auto">
          <a:xfrm>
            <a:off x="6118225" y="1463576"/>
            <a:ext cx="374650" cy="330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2" name="Rectangle 345"/>
          <p:cNvSpPr>
            <a:spLocks noChangeArrowheads="1"/>
          </p:cNvSpPr>
          <p:nvPr/>
        </p:nvSpPr>
        <p:spPr bwMode="auto">
          <a:xfrm>
            <a:off x="5708650" y="1463576"/>
            <a:ext cx="409575" cy="330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3" name="Rectangle 346"/>
          <p:cNvSpPr>
            <a:spLocks noChangeArrowheads="1"/>
          </p:cNvSpPr>
          <p:nvPr/>
        </p:nvSpPr>
        <p:spPr bwMode="auto">
          <a:xfrm>
            <a:off x="5316538" y="1463576"/>
            <a:ext cx="392112" cy="330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4" name="Rectangle 347"/>
          <p:cNvSpPr>
            <a:spLocks noChangeArrowheads="1"/>
          </p:cNvSpPr>
          <p:nvPr/>
        </p:nvSpPr>
        <p:spPr bwMode="auto">
          <a:xfrm>
            <a:off x="4916488" y="1463576"/>
            <a:ext cx="400050" cy="330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5" name="Rectangle 348"/>
          <p:cNvSpPr>
            <a:spLocks noChangeArrowheads="1"/>
          </p:cNvSpPr>
          <p:nvPr/>
        </p:nvSpPr>
        <p:spPr bwMode="auto">
          <a:xfrm>
            <a:off x="4533900" y="1463576"/>
            <a:ext cx="382588" cy="330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86" name="Group 378"/>
          <p:cNvGrpSpPr>
            <a:grpSpLocks/>
          </p:cNvGrpSpPr>
          <p:nvPr/>
        </p:nvGrpSpPr>
        <p:grpSpPr bwMode="auto">
          <a:xfrm>
            <a:off x="4533900" y="2123976"/>
            <a:ext cx="1584325" cy="330200"/>
            <a:chOff x="0" y="0"/>
            <a:chExt cx="998" cy="208"/>
          </a:xfrm>
        </p:grpSpPr>
        <p:sp>
          <p:nvSpPr>
            <p:cNvPr id="187" name="Rectangle 328"/>
            <p:cNvSpPr>
              <a:spLocks noChangeArrowheads="1"/>
            </p:cNvSpPr>
            <p:nvPr/>
          </p:nvSpPr>
          <p:spPr bwMode="auto">
            <a:xfrm>
              <a:off x="0" y="0"/>
              <a:ext cx="241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1800" i="0"/>
            </a:p>
          </p:txBody>
        </p:sp>
        <p:sp>
          <p:nvSpPr>
            <p:cNvPr id="188" name="Rectangle 325"/>
            <p:cNvSpPr>
              <a:spLocks noChangeArrowheads="1"/>
            </p:cNvSpPr>
            <p:nvPr/>
          </p:nvSpPr>
          <p:spPr bwMode="auto">
            <a:xfrm>
              <a:off x="740" y="0"/>
              <a:ext cx="258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89" name="Rectangle 326"/>
            <p:cNvSpPr>
              <a:spLocks noChangeArrowheads="1"/>
            </p:cNvSpPr>
            <p:nvPr/>
          </p:nvSpPr>
          <p:spPr bwMode="auto">
            <a:xfrm>
              <a:off x="493" y="0"/>
              <a:ext cx="247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90" name="Rectangle 327"/>
            <p:cNvSpPr>
              <a:spLocks noChangeArrowheads="1"/>
            </p:cNvSpPr>
            <p:nvPr/>
          </p:nvSpPr>
          <p:spPr bwMode="auto">
            <a:xfrm>
              <a:off x="241" y="0"/>
              <a:ext cx="252" cy="208"/>
            </a:xfrm>
            <a:prstGeom prst="rect">
              <a:avLst/>
            </a:prstGeom>
            <a:solidFill>
              <a:srgbClr val="66FF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1800" i="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191" name="Line 349"/>
          <p:cNvSpPr>
            <a:spLocks noChangeShapeType="1"/>
          </p:cNvSpPr>
          <p:nvPr/>
        </p:nvSpPr>
        <p:spPr bwMode="auto">
          <a:xfrm>
            <a:off x="4533900" y="21239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192" name="Line 350"/>
          <p:cNvSpPr>
            <a:spLocks noChangeShapeType="1"/>
          </p:cNvSpPr>
          <p:nvPr/>
        </p:nvSpPr>
        <p:spPr bwMode="auto">
          <a:xfrm>
            <a:off x="4533900" y="5756176"/>
            <a:ext cx="3924300" cy="0"/>
          </a:xfrm>
          <a:prstGeom prst="line">
            <a:avLst/>
          </a:prstGeom>
          <a:noFill/>
          <a:ln w="31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193" name="Line 351"/>
          <p:cNvSpPr>
            <a:spLocks noChangeShapeType="1"/>
          </p:cNvSpPr>
          <p:nvPr/>
        </p:nvSpPr>
        <p:spPr bwMode="auto">
          <a:xfrm>
            <a:off x="4916488" y="1463576"/>
            <a:ext cx="0" cy="4292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194" name="Line 352"/>
          <p:cNvSpPr>
            <a:spLocks noChangeShapeType="1"/>
          </p:cNvSpPr>
          <p:nvPr/>
        </p:nvSpPr>
        <p:spPr bwMode="auto">
          <a:xfrm>
            <a:off x="5316538" y="1463576"/>
            <a:ext cx="0" cy="4292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195" name="Line 353"/>
          <p:cNvSpPr>
            <a:spLocks noChangeShapeType="1"/>
          </p:cNvSpPr>
          <p:nvPr/>
        </p:nvSpPr>
        <p:spPr bwMode="auto">
          <a:xfrm>
            <a:off x="5708650" y="1463576"/>
            <a:ext cx="0" cy="4292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196" name="Line 354"/>
          <p:cNvSpPr>
            <a:spLocks noChangeShapeType="1"/>
          </p:cNvSpPr>
          <p:nvPr/>
        </p:nvSpPr>
        <p:spPr bwMode="auto">
          <a:xfrm>
            <a:off x="6118225" y="1463576"/>
            <a:ext cx="0" cy="4292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197" name="Line 355"/>
          <p:cNvSpPr>
            <a:spLocks noChangeShapeType="1"/>
          </p:cNvSpPr>
          <p:nvPr/>
        </p:nvSpPr>
        <p:spPr bwMode="auto">
          <a:xfrm>
            <a:off x="6492875" y="1463576"/>
            <a:ext cx="0" cy="4292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198" name="Line 356"/>
          <p:cNvSpPr>
            <a:spLocks noChangeShapeType="1"/>
          </p:cNvSpPr>
          <p:nvPr/>
        </p:nvSpPr>
        <p:spPr bwMode="auto">
          <a:xfrm>
            <a:off x="6889750" y="1463576"/>
            <a:ext cx="0" cy="4292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199" name="Line 357"/>
          <p:cNvSpPr>
            <a:spLocks noChangeShapeType="1"/>
          </p:cNvSpPr>
          <p:nvPr/>
        </p:nvSpPr>
        <p:spPr bwMode="auto">
          <a:xfrm>
            <a:off x="7248525" y="1463576"/>
            <a:ext cx="0" cy="4292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0" name="Line 358"/>
          <p:cNvSpPr>
            <a:spLocks noChangeShapeType="1"/>
          </p:cNvSpPr>
          <p:nvPr/>
        </p:nvSpPr>
        <p:spPr bwMode="auto">
          <a:xfrm>
            <a:off x="7672388" y="1463576"/>
            <a:ext cx="0" cy="4292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1" name="Line 359"/>
          <p:cNvSpPr>
            <a:spLocks noChangeShapeType="1"/>
          </p:cNvSpPr>
          <p:nvPr/>
        </p:nvSpPr>
        <p:spPr bwMode="auto">
          <a:xfrm>
            <a:off x="8054975" y="1463576"/>
            <a:ext cx="0" cy="4292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2" name="Line 360"/>
          <p:cNvSpPr>
            <a:spLocks noChangeShapeType="1"/>
          </p:cNvSpPr>
          <p:nvPr/>
        </p:nvSpPr>
        <p:spPr bwMode="auto">
          <a:xfrm>
            <a:off x="4533900" y="24541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3" name="Line 361"/>
          <p:cNvSpPr>
            <a:spLocks noChangeShapeType="1"/>
          </p:cNvSpPr>
          <p:nvPr/>
        </p:nvSpPr>
        <p:spPr bwMode="auto">
          <a:xfrm>
            <a:off x="4533900" y="27843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4" name="Line 362"/>
          <p:cNvSpPr>
            <a:spLocks noChangeShapeType="1"/>
          </p:cNvSpPr>
          <p:nvPr/>
        </p:nvSpPr>
        <p:spPr bwMode="auto">
          <a:xfrm>
            <a:off x="4533900" y="31145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5" name="Line 363"/>
          <p:cNvSpPr>
            <a:spLocks noChangeShapeType="1"/>
          </p:cNvSpPr>
          <p:nvPr/>
        </p:nvSpPr>
        <p:spPr bwMode="auto">
          <a:xfrm>
            <a:off x="4533900" y="34447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6" name="Line 364"/>
          <p:cNvSpPr>
            <a:spLocks noChangeShapeType="1"/>
          </p:cNvSpPr>
          <p:nvPr/>
        </p:nvSpPr>
        <p:spPr bwMode="auto">
          <a:xfrm>
            <a:off x="4533900" y="37749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7" name="Line 365"/>
          <p:cNvSpPr>
            <a:spLocks noChangeShapeType="1"/>
          </p:cNvSpPr>
          <p:nvPr/>
        </p:nvSpPr>
        <p:spPr bwMode="auto">
          <a:xfrm>
            <a:off x="4533900" y="41051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8" name="Line 366"/>
          <p:cNvSpPr>
            <a:spLocks noChangeShapeType="1"/>
          </p:cNvSpPr>
          <p:nvPr/>
        </p:nvSpPr>
        <p:spPr bwMode="auto">
          <a:xfrm>
            <a:off x="4533900" y="44353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09" name="Line 367"/>
          <p:cNvSpPr>
            <a:spLocks noChangeShapeType="1"/>
          </p:cNvSpPr>
          <p:nvPr/>
        </p:nvSpPr>
        <p:spPr bwMode="auto">
          <a:xfrm>
            <a:off x="4533900" y="47655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10" name="Line 368"/>
          <p:cNvSpPr>
            <a:spLocks noChangeShapeType="1"/>
          </p:cNvSpPr>
          <p:nvPr/>
        </p:nvSpPr>
        <p:spPr bwMode="auto">
          <a:xfrm>
            <a:off x="4533900" y="50957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11" name="Line 369"/>
          <p:cNvSpPr>
            <a:spLocks noChangeShapeType="1"/>
          </p:cNvSpPr>
          <p:nvPr/>
        </p:nvSpPr>
        <p:spPr bwMode="auto">
          <a:xfrm>
            <a:off x="4533900" y="54259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12" name="Line 370"/>
          <p:cNvSpPr>
            <a:spLocks noChangeShapeType="1"/>
          </p:cNvSpPr>
          <p:nvPr/>
        </p:nvSpPr>
        <p:spPr bwMode="auto">
          <a:xfrm>
            <a:off x="4533900" y="1463576"/>
            <a:ext cx="3924300" cy="0"/>
          </a:xfrm>
          <a:prstGeom prst="line">
            <a:avLst/>
          </a:prstGeom>
          <a:noFill/>
          <a:ln w="31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13" name="Line 371"/>
          <p:cNvSpPr>
            <a:spLocks noChangeShapeType="1"/>
          </p:cNvSpPr>
          <p:nvPr/>
        </p:nvSpPr>
        <p:spPr bwMode="auto">
          <a:xfrm>
            <a:off x="4533900" y="1463576"/>
            <a:ext cx="0" cy="4292600"/>
          </a:xfrm>
          <a:prstGeom prst="line">
            <a:avLst/>
          </a:prstGeom>
          <a:noFill/>
          <a:ln w="31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14" name="Line 372"/>
          <p:cNvSpPr>
            <a:spLocks noChangeShapeType="1"/>
          </p:cNvSpPr>
          <p:nvPr/>
        </p:nvSpPr>
        <p:spPr bwMode="auto">
          <a:xfrm>
            <a:off x="8458200" y="1463576"/>
            <a:ext cx="0" cy="4292600"/>
          </a:xfrm>
          <a:prstGeom prst="line">
            <a:avLst/>
          </a:prstGeom>
          <a:noFill/>
          <a:ln w="31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15" name="Line 373"/>
          <p:cNvSpPr>
            <a:spLocks noChangeShapeType="1"/>
          </p:cNvSpPr>
          <p:nvPr/>
        </p:nvSpPr>
        <p:spPr bwMode="auto">
          <a:xfrm>
            <a:off x="4533900" y="1793776"/>
            <a:ext cx="3924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216" name="Line 400"/>
          <p:cNvSpPr>
            <a:spLocks noChangeShapeType="1"/>
          </p:cNvSpPr>
          <p:nvPr/>
        </p:nvSpPr>
        <p:spPr bwMode="auto">
          <a:xfrm>
            <a:off x="1547664" y="1946176"/>
            <a:ext cx="0" cy="3810000"/>
          </a:xfrm>
          <a:prstGeom prst="line">
            <a:avLst/>
          </a:prstGeom>
          <a:noFill/>
          <a:ln w="12700">
            <a:solidFill>
              <a:srgbClr val="33CC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3565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5" grpId="0" autoUpdateAnimBg="0"/>
      <p:bldP spid="53" grpId="0" animBg="1" autoUpdateAnimBg="0"/>
      <p:bldP spid="180" grpId="0" animBg="1" autoUpdateAnimBg="0"/>
      <p:bldP spid="181" grpId="0" animBg="1" autoUpdateAnimBg="0"/>
      <p:bldP spid="182" grpId="0" animBg="1" autoUpdateAnimBg="0"/>
      <p:bldP spid="183" grpId="0" animBg="1" autoUpdateAnimBg="0"/>
      <p:bldP spid="184" grpId="0" animBg="1" autoUpdateAnimBg="0"/>
      <p:bldP spid="185" grpId="0" animBg="1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生成多项式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生成多项式特征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任意位发生错误</a:t>
            </a:r>
            <a:r>
              <a:rPr lang="zh-CN" altLang="en-US" dirty="0"/>
              <a:t>都应使余数不为</a:t>
            </a:r>
            <a:r>
              <a:rPr lang="en-US" altLang="zh-CN" sz="1600" dirty="0"/>
              <a:t>0</a:t>
            </a:r>
          </a:p>
          <a:p>
            <a:pPr lvl="1" eaLnBrk="1" hangingPunct="1"/>
            <a:r>
              <a:rPr lang="zh-CN" altLang="en-US" dirty="0"/>
              <a:t>不同位发生</a:t>
            </a:r>
            <a:r>
              <a:rPr lang="zh-CN" altLang="en-US" dirty="0" smtClean="0"/>
              <a:t>错误余数</a:t>
            </a:r>
            <a:r>
              <a:rPr lang="zh-CN" altLang="en-US" dirty="0"/>
              <a:t>不同</a:t>
            </a:r>
          </a:p>
          <a:p>
            <a:pPr lvl="1" eaLnBrk="1" hangingPunct="1"/>
            <a:r>
              <a:rPr lang="zh-CN" altLang="en-US" dirty="0"/>
              <a:t>对余数继续作模</a:t>
            </a:r>
            <a:r>
              <a:rPr lang="en-US" altLang="zh-CN" sz="1600" dirty="0"/>
              <a:t>2</a:t>
            </a:r>
            <a:r>
              <a:rPr lang="zh-CN" altLang="en-US" dirty="0"/>
              <a:t>除，应使余数循环</a:t>
            </a:r>
          </a:p>
          <a:p>
            <a:pPr eaLnBrk="1" hangingPunct="1"/>
            <a:r>
              <a:rPr lang="zh-CN" altLang="en-US" dirty="0" smtClean="0"/>
              <a:t>如何产生生成多项式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(</a:t>
            </a:r>
            <a:r>
              <a:rPr lang="en-US" altLang="zh-CN" dirty="0" err="1" smtClean="0"/>
              <a:t>n,k</a:t>
            </a:r>
            <a:r>
              <a:rPr lang="en-US" altLang="zh-CN" dirty="0"/>
              <a:t>)</a:t>
            </a:r>
            <a:r>
              <a:rPr lang="zh-CN" altLang="en-US" dirty="0"/>
              <a:t>码，将</a:t>
            </a:r>
            <a:r>
              <a:rPr lang="en-US" altLang="zh-CN" dirty="0"/>
              <a:t>X</a:t>
            </a:r>
            <a:r>
              <a:rPr lang="en-US" altLang="zh-CN" baseline="50000" dirty="0"/>
              <a:t>n</a:t>
            </a:r>
            <a:r>
              <a:rPr lang="en-US" altLang="zh-CN" dirty="0"/>
              <a:t>-1</a:t>
            </a:r>
            <a:r>
              <a:rPr lang="zh-CN" altLang="en-US" dirty="0"/>
              <a:t>分解为若干质因子</a:t>
            </a:r>
          </a:p>
          <a:p>
            <a:pPr lvl="1" eaLnBrk="1" hangingPunct="1"/>
            <a:r>
              <a:rPr lang="zh-CN" altLang="en-US" dirty="0" smtClean="0"/>
              <a:t>根据码距要求选择</a:t>
            </a:r>
            <a:r>
              <a:rPr lang="zh-CN" altLang="en-US" dirty="0"/>
              <a:t>其中的因式或若干因式的乘积为生成多项式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生成多项式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x</a:t>
            </a:r>
            <a:r>
              <a:rPr lang="en-US" altLang="zh-CN" baseline="50000" dirty="0"/>
              <a:t>7</a:t>
            </a:r>
            <a:r>
              <a:rPr lang="en-US" altLang="zh-CN" dirty="0"/>
              <a:t>-1=(x+1)(x</a:t>
            </a:r>
            <a:r>
              <a:rPr lang="en-US" altLang="zh-CN" baseline="50000" dirty="0"/>
              <a:t>3</a:t>
            </a:r>
            <a:r>
              <a:rPr lang="en-US" altLang="zh-CN" dirty="0"/>
              <a:t>+x+1)(x</a:t>
            </a:r>
            <a:r>
              <a:rPr lang="en-US" altLang="zh-CN" baseline="50000" dirty="0"/>
              <a:t>3</a:t>
            </a:r>
            <a:r>
              <a:rPr lang="en-US" altLang="zh-CN" dirty="0"/>
              <a:t>+x</a:t>
            </a:r>
            <a:r>
              <a:rPr lang="en-US" altLang="zh-CN" baseline="50000" dirty="0"/>
              <a:t>2</a:t>
            </a:r>
            <a:r>
              <a:rPr lang="en-US" altLang="zh-CN" dirty="0"/>
              <a:t>+1)</a:t>
            </a:r>
          </a:p>
          <a:p>
            <a:pPr eaLnBrk="1" hangingPunct="1"/>
            <a:r>
              <a:rPr lang="en-US" altLang="zh-CN" dirty="0"/>
              <a:t>G(x)=x+1=11 </a:t>
            </a:r>
          </a:p>
          <a:p>
            <a:pPr lvl="1" eaLnBrk="1" hangingPunct="1"/>
            <a:r>
              <a:rPr lang="en-US" altLang="zh-CN" dirty="0"/>
              <a:t>(7,6)</a:t>
            </a:r>
            <a:r>
              <a:rPr lang="zh-CN" altLang="en-US" dirty="0"/>
              <a:t>码，判一位错</a:t>
            </a:r>
          </a:p>
          <a:p>
            <a:pPr eaLnBrk="1" hangingPunct="1"/>
            <a:r>
              <a:rPr lang="en-US" altLang="zh-CN" dirty="0"/>
              <a:t>G(x)= x</a:t>
            </a:r>
            <a:r>
              <a:rPr lang="en-US" altLang="zh-CN" baseline="50000" dirty="0"/>
              <a:t>3</a:t>
            </a:r>
            <a:r>
              <a:rPr lang="en-US" altLang="zh-CN" dirty="0"/>
              <a:t>+x+1  G(x)</a:t>
            </a:r>
            <a:r>
              <a:rPr lang="zh-CN" altLang="en-US" dirty="0"/>
              <a:t>＝</a:t>
            </a:r>
            <a:r>
              <a:rPr lang="en-US" altLang="zh-CN" dirty="0"/>
              <a:t>(x</a:t>
            </a:r>
            <a:r>
              <a:rPr lang="en-US" altLang="zh-CN" baseline="50000" dirty="0"/>
              <a:t>3</a:t>
            </a:r>
            <a:r>
              <a:rPr lang="en-US" altLang="zh-CN" dirty="0"/>
              <a:t>+x</a:t>
            </a:r>
            <a:r>
              <a:rPr lang="en-US" altLang="zh-CN" baseline="50000" dirty="0"/>
              <a:t>2</a:t>
            </a:r>
            <a:r>
              <a:rPr lang="en-US" altLang="zh-CN" dirty="0"/>
              <a:t>+1)</a:t>
            </a:r>
          </a:p>
          <a:p>
            <a:pPr lvl="1" eaLnBrk="1" hangingPunct="1"/>
            <a:r>
              <a:rPr lang="en-US" altLang="zh-CN" dirty="0"/>
              <a:t>(7,4)</a:t>
            </a:r>
            <a:r>
              <a:rPr lang="zh-CN" altLang="en-US" dirty="0"/>
              <a:t>码，判两位错或纠一位错</a:t>
            </a:r>
          </a:p>
          <a:p>
            <a:pPr eaLnBrk="1" hangingPunct="1"/>
            <a:r>
              <a:rPr lang="en-US" altLang="zh-CN" dirty="0"/>
              <a:t>G(x)=(x+1)(x</a:t>
            </a:r>
            <a:r>
              <a:rPr lang="en-US" altLang="zh-CN" baseline="50000" dirty="0"/>
              <a:t>3</a:t>
            </a:r>
            <a:r>
              <a:rPr lang="en-US" altLang="zh-CN" dirty="0"/>
              <a:t>+x+1)=11101</a:t>
            </a:r>
          </a:p>
          <a:p>
            <a:pPr lvl="1" eaLnBrk="1" hangingPunct="1"/>
            <a:r>
              <a:rPr lang="en-US" altLang="zh-CN" dirty="0"/>
              <a:t>(7,3)</a:t>
            </a:r>
            <a:r>
              <a:rPr lang="zh-CN" altLang="en-US" dirty="0"/>
              <a:t>码，判两位错并纠一位错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现有一个</a:t>
            </a:r>
            <a:r>
              <a:rPr lang="en-US" altLang="zh-CN" dirty="0"/>
              <a:t>(7,3)</a:t>
            </a:r>
            <a:r>
              <a:rPr lang="zh-CN" altLang="en-US" dirty="0"/>
              <a:t>循环冗余校验码，其中</a:t>
            </a:r>
            <a:r>
              <a:rPr lang="en-US" altLang="zh-CN" dirty="0"/>
              <a:t>3</a:t>
            </a:r>
            <a:r>
              <a:rPr lang="zh-CN" altLang="en-US" dirty="0"/>
              <a:t>位为信息位，求信息位</a:t>
            </a:r>
            <a:r>
              <a:rPr lang="en-US" altLang="zh-CN" dirty="0"/>
              <a:t>M(x)=110</a:t>
            </a:r>
            <a:r>
              <a:rPr lang="zh-CN" altLang="en-US" dirty="0"/>
              <a:t>的</a:t>
            </a:r>
            <a:r>
              <a:rPr lang="en-US" altLang="zh-CN" dirty="0"/>
              <a:t>CRC</a:t>
            </a:r>
            <a:r>
              <a:rPr lang="zh-CN" altLang="en-US" dirty="0"/>
              <a:t>码，其中生成多项式为</a:t>
            </a:r>
            <a:r>
              <a:rPr lang="en-US" altLang="zh-CN" dirty="0"/>
              <a:t>G(x)=11101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(7,3)</a:t>
            </a:r>
            <a:r>
              <a:rPr lang="zh-CN" altLang="en-US" dirty="0"/>
              <a:t>循环码出错模式</a:t>
            </a:r>
            <a:r>
              <a:rPr lang="en-US" altLang="zh-CN" dirty="0"/>
              <a:t>G(x)=11101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1874168"/>
            <a:ext cx="3733800" cy="3810000"/>
          </a:xfrm>
          <a:prstGeom prst="rect">
            <a:avLst/>
          </a:prstGeom>
          <a:gradFill rotWithShape="1">
            <a:gsLst>
              <a:gs pos="0">
                <a:srgbClr val="D7EBFF"/>
              </a:gs>
              <a:gs pos="100000">
                <a:srgbClr val="99CC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grpSp>
        <p:nvGrpSpPr>
          <p:cNvPr id="6" name="Group 245"/>
          <p:cNvGrpSpPr>
            <a:grpSpLocks/>
          </p:cNvGrpSpPr>
          <p:nvPr/>
        </p:nvGrpSpPr>
        <p:grpSpPr bwMode="auto">
          <a:xfrm>
            <a:off x="685800" y="3293393"/>
            <a:ext cx="3733800" cy="2381250"/>
            <a:chOff x="0" y="0"/>
            <a:chExt cx="2352" cy="15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600" y="1200"/>
              <a:ext cx="75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/>
                <a:t>1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87" y="1200"/>
              <a:ext cx="64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>
                  <a:solidFill>
                    <a:srgbClr val="0000FF"/>
                  </a:solidFill>
                </a:rPr>
                <a:t>1110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0" y="1200"/>
              <a:ext cx="98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>
                  <a:solidFill>
                    <a:schemeClr val="accent2"/>
                  </a:solidFill>
                </a:rPr>
                <a:t>0</a:t>
              </a:r>
              <a:r>
                <a:rPr lang="en-US" altLang="zh-CN" sz="2100" i="0"/>
                <a:t>101001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00" y="900"/>
              <a:ext cx="75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/>
                <a:t>2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987" y="900"/>
              <a:ext cx="64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>
                  <a:solidFill>
                    <a:srgbClr val="0000FF"/>
                  </a:solidFill>
                </a:rPr>
                <a:t>0111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0" y="900"/>
              <a:ext cx="98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/>
                <a:t>1</a:t>
              </a:r>
              <a:r>
                <a:rPr lang="en-US" altLang="zh-CN" sz="2100" i="0">
                  <a:solidFill>
                    <a:schemeClr val="accent2"/>
                  </a:solidFill>
                </a:rPr>
                <a:t>0</a:t>
              </a:r>
              <a:r>
                <a:rPr lang="en-US" altLang="zh-CN" sz="2100" i="0"/>
                <a:t>01001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600" y="600"/>
              <a:ext cx="75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/>
                <a:t>3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987" y="600"/>
              <a:ext cx="64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>
                  <a:solidFill>
                    <a:srgbClr val="0000FF"/>
                  </a:solidFill>
                </a:rPr>
                <a:t>1101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0" y="600"/>
              <a:ext cx="98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/>
                <a:t>11</a:t>
              </a:r>
              <a:r>
                <a:rPr lang="en-US" altLang="zh-CN" sz="2100" i="0">
                  <a:solidFill>
                    <a:schemeClr val="accent2"/>
                  </a:solidFill>
                </a:rPr>
                <a:t>1</a:t>
              </a:r>
              <a:r>
                <a:rPr lang="en-US" altLang="zh-CN" sz="2100" i="0"/>
                <a:t>1001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600" y="300"/>
              <a:ext cx="75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/>
                <a:t>4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987" y="300"/>
              <a:ext cx="64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>
                  <a:solidFill>
                    <a:srgbClr val="0000FF"/>
                  </a:solidFill>
                </a:rPr>
                <a:t>1000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0" y="300"/>
              <a:ext cx="98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/>
                <a:t>110</a:t>
              </a:r>
              <a:r>
                <a:rPr lang="en-US" altLang="zh-CN" sz="2100" i="0">
                  <a:solidFill>
                    <a:schemeClr val="accent2"/>
                  </a:solidFill>
                </a:rPr>
                <a:t>0</a:t>
              </a:r>
              <a:r>
                <a:rPr lang="en-US" altLang="zh-CN" sz="2100" i="0"/>
                <a:t>001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600" y="0"/>
              <a:ext cx="75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/>
                <a:t>5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987" y="0"/>
              <a:ext cx="64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>
                  <a:solidFill>
                    <a:srgbClr val="0000FF"/>
                  </a:solidFill>
                </a:rPr>
                <a:t>0100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8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100" i="0"/>
                <a:t>1101</a:t>
              </a:r>
              <a:r>
                <a:rPr lang="en-US" altLang="zh-CN" sz="2100" i="0">
                  <a:solidFill>
                    <a:schemeClr val="accent2"/>
                  </a:solidFill>
                </a:rPr>
                <a:t>1</a:t>
              </a:r>
              <a:r>
                <a:rPr lang="en-US" altLang="zh-CN" sz="2100" i="0"/>
                <a:t>01</a:t>
              </a:r>
            </a:p>
          </p:txBody>
        </p:sp>
      </p:grp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25800" y="2817143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6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252663" y="281714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0010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85800" y="281714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11010</a:t>
            </a:r>
            <a:r>
              <a:rPr lang="en-US" altLang="zh-CN" sz="2100" i="0">
                <a:solidFill>
                  <a:schemeClr val="accent2"/>
                </a:solidFill>
              </a:rPr>
              <a:t>1</a:t>
            </a:r>
            <a:r>
              <a:rPr lang="en-US" altLang="zh-CN" sz="2100" i="0"/>
              <a:t>1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25800" y="2331368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7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52663" y="234089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solidFill>
                  <a:srgbClr val="0000FF"/>
                </a:solidFill>
              </a:rPr>
              <a:t>0001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85800" y="234089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110100</a:t>
            </a:r>
            <a:r>
              <a:rPr lang="en-US" altLang="zh-CN" sz="2100" i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25800" y="1864643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100" i="0"/>
              <a:t>无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252663" y="186464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 dirty="0">
                <a:solidFill>
                  <a:srgbClr val="0000FF"/>
                </a:solidFill>
              </a:rPr>
              <a:t>0000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85800" y="186464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</a:t>
            </a:r>
            <a:r>
              <a:rPr lang="en-US" altLang="zh-CN" sz="2100" i="0">
                <a:solidFill>
                  <a:srgbClr val="0000FF"/>
                </a:solidFill>
              </a:rPr>
              <a:t>1001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225800" y="1340768"/>
            <a:ext cx="1193800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  <a:latin typeface="+mn-ea"/>
                <a:ea typeface="+mn-ea"/>
              </a:rPr>
              <a:t>出错位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252663" y="1340768"/>
            <a:ext cx="1023937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  <a:latin typeface="+mn-ea"/>
                <a:ea typeface="+mn-ea"/>
              </a:rPr>
              <a:t>余数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85800" y="1340768"/>
            <a:ext cx="1566863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chemeClr val="bg1"/>
                </a:solidFill>
              </a:rPr>
              <a:t>A</a:t>
            </a:r>
            <a:r>
              <a:rPr lang="en-US" altLang="zh-CN" sz="2000" i="0" baseline="-25000">
                <a:solidFill>
                  <a:schemeClr val="bg1"/>
                </a:solidFill>
              </a:rPr>
              <a:t>1</a:t>
            </a:r>
            <a:r>
              <a:rPr lang="en-US" altLang="zh-CN" sz="2000" i="0">
                <a:solidFill>
                  <a:schemeClr val="bg1"/>
                </a:solidFill>
              </a:rPr>
              <a:t>~A</a:t>
            </a:r>
            <a:r>
              <a:rPr lang="en-US" altLang="zh-CN" sz="2000" i="0" baseline="-25000">
                <a:solidFill>
                  <a:schemeClr val="bg1"/>
                </a:solidFill>
              </a:rPr>
              <a:t>7</a:t>
            </a:r>
            <a:endParaRPr lang="en-US" altLang="zh-CN" sz="2000" i="0">
              <a:solidFill>
                <a:schemeClr val="bg1"/>
              </a:solidFill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2252663" y="1340768"/>
            <a:ext cx="0" cy="43338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3225800" y="1340768"/>
            <a:ext cx="0" cy="43338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36" name="Rectangle 215"/>
          <p:cNvSpPr>
            <a:spLocks noChangeArrowheads="1"/>
          </p:cNvSpPr>
          <p:nvPr/>
        </p:nvSpPr>
        <p:spPr bwMode="auto">
          <a:xfrm>
            <a:off x="4800600" y="1874168"/>
            <a:ext cx="3733800" cy="3810000"/>
          </a:xfrm>
          <a:prstGeom prst="rect">
            <a:avLst/>
          </a:prstGeom>
          <a:gradFill rotWithShape="1">
            <a:gsLst>
              <a:gs pos="0">
                <a:srgbClr val="D7EBFF"/>
              </a:gs>
              <a:gs pos="100000">
                <a:srgbClr val="99CC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37" name="Rectangle 216"/>
          <p:cNvSpPr>
            <a:spLocks noChangeArrowheads="1"/>
          </p:cNvSpPr>
          <p:nvPr/>
        </p:nvSpPr>
        <p:spPr bwMode="auto">
          <a:xfrm>
            <a:off x="7340600" y="5198393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1+2+3</a:t>
            </a:r>
          </a:p>
        </p:txBody>
      </p:sp>
      <p:sp>
        <p:nvSpPr>
          <p:cNvPr id="38" name="Rectangle 217"/>
          <p:cNvSpPr>
            <a:spLocks noChangeArrowheads="1"/>
          </p:cNvSpPr>
          <p:nvPr/>
        </p:nvSpPr>
        <p:spPr bwMode="auto">
          <a:xfrm>
            <a:off x="6367463" y="519839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0100</a:t>
            </a:r>
          </a:p>
        </p:txBody>
      </p:sp>
      <p:sp>
        <p:nvSpPr>
          <p:cNvPr id="39" name="Rectangle 218"/>
          <p:cNvSpPr>
            <a:spLocks noChangeArrowheads="1"/>
          </p:cNvSpPr>
          <p:nvPr/>
        </p:nvSpPr>
        <p:spPr bwMode="auto">
          <a:xfrm>
            <a:off x="4800600" y="519839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chemeClr val="accent2"/>
                </a:solidFill>
              </a:rPr>
              <a:t>001</a:t>
            </a:r>
            <a:r>
              <a:rPr lang="en-US" altLang="zh-CN" sz="2100" i="0"/>
              <a:t>1001</a:t>
            </a:r>
          </a:p>
        </p:txBody>
      </p:sp>
      <p:sp>
        <p:nvSpPr>
          <p:cNvPr id="40" name="Rectangle 219"/>
          <p:cNvSpPr>
            <a:spLocks noChangeArrowheads="1"/>
          </p:cNvSpPr>
          <p:nvPr/>
        </p:nvSpPr>
        <p:spPr bwMode="auto">
          <a:xfrm>
            <a:off x="7340600" y="4722143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5+6+7</a:t>
            </a:r>
          </a:p>
        </p:txBody>
      </p:sp>
      <p:sp>
        <p:nvSpPr>
          <p:cNvPr id="41" name="Rectangle 220"/>
          <p:cNvSpPr>
            <a:spLocks noChangeArrowheads="1"/>
          </p:cNvSpPr>
          <p:nvPr/>
        </p:nvSpPr>
        <p:spPr bwMode="auto">
          <a:xfrm>
            <a:off x="6367463" y="472214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0111</a:t>
            </a:r>
          </a:p>
        </p:txBody>
      </p:sp>
      <p:sp>
        <p:nvSpPr>
          <p:cNvPr id="42" name="Rectangle 221"/>
          <p:cNvSpPr>
            <a:spLocks noChangeArrowheads="1"/>
          </p:cNvSpPr>
          <p:nvPr/>
        </p:nvSpPr>
        <p:spPr bwMode="auto">
          <a:xfrm>
            <a:off x="4800600" y="472214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1101</a:t>
            </a:r>
            <a:r>
              <a:rPr lang="en-US" altLang="zh-CN" sz="2100" i="0">
                <a:solidFill>
                  <a:schemeClr val="accent2"/>
                </a:solidFill>
              </a:rPr>
              <a:t>110</a:t>
            </a:r>
          </a:p>
        </p:txBody>
      </p:sp>
      <p:sp>
        <p:nvSpPr>
          <p:cNvPr id="43" name="Rectangle 222"/>
          <p:cNvSpPr>
            <a:spLocks noChangeArrowheads="1"/>
          </p:cNvSpPr>
          <p:nvPr/>
        </p:nvSpPr>
        <p:spPr bwMode="auto">
          <a:xfrm>
            <a:off x="7340600" y="4245893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chemeClr val="accent2"/>
                </a:solidFill>
              </a:rPr>
              <a:t>1+6</a:t>
            </a:r>
          </a:p>
        </p:txBody>
      </p:sp>
      <p:sp>
        <p:nvSpPr>
          <p:cNvPr id="44" name="Rectangle 223"/>
          <p:cNvSpPr>
            <a:spLocks noChangeArrowheads="1"/>
          </p:cNvSpPr>
          <p:nvPr/>
        </p:nvSpPr>
        <p:spPr bwMode="auto">
          <a:xfrm>
            <a:off x="6367463" y="424589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chemeClr val="accent2"/>
                </a:solidFill>
              </a:rPr>
              <a:t>1100</a:t>
            </a:r>
          </a:p>
        </p:txBody>
      </p:sp>
      <p:sp>
        <p:nvSpPr>
          <p:cNvPr id="45" name="Rectangle 224"/>
          <p:cNvSpPr>
            <a:spLocks noChangeArrowheads="1"/>
          </p:cNvSpPr>
          <p:nvPr/>
        </p:nvSpPr>
        <p:spPr bwMode="auto">
          <a:xfrm>
            <a:off x="4800600" y="424589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chemeClr val="accent2"/>
                </a:solidFill>
              </a:rPr>
              <a:t>0</a:t>
            </a:r>
            <a:r>
              <a:rPr lang="en-US" altLang="zh-CN" sz="2100" i="0"/>
              <a:t>1010</a:t>
            </a:r>
            <a:r>
              <a:rPr lang="en-US" altLang="zh-CN" sz="2100" i="0">
                <a:solidFill>
                  <a:schemeClr val="accent2"/>
                </a:solidFill>
              </a:rPr>
              <a:t>1</a:t>
            </a:r>
            <a:r>
              <a:rPr lang="en-US" altLang="zh-CN" sz="2100" i="0"/>
              <a:t>1</a:t>
            </a:r>
          </a:p>
        </p:txBody>
      </p:sp>
      <p:sp>
        <p:nvSpPr>
          <p:cNvPr id="46" name="Rectangle 225"/>
          <p:cNvSpPr>
            <a:spLocks noChangeArrowheads="1"/>
          </p:cNvSpPr>
          <p:nvPr/>
        </p:nvSpPr>
        <p:spPr bwMode="auto">
          <a:xfrm>
            <a:off x="7340600" y="3769643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2+3</a:t>
            </a: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6367463" y="376964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1010</a:t>
            </a:r>
          </a:p>
        </p:txBody>
      </p:sp>
      <p:sp>
        <p:nvSpPr>
          <p:cNvPr id="48" name="Rectangle 227"/>
          <p:cNvSpPr>
            <a:spLocks noChangeArrowheads="1"/>
          </p:cNvSpPr>
          <p:nvPr/>
        </p:nvSpPr>
        <p:spPr bwMode="auto">
          <a:xfrm>
            <a:off x="4800600" y="376964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</a:t>
            </a:r>
            <a:r>
              <a:rPr lang="en-US" altLang="zh-CN" sz="2100" i="0">
                <a:solidFill>
                  <a:schemeClr val="accent2"/>
                </a:solidFill>
              </a:rPr>
              <a:t>01</a:t>
            </a:r>
            <a:r>
              <a:rPr lang="en-US" altLang="zh-CN" sz="2100" i="0"/>
              <a:t>1001</a:t>
            </a:r>
          </a:p>
        </p:txBody>
      </p:sp>
      <p:sp>
        <p:nvSpPr>
          <p:cNvPr id="49" name="Rectangle 228"/>
          <p:cNvSpPr>
            <a:spLocks noChangeArrowheads="1"/>
          </p:cNvSpPr>
          <p:nvPr/>
        </p:nvSpPr>
        <p:spPr bwMode="auto">
          <a:xfrm>
            <a:off x="7340600" y="3293393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3+4</a:t>
            </a:r>
          </a:p>
        </p:txBody>
      </p:sp>
      <p:sp>
        <p:nvSpPr>
          <p:cNvPr id="50" name="Rectangle 229"/>
          <p:cNvSpPr>
            <a:spLocks noChangeArrowheads="1"/>
          </p:cNvSpPr>
          <p:nvPr/>
        </p:nvSpPr>
        <p:spPr bwMode="auto">
          <a:xfrm>
            <a:off x="6367463" y="329339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0101</a:t>
            </a:r>
          </a:p>
        </p:txBody>
      </p:sp>
      <p:sp>
        <p:nvSpPr>
          <p:cNvPr id="51" name="Rectangle 230"/>
          <p:cNvSpPr>
            <a:spLocks noChangeArrowheads="1"/>
          </p:cNvSpPr>
          <p:nvPr/>
        </p:nvSpPr>
        <p:spPr bwMode="auto">
          <a:xfrm>
            <a:off x="4800600" y="329339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</a:t>
            </a:r>
            <a:r>
              <a:rPr lang="en-US" altLang="zh-CN" sz="2100" i="0">
                <a:solidFill>
                  <a:schemeClr val="accent2"/>
                </a:solidFill>
              </a:rPr>
              <a:t>10</a:t>
            </a:r>
            <a:r>
              <a:rPr lang="en-US" altLang="zh-CN" sz="2100" i="0"/>
              <a:t>001</a:t>
            </a:r>
          </a:p>
        </p:txBody>
      </p:sp>
      <p:sp>
        <p:nvSpPr>
          <p:cNvPr id="52" name="Rectangle 231"/>
          <p:cNvSpPr>
            <a:spLocks noChangeArrowheads="1"/>
          </p:cNvSpPr>
          <p:nvPr/>
        </p:nvSpPr>
        <p:spPr bwMode="auto">
          <a:xfrm>
            <a:off x="7340600" y="2817143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chemeClr val="accent2"/>
                </a:solidFill>
              </a:rPr>
              <a:t>4+5</a:t>
            </a:r>
          </a:p>
        </p:txBody>
      </p:sp>
      <p:sp>
        <p:nvSpPr>
          <p:cNvPr id="53" name="Rectangle 232"/>
          <p:cNvSpPr>
            <a:spLocks noChangeArrowheads="1"/>
          </p:cNvSpPr>
          <p:nvPr/>
        </p:nvSpPr>
        <p:spPr bwMode="auto">
          <a:xfrm>
            <a:off x="6367463" y="281714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chemeClr val="accent2"/>
                </a:solidFill>
              </a:rPr>
              <a:t>1100</a:t>
            </a:r>
          </a:p>
        </p:txBody>
      </p:sp>
      <p:sp>
        <p:nvSpPr>
          <p:cNvPr id="54" name="Rectangle 233"/>
          <p:cNvSpPr>
            <a:spLocks noChangeArrowheads="1"/>
          </p:cNvSpPr>
          <p:nvPr/>
        </p:nvSpPr>
        <p:spPr bwMode="auto">
          <a:xfrm>
            <a:off x="4800600" y="281714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</a:t>
            </a:r>
            <a:r>
              <a:rPr lang="en-US" altLang="zh-CN" sz="2100" i="0">
                <a:solidFill>
                  <a:schemeClr val="accent2"/>
                </a:solidFill>
              </a:rPr>
              <a:t>01</a:t>
            </a:r>
            <a:r>
              <a:rPr lang="en-US" altLang="zh-CN" sz="2100" i="0"/>
              <a:t>01</a:t>
            </a:r>
          </a:p>
        </p:txBody>
      </p:sp>
      <p:sp>
        <p:nvSpPr>
          <p:cNvPr id="55" name="Rectangle 234"/>
          <p:cNvSpPr>
            <a:spLocks noChangeArrowheads="1"/>
          </p:cNvSpPr>
          <p:nvPr/>
        </p:nvSpPr>
        <p:spPr bwMode="auto">
          <a:xfrm>
            <a:off x="7340600" y="2331368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5+6</a:t>
            </a:r>
          </a:p>
        </p:txBody>
      </p:sp>
      <p:sp>
        <p:nvSpPr>
          <p:cNvPr id="56" name="Rectangle 235"/>
          <p:cNvSpPr>
            <a:spLocks noChangeArrowheads="1"/>
          </p:cNvSpPr>
          <p:nvPr/>
        </p:nvSpPr>
        <p:spPr bwMode="auto">
          <a:xfrm>
            <a:off x="6367463" y="234089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0110</a:t>
            </a:r>
          </a:p>
        </p:txBody>
      </p:sp>
      <p:sp>
        <p:nvSpPr>
          <p:cNvPr id="57" name="Rectangle 236"/>
          <p:cNvSpPr>
            <a:spLocks noChangeArrowheads="1"/>
          </p:cNvSpPr>
          <p:nvPr/>
        </p:nvSpPr>
        <p:spPr bwMode="auto">
          <a:xfrm>
            <a:off x="4800600" y="234089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1101</a:t>
            </a:r>
            <a:r>
              <a:rPr lang="en-US" altLang="zh-CN" sz="2100" i="0">
                <a:solidFill>
                  <a:schemeClr val="accent2"/>
                </a:solidFill>
              </a:rPr>
              <a:t>11</a:t>
            </a:r>
            <a:r>
              <a:rPr lang="en-US" altLang="zh-CN" sz="2100" i="0"/>
              <a:t>1</a:t>
            </a:r>
          </a:p>
        </p:txBody>
      </p:sp>
      <p:sp>
        <p:nvSpPr>
          <p:cNvPr id="58" name="Rectangle 237"/>
          <p:cNvSpPr>
            <a:spLocks noChangeArrowheads="1"/>
          </p:cNvSpPr>
          <p:nvPr/>
        </p:nvSpPr>
        <p:spPr bwMode="auto">
          <a:xfrm>
            <a:off x="7340600" y="1864643"/>
            <a:ext cx="119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6+7</a:t>
            </a:r>
          </a:p>
        </p:txBody>
      </p:sp>
      <p:sp>
        <p:nvSpPr>
          <p:cNvPr id="59" name="Rectangle 238"/>
          <p:cNvSpPr>
            <a:spLocks noChangeArrowheads="1"/>
          </p:cNvSpPr>
          <p:nvPr/>
        </p:nvSpPr>
        <p:spPr bwMode="auto">
          <a:xfrm>
            <a:off x="6367463" y="1864643"/>
            <a:ext cx="1023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>
                <a:solidFill>
                  <a:srgbClr val="0000FF"/>
                </a:solidFill>
              </a:rPr>
              <a:t>0011</a:t>
            </a:r>
          </a:p>
        </p:txBody>
      </p:sp>
      <p:sp>
        <p:nvSpPr>
          <p:cNvPr id="60" name="Rectangle 239"/>
          <p:cNvSpPr>
            <a:spLocks noChangeArrowheads="1"/>
          </p:cNvSpPr>
          <p:nvPr/>
        </p:nvSpPr>
        <p:spPr bwMode="auto">
          <a:xfrm>
            <a:off x="4800600" y="1864643"/>
            <a:ext cx="156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100" i="0"/>
              <a:t>11010</a:t>
            </a:r>
            <a:r>
              <a:rPr lang="en-US" altLang="zh-CN" sz="2100" i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61" name="Rectangle 240"/>
          <p:cNvSpPr>
            <a:spLocks noChangeArrowheads="1"/>
          </p:cNvSpPr>
          <p:nvPr/>
        </p:nvSpPr>
        <p:spPr bwMode="auto">
          <a:xfrm>
            <a:off x="7340600" y="1340768"/>
            <a:ext cx="1193800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+mn-ea"/>
                <a:ea typeface="+mn-ea"/>
              </a:rPr>
              <a:t>出错位</a:t>
            </a:r>
          </a:p>
        </p:txBody>
      </p:sp>
      <p:sp>
        <p:nvSpPr>
          <p:cNvPr id="62" name="Rectangle 241"/>
          <p:cNvSpPr>
            <a:spLocks noChangeArrowheads="1"/>
          </p:cNvSpPr>
          <p:nvPr/>
        </p:nvSpPr>
        <p:spPr bwMode="auto">
          <a:xfrm>
            <a:off x="6367463" y="1340768"/>
            <a:ext cx="1023937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  <a:latin typeface="+mn-ea"/>
                <a:ea typeface="+mn-ea"/>
              </a:rPr>
              <a:t>余数</a:t>
            </a:r>
          </a:p>
        </p:txBody>
      </p:sp>
      <p:sp>
        <p:nvSpPr>
          <p:cNvPr id="63" name="Rectangle 242"/>
          <p:cNvSpPr>
            <a:spLocks noChangeArrowheads="1"/>
          </p:cNvSpPr>
          <p:nvPr/>
        </p:nvSpPr>
        <p:spPr bwMode="auto">
          <a:xfrm>
            <a:off x="4800600" y="1340768"/>
            <a:ext cx="1566863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chemeClr val="bg1"/>
                </a:solidFill>
                <a:latin typeface="+mn-ea"/>
                <a:ea typeface="+mn-ea"/>
              </a:rPr>
              <a:t>A</a:t>
            </a:r>
            <a:r>
              <a:rPr lang="en-US" altLang="zh-CN" sz="1800" i="0" baseline="-25000">
                <a:solidFill>
                  <a:schemeClr val="bg1"/>
                </a:solidFill>
                <a:latin typeface="+mn-ea"/>
                <a:ea typeface="+mn-ea"/>
              </a:rPr>
              <a:t>7</a:t>
            </a:r>
            <a:r>
              <a:rPr lang="en-US" altLang="zh-CN" sz="1800" i="0">
                <a:solidFill>
                  <a:schemeClr val="bg1"/>
                </a:solidFill>
                <a:latin typeface="+mn-ea"/>
                <a:ea typeface="+mn-ea"/>
              </a:rPr>
              <a:t>~A</a:t>
            </a:r>
            <a:r>
              <a:rPr lang="en-US" altLang="zh-CN" sz="1800" i="0" baseline="-2500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zh-CN" sz="1800" i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4" name="Line 243"/>
          <p:cNvSpPr>
            <a:spLocks noChangeShapeType="1"/>
          </p:cNvSpPr>
          <p:nvPr/>
        </p:nvSpPr>
        <p:spPr bwMode="auto">
          <a:xfrm>
            <a:off x="6367463" y="1340768"/>
            <a:ext cx="0" cy="43338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65" name="Line 244"/>
          <p:cNvSpPr>
            <a:spLocks noChangeShapeType="1"/>
          </p:cNvSpPr>
          <p:nvPr/>
        </p:nvSpPr>
        <p:spPr bwMode="auto">
          <a:xfrm>
            <a:off x="7340600" y="1340768"/>
            <a:ext cx="0" cy="43338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66" name="Line 246"/>
          <p:cNvSpPr>
            <a:spLocks noChangeShapeType="1"/>
          </p:cNvSpPr>
          <p:nvPr/>
        </p:nvSpPr>
        <p:spPr bwMode="auto">
          <a:xfrm>
            <a:off x="1371600" y="1874168"/>
            <a:ext cx="0" cy="3810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67" name="Line 247"/>
          <p:cNvSpPr>
            <a:spLocks noChangeShapeType="1"/>
          </p:cNvSpPr>
          <p:nvPr/>
        </p:nvSpPr>
        <p:spPr bwMode="auto">
          <a:xfrm>
            <a:off x="5486400" y="1874168"/>
            <a:ext cx="0" cy="3810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endParaRPr lang="zh-CN" altLang="en-US" i="0"/>
          </a:p>
        </p:txBody>
      </p:sp>
      <p:sp>
        <p:nvSpPr>
          <p:cNvPr id="3" name="文本框 2"/>
          <p:cNvSpPr txBox="1"/>
          <p:nvPr/>
        </p:nvSpPr>
        <p:spPr>
          <a:xfrm>
            <a:off x="899592" y="587727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i="0" dirty="0" smtClean="0">
                <a:latin typeface="+mn-ea"/>
                <a:ea typeface="+mn-ea"/>
              </a:rPr>
              <a:t>码距为</a:t>
            </a:r>
            <a:r>
              <a:rPr lang="en-US" altLang="zh-CN" i="0" dirty="0" smtClean="0">
                <a:latin typeface="+mn-ea"/>
                <a:ea typeface="+mn-ea"/>
              </a:rPr>
              <a:t>4</a:t>
            </a:r>
            <a:r>
              <a:rPr lang="zh-CN" altLang="en-US" i="0" dirty="0" smtClean="0">
                <a:latin typeface="+mn-ea"/>
                <a:ea typeface="+mn-ea"/>
              </a:rPr>
              <a:t>，可检测两位错，纠正一位错</a:t>
            </a:r>
            <a:endParaRPr lang="zh-CN" altLang="en-US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7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两位错余数情况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1152128"/>
          </a:xfrm>
        </p:spPr>
        <p:txBody>
          <a:bodyPr/>
          <a:lstStyle/>
          <a:p>
            <a:r>
              <a:rPr lang="zh-CN" altLang="en-US" dirty="0" smtClean="0"/>
              <a:t>两位数出错余数与一位错不同（见表）</a:t>
            </a:r>
            <a:endParaRPr lang="en-US" altLang="zh-CN" dirty="0" smtClean="0"/>
          </a:p>
          <a:p>
            <a:r>
              <a:rPr lang="zh-CN" altLang="en-US" dirty="0" smtClean="0"/>
              <a:t>三位错余数可能和一位错相同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011" y="2353445"/>
            <a:ext cx="7697538" cy="232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57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CRC</a:t>
            </a:r>
            <a:r>
              <a:rPr lang="zh-CN" altLang="en-US" dirty="0" smtClean="0"/>
              <a:t>校验性能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可检测出所有的双错、奇数位错 </a:t>
            </a:r>
          </a:p>
          <a:p>
            <a:pPr eaLnBrk="1" hangingPunct="1"/>
            <a:r>
              <a:rPr lang="zh-CN" altLang="en-US" dirty="0"/>
              <a:t>可检测所有小于、等于校验位长度的突发错 </a:t>
            </a:r>
          </a:p>
          <a:p>
            <a:pPr lvl="1" eaLnBrk="1" hangingPunct="1"/>
            <a:r>
              <a:rPr lang="zh-CN" altLang="en-US" dirty="0"/>
              <a:t>突发错是指几乎连续发生的一串错，突发长度就是指从出错的第一位到出错的最后一位的长度</a:t>
            </a:r>
            <a:r>
              <a:rPr lang="en-US" altLang="zh-CN" dirty="0"/>
              <a:t>(</a:t>
            </a:r>
            <a:r>
              <a:rPr lang="zh-CN" altLang="en-US" dirty="0"/>
              <a:t>但是，中间并不一定每一位都错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广泛运用于通信传输领域，磁存储领域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 Encoding Circuit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212976"/>
            <a:ext cx="8218488" cy="2808064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触发器初始状态为</a:t>
            </a:r>
            <a:r>
              <a:rPr lang="en-US" altLang="zh-CN" sz="2000" dirty="0"/>
              <a:t>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/>
              <a:t>Q4=0</a:t>
            </a:r>
            <a:r>
              <a:rPr lang="zh-CN" altLang="en-US" sz="2000" dirty="0"/>
              <a:t>时，不够除，下一个脉冲，数据左移一位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/>
              <a:t>Q4=1</a:t>
            </a:r>
            <a:r>
              <a:rPr lang="zh-CN" altLang="en-US" sz="2000" dirty="0"/>
              <a:t>时，够除，商上一，作模二的减法，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有异或门的位置相当于生成多项式为</a:t>
            </a:r>
            <a:r>
              <a:rPr lang="en-US" altLang="zh-CN" sz="2000" dirty="0"/>
              <a:t>1</a:t>
            </a:r>
            <a:r>
              <a:rPr lang="zh-CN" altLang="en-US" sz="2000" dirty="0"/>
              <a:t>的位置，作异或运算，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无异或门的位置，相当于多项式为零的位置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/>
              <a:t>G(X)=X</a:t>
            </a:r>
            <a:r>
              <a:rPr lang="en-US" altLang="zh-CN" sz="2000" baseline="30000" dirty="0"/>
              <a:t>4</a:t>
            </a:r>
            <a:r>
              <a:rPr lang="en-US" altLang="zh-CN" sz="2000" dirty="0"/>
              <a:t>+X+1  10011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1340768"/>
          <a:ext cx="7924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06" r:id="rId3" imgW="4653000" imgH="984240" progId="Visio.Drawing.6">
                  <p:embed/>
                </p:oleObj>
              </mc:Choice>
              <mc:Fallback>
                <p:oleObj r:id="rId3" imgW="4653000" imgH="98424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40768"/>
                        <a:ext cx="7924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914400" y="1340768"/>
            <a:ext cx="6781800" cy="403225"/>
            <a:chOff x="0" y="0"/>
            <a:chExt cx="4272" cy="254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544" y="0"/>
              <a:ext cx="48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Ctr="1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792" y="0"/>
              <a:ext cx="48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Ctr="1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x</a:t>
              </a:r>
              <a:r>
                <a:rPr lang="en-US" altLang="zh-CN" baseline="30000"/>
                <a:t>0</a:t>
              </a:r>
              <a:endParaRPr lang="en-US" altLang="zh-CN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536" y="0"/>
              <a:ext cx="48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Ctr="1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x</a:t>
              </a:r>
              <a:r>
                <a:rPr lang="en-US" altLang="zh-CN" baseline="30000"/>
                <a:t>2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720" y="0"/>
              <a:ext cx="48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Ctr="1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x</a:t>
              </a:r>
              <a:r>
                <a:rPr lang="en-US" altLang="zh-CN" baseline="30000"/>
                <a:t>3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Ctr="1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dirty="0"/>
                <a:t>x</a:t>
              </a:r>
              <a:r>
                <a:rPr lang="en-US" altLang="zh-CN" baseline="30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6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           </a:t>
            </a:r>
            <a:r>
              <a:rPr lang="en-US" altLang="zh-CN" sz="3000" dirty="0">
                <a:solidFill>
                  <a:srgbClr val="FFFF00"/>
                </a:solidFill>
              </a:rPr>
              <a:t>www.unicode.org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用于克服字符数字的限制</a:t>
            </a:r>
          </a:p>
          <a:p>
            <a:pPr eaLnBrk="1" hangingPunct="1"/>
            <a:r>
              <a:rPr lang="zh-CN" altLang="en-US" dirty="0"/>
              <a:t>为所有语言中的字符分配唯一的代码</a:t>
            </a:r>
          </a:p>
          <a:p>
            <a:pPr eaLnBrk="1" hangingPunct="1"/>
            <a:r>
              <a:rPr lang="en-US" altLang="zh-CN" dirty="0"/>
              <a:t>16 bit </a:t>
            </a:r>
            <a:r>
              <a:rPr lang="zh-CN" altLang="en-US" dirty="0"/>
              <a:t>字符集，</a:t>
            </a:r>
            <a:r>
              <a:rPr lang="en-US" altLang="zh-CN" dirty="0"/>
              <a:t>65536 Unicode </a:t>
            </a:r>
            <a:r>
              <a:rPr lang="zh-CN" altLang="en-US" dirty="0"/>
              <a:t>字符</a:t>
            </a:r>
          </a:p>
          <a:p>
            <a:pPr eaLnBrk="1" hangingPunct="1"/>
            <a:r>
              <a:rPr lang="zh-CN" altLang="en-US" dirty="0"/>
              <a:t>提供唯一的代码</a:t>
            </a:r>
          </a:p>
          <a:p>
            <a:pPr lvl="1" eaLnBrk="1" hangingPunct="1"/>
            <a:r>
              <a:rPr lang="zh-CN" altLang="en-US" dirty="0"/>
              <a:t>不论任何平台</a:t>
            </a:r>
          </a:p>
          <a:p>
            <a:pPr lvl="1" eaLnBrk="1" hangingPunct="1"/>
            <a:r>
              <a:rPr lang="zh-CN" altLang="en-US" dirty="0"/>
              <a:t>不论任何程序</a:t>
            </a:r>
          </a:p>
          <a:p>
            <a:pPr lvl="1" eaLnBrk="1" hangingPunct="1"/>
            <a:r>
              <a:rPr lang="zh-CN" altLang="en-US" dirty="0"/>
              <a:t>不论任何语言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5" descr="Unicode Globe + IUC 29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43400"/>
            <a:ext cx="25622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9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7,4</a:t>
            </a:r>
            <a:r>
              <a:rPr lang="zh-CN" altLang="en-US" dirty="0" smtClean="0"/>
              <a:t>）编码电路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417296"/>
            <a:ext cx="8218487" cy="416787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8598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7,3</a:t>
            </a:r>
            <a:r>
              <a:rPr lang="zh-CN" altLang="en-US" dirty="0" smtClean="0"/>
              <a:t>）</a:t>
            </a:r>
            <a:r>
              <a:rPr lang="zh-CN" altLang="en-US" dirty="0"/>
              <a:t>编码电路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697961"/>
            <a:ext cx="8218487" cy="360654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981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Ethernet CRC-32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CRC-16: G(x) = x</a:t>
            </a:r>
            <a:r>
              <a:rPr lang="en-US" altLang="zh-CN" sz="2300" baseline="30000" dirty="0">
                <a:ea typeface="宋体" panose="02010600030101010101" pitchFamily="2" charset="-122"/>
              </a:rPr>
              <a:t>16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15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2</a:t>
            </a:r>
            <a:r>
              <a:rPr lang="en-US" altLang="zh-CN" sz="2300" dirty="0">
                <a:ea typeface="宋体" panose="02010600030101010101" pitchFamily="2" charset="-122"/>
              </a:rPr>
              <a:t> + 1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detects single and double bit errors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All errors with an odd number of bits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Burst errors of length 16 or less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Most errors for longer bursts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CRC-32: G(x) = x</a:t>
            </a:r>
            <a:r>
              <a:rPr lang="en-US" altLang="zh-CN" sz="2300" baseline="30000" dirty="0">
                <a:ea typeface="宋体" panose="02010600030101010101" pitchFamily="2" charset="-122"/>
              </a:rPr>
              <a:t>32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26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23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22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16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12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11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10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8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7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5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4</a:t>
            </a:r>
            <a:r>
              <a:rPr lang="en-US" altLang="zh-CN" sz="2300" dirty="0">
                <a:ea typeface="宋体" panose="02010600030101010101" pitchFamily="2" charset="-122"/>
              </a:rPr>
              <a:t> + x</a:t>
            </a:r>
            <a:r>
              <a:rPr lang="en-US" altLang="zh-CN" sz="2300" baseline="30000" dirty="0">
                <a:ea typeface="宋体" panose="02010600030101010101" pitchFamily="2" charset="-122"/>
              </a:rPr>
              <a:t>2</a:t>
            </a:r>
            <a:r>
              <a:rPr lang="en-US" altLang="zh-CN" sz="2300" dirty="0">
                <a:ea typeface="宋体" panose="02010600030101010101" pitchFamily="2" charset="-122"/>
              </a:rPr>
              <a:t> + x  + 1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Used in </a:t>
            </a:r>
            <a:r>
              <a:rPr lang="en-US" altLang="zh-CN" sz="2300" dirty="0" err="1">
                <a:ea typeface="宋体" panose="02010600030101010101" pitchFamily="2" charset="-122"/>
              </a:rPr>
              <a:t>ethernet</a:t>
            </a:r>
            <a:endParaRPr lang="en-US" altLang="zh-CN" sz="23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71628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CRC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发送方生成校验码（数据位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校验位）</a:t>
            </a:r>
            <a:endParaRPr lang="en-US" altLang="zh-CN" dirty="0" smtClean="0"/>
          </a:p>
          <a:p>
            <a:r>
              <a:rPr lang="zh-CN" altLang="en-US" dirty="0" smtClean="0"/>
              <a:t>接收方根据接收到的校验码求余数（检错码）</a:t>
            </a:r>
            <a:endParaRPr lang="en-US" altLang="zh-CN" dirty="0" smtClean="0"/>
          </a:p>
          <a:p>
            <a:r>
              <a:rPr lang="zh-CN" altLang="en-US" dirty="0" smtClean="0"/>
              <a:t>检错码为零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假定正确</a:t>
            </a:r>
            <a:endParaRPr lang="en-US" altLang="zh-CN" dirty="0" smtClean="0"/>
          </a:p>
          <a:p>
            <a:r>
              <a:rPr lang="zh-CN" altLang="en-US" dirty="0" smtClean="0"/>
              <a:t>检错码不为零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本章重点内容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/>
              <a:t>二进制表示以及进制转换运算</a:t>
            </a:r>
            <a:endParaRPr lang="en-US" altLang="zh-CN" sz="2600" dirty="0" smtClean="0"/>
          </a:p>
          <a:p>
            <a:pPr eaLnBrk="1" hangingPunct="1"/>
            <a:r>
              <a:rPr lang="en-US" altLang="zh-CN" sz="2600" dirty="0" smtClean="0"/>
              <a:t>IEEE 754</a:t>
            </a:r>
            <a:r>
              <a:rPr lang="zh-CN" altLang="en-US" sz="2600" dirty="0" smtClean="0"/>
              <a:t>浮点数表示</a:t>
            </a:r>
          </a:p>
          <a:p>
            <a:pPr eaLnBrk="1" hangingPunct="1"/>
            <a:r>
              <a:rPr lang="zh-CN" altLang="en-US" sz="2600" dirty="0" smtClean="0"/>
              <a:t>不同机器码编码规则，表示范围。</a:t>
            </a:r>
            <a:endParaRPr lang="zh-CN" altLang="en-US" sz="2600" dirty="0"/>
          </a:p>
          <a:p>
            <a:pPr eaLnBrk="1" hangingPunct="1"/>
            <a:r>
              <a:rPr lang="zh-CN" altLang="en-US" sz="2600" dirty="0"/>
              <a:t>纠错码和检错码</a:t>
            </a:r>
          </a:p>
          <a:p>
            <a:pPr lvl="1" eaLnBrk="1" hangingPunct="1"/>
            <a:r>
              <a:rPr lang="zh-CN" altLang="en-US" sz="2200" dirty="0"/>
              <a:t>奇偶校验熟练掌握</a:t>
            </a:r>
          </a:p>
          <a:p>
            <a:pPr lvl="1" eaLnBrk="1" hangingPunct="1"/>
            <a:r>
              <a:rPr lang="zh-CN" altLang="en-US" sz="2200" dirty="0"/>
              <a:t>海明，</a:t>
            </a:r>
            <a:r>
              <a:rPr lang="en-US" altLang="zh-CN" dirty="0"/>
              <a:t>CRC</a:t>
            </a:r>
            <a:r>
              <a:rPr lang="zh-CN" altLang="en-US" sz="2200" dirty="0"/>
              <a:t>会计算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4" descr="j0299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57600"/>
            <a:ext cx="1485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Page 60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2.4  2.5  2.6  2.10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/>
            <a:r>
              <a:rPr lang="en-US" altLang="zh-CN" dirty="0"/>
              <a:t>2.16</a:t>
            </a:r>
          </a:p>
          <a:p>
            <a:pPr lvl="1" eaLnBrk="1" hangingPunct="1"/>
            <a:r>
              <a:rPr lang="en-US" altLang="zh-CN" dirty="0"/>
              <a:t>2.18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410200" y="3886200"/>
          <a:ext cx="3119438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30" r:id="rId3" imgW="4006850" imgH="2857500" progId="MS_ClipArt_Gallery.2">
                  <p:embed/>
                </p:oleObj>
              </mc:Choice>
              <mc:Fallback>
                <p:oleObj r:id="rId3" imgW="4006850" imgH="2857500" progId="MS_ClipArt_Gallery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86200"/>
                        <a:ext cx="3119438" cy="222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2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Character Set  </a:t>
            </a:r>
            <a:r>
              <a:rPr lang="en-US" altLang="zh-CN" dirty="0">
                <a:solidFill>
                  <a:srgbClr val="FFFF00"/>
                </a:solidFill>
              </a:rPr>
              <a:t>ISO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UCS </a:t>
            </a:r>
          </a:p>
          <a:p>
            <a:pPr lvl="1" eaLnBrk="1" hangingPunct="1"/>
            <a:r>
              <a:rPr lang="en-US" altLang="zh-CN" dirty="0"/>
              <a:t>ISO 10646 </a:t>
            </a:r>
          </a:p>
          <a:p>
            <a:pPr lvl="1" eaLnBrk="1" hangingPunct="1"/>
            <a:r>
              <a:rPr lang="en-US" altLang="zh-CN" dirty="0"/>
              <a:t>UCS-2 UCS-4</a:t>
            </a:r>
          </a:p>
          <a:p>
            <a:pPr eaLnBrk="1" hangingPunct="1"/>
            <a:r>
              <a:rPr lang="en-US" altLang="zh-CN" dirty="0"/>
              <a:t>UTF (Unicode Transform format)</a:t>
            </a:r>
          </a:p>
          <a:p>
            <a:pPr lvl="1" eaLnBrk="1" hangingPunct="1"/>
            <a:r>
              <a:rPr lang="en-US" altLang="zh-CN" dirty="0"/>
              <a:t>UTF-7</a:t>
            </a:r>
          </a:p>
          <a:p>
            <a:pPr lvl="1" eaLnBrk="1" hangingPunct="1"/>
            <a:r>
              <a:rPr lang="en-US" altLang="zh-CN" dirty="0"/>
              <a:t>UTF-8</a:t>
            </a:r>
          </a:p>
          <a:p>
            <a:pPr lvl="1" eaLnBrk="1" hangingPunct="1"/>
            <a:r>
              <a:rPr lang="en-US" altLang="zh-CN" dirty="0"/>
              <a:t>UTF-16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记事本编码区别？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515" y="976624"/>
            <a:ext cx="7353031" cy="50403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011" y="5914146"/>
            <a:ext cx="7571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字符编码笔记：</a:t>
            </a:r>
            <a:r>
              <a:rPr lang="en-US" altLang="zh-CN" dirty="0"/>
              <a:t>ASCII</a:t>
            </a:r>
            <a:r>
              <a:rPr lang="zh-CN" altLang="en-US" dirty="0"/>
              <a:t>，</a:t>
            </a:r>
            <a:r>
              <a:rPr lang="en-US" altLang="zh-CN" dirty="0"/>
              <a:t>Unicode</a:t>
            </a:r>
            <a:r>
              <a:rPr lang="zh-CN" altLang="en-US" dirty="0"/>
              <a:t>和</a:t>
            </a:r>
            <a:r>
              <a:rPr lang="en-US" altLang="zh-CN" dirty="0"/>
              <a:t>UTF-8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://www.ruanyifeng.com/blog/2007/10/ascii_unicode_and_utf-8.html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4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数值数据表示方法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计算机数值数据表示的特点</a:t>
            </a:r>
          </a:p>
          <a:p>
            <a:pPr eaLnBrk="1" hangingPunct="1"/>
            <a:r>
              <a:rPr lang="zh-CN" altLang="en-US" dirty="0"/>
              <a:t>进位制数</a:t>
            </a:r>
          </a:p>
          <a:p>
            <a:pPr eaLnBrk="1" hangingPunct="1"/>
            <a:r>
              <a:rPr lang="zh-CN" altLang="en-US" dirty="0"/>
              <a:t>数的定点、浮点表示</a:t>
            </a:r>
          </a:p>
          <a:p>
            <a:pPr eaLnBrk="1" hangingPunct="1"/>
            <a:r>
              <a:rPr lang="zh-CN" altLang="en-US" dirty="0"/>
              <a:t>机器数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计算机数据编码需要考虑的因素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</a:t>
            </a:r>
            <a:r>
              <a:rPr lang="zh-CN" altLang="en-US" dirty="0"/>
              <a:t>的类型</a:t>
            </a:r>
            <a:r>
              <a:rPr lang="en-US" altLang="zh-CN" dirty="0"/>
              <a:t>(</a:t>
            </a:r>
            <a:r>
              <a:rPr lang="zh-CN" altLang="en-US" dirty="0"/>
              <a:t>小数、整数、实数和复数） </a:t>
            </a:r>
          </a:p>
          <a:p>
            <a:pPr eaLnBrk="1" hangingPunct="1"/>
            <a:r>
              <a:rPr lang="zh-CN" altLang="en-US" dirty="0" smtClean="0"/>
              <a:t>数值</a:t>
            </a:r>
            <a:r>
              <a:rPr lang="zh-CN" altLang="en-US" dirty="0"/>
              <a:t>范围</a:t>
            </a:r>
            <a:r>
              <a:rPr lang="en-US" altLang="zh-CN" dirty="0"/>
              <a:t>, </a:t>
            </a:r>
            <a:r>
              <a:rPr lang="zh-CN" altLang="en-US" dirty="0"/>
              <a:t>数值精度 </a:t>
            </a:r>
          </a:p>
          <a:p>
            <a:pPr eaLnBrk="1" hangingPunct="1"/>
            <a:r>
              <a:rPr lang="zh-CN" altLang="en-US" dirty="0"/>
              <a:t>少量简单的基本符号表示大量复杂的信息</a:t>
            </a:r>
          </a:p>
          <a:p>
            <a:pPr eaLnBrk="1" hangingPunct="1"/>
            <a:r>
              <a:rPr lang="zh-CN" altLang="en-US" dirty="0"/>
              <a:t>状态简单</a:t>
            </a:r>
            <a:r>
              <a:rPr lang="en-US" altLang="zh-CN" dirty="0"/>
              <a:t>,</a:t>
            </a:r>
            <a:r>
              <a:rPr lang="zh-CN" altLang="en-US" dirty="0"/>
              <a:t>电路实现简单</a:t>
            </a:r>
          </a:p>
          <a:p>
            <a:pPr eaLnBrk="1" hangingPunct="1"/>
            <a:r>
              <a:rPr lang="zh-CN" altLang="en-US" dirty="0"/>
              <a:t>运算方便</a:t>
            </a:r>
          </a:p>
          <a:p>
            <a:pPr eaLnBrk="1" hangingPunct="1"/>
            <a:r>
              <a:rPr lang="zh-CN" altLang="en-US" dirty="0"/>
              <a:t>数值存储和处理所需的硬件代价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非数值数据表示法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数值数据表示法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数据信息的校验</a:t>
            </a:r>
          </a:p>
          <a:p>
            <a:pPr marL="0" indent="0" eaLnBrk="1" hangingPunct="1"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4" descr="j02333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89413"/>
            <a:ext cx="19446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6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vs. Computer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人们日常生活采用</a:t>
            </a:r>
            <a:r>
              <a:rPr lang="en-US" altLang="zh-CN" dirty="0"/>
              <a:t>10</a:t>
            </a:r>
            <a:r>
              <a:rPr lang="zh-CN" altLang="en-US" dirty="0"/>
              <a:t>进制</a:t>
            </a:r>
          </a:p>
          <a:p>
            <a:pPr lvl="1" eaLnBrk="1" hangingPunct="1"/>
            <a:r>
              <a:rPr lang="zh-CN" altLang="en-US" dirty="0"/>
              <a:t>天生</a:t>
            </a:r>
            <a:r>
              <a:rPr lang="en-US" altLang="zh-CN" dirty="0"/>
              <a:t>10</a:t>
            </a:r>
            <a:r>
              <a:rPr lang="zh-CN" altLang="en-US" dirty="0"/>
              <a:t>个手指</a:t>
            </a:r>
          </a:p>
          <a:p>
            <a:pPr eaLnBrk="1" hangingPunct="1"/>
            <a:r>
              <a:rPr lang="zh-CN" altLang="en-US" dirty="0"/>
              <a:t>计算机采用二进制</a:t>
            </a:r>
          </a:p>
          <a:p>
            <a:pPr lvl="1" eaLnBrk="1" hangingPunct="1"/>
            <a:r>
              <a:rPr lang="zh-CN" altLang="en-US" dirty="0"/>
              <a:t>计算机采用电子开关</a:t>
            </a:r>
          </a:p>
          <a:p>
            <a:pPr lvl="1" eaLnBrk="1" hangingPunct="1"/>
            <a:r>
              <a:rPr lang="zh-CN" altLang="en-US" dirty="0"/>
              <a:t>开关仅仅包括两个状态 </a:t>
            </a:r>
            <a:r>
              <a:rPr lang="en-US" altLang="zh-CN" sz="2200" dirty="0"/>
              <a:t>ON OFF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4" descr="j03155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52" y="3720183"/>
            <a:ext cx="236220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j01963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08720"/>
            <a:ext cx="14970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1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zh-CN" altLang="zh-CN" dirty="0" smtClean="0"/>
              <a:t>进</a:t>
            </a:r>
            <a:r>
              <a:rPr lang="zh-CN" altLang="zh-CN" dirty="0"/>
              <a:t>制编码特点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0123456789</a:t>
            </a:r>
            <a:r>
              <a:rPr lang="zh-CN" altLang="en-US" dirty="0"/>
              <a:t>共</a:t>
            </a:r>
            <a:r>
              <a:rPr lang="en-US" altLang="zh-CN" dirty="0"/>
              <a:t>10</a:t>
            </a:r>
            <a:r>
              <a:rPr lang="zh-CN" altLang="en-US" dirty="0"/>
              <a:t>种状态，状态</a:t>
            </a:r>
            <a:r>
              <a:rPr lang="zh-CN" altLang="en-US" dirty="0" smtClean="0"/>
              <a:t>过多</a:t>
            </a:r>
            <a:endParaRPr lang="en-US" altLang="zh-CN" dirty="0" smtClean="0"/>
          </a:p>
          <a:p>
            <a:pPr lvl="1"/>
            <a:r>
              <a:rPr lang="zh-CN" altLang="en-US" dirty="0"/>
              <a:t>运算组合状态过多</a:t>
            </a:r>
            <a:endParaRPr lang="zh-CN" altLang="en-US" sz="650" dirty="0"/>
          </a:p>
          <a:p>
            <a:pPr lvl="2"/>
            <a:r>
              <a:rPr lang="en-US" altLang="zh-CN" dirty="0" smtClean="0"/>
              <a:t>10</a:t>
            </a:r>
            <a:r>
              <a:rPr lang="zh-CN" altLang="en-US" dirty="0"/>
              <a:t>进制</a:t>
            </a:r>
            <a:r>
              <a:rPr lang="zh-CN" altLang="en-US" dirty="0" smtClean="0"/>
              <a:t>加法组合数</a:t>
            </a:r>
            <a:r>
              <a:rPr lang="en-US" altLang="zh-CN" dirty="0" smtClean="0"/>
              <a:t>=C</a:t>
            </a:r>
            <a:r>
              <a:rPr lang="en-US" altLang="zh-CN" baseline="-25000" dirty="0" smtClean="0"/>
              <a:t>10</a:t>
            </a:r>
            <a:r>
              <a:rPr lang="en-US" altLang="zh-CN" baseline="30000" dirty="0" smtClean="0"/>
              <a:t>2+</a:t>
            </a:r>
            <a:r>
              <a:rPr lang="en-US" altLang="zh-CN" dirty="0" smtClean="0"/>
              <a:t>+10=10*9/2</a:t>
            </a:r>
            <a:r>
              <a:rPr lang="en-US" altLang="zh-CN" dirty="0"/>
              <a:t>!+</a:t>
            </a:r>
            <a:r>
              <a:rPr lang="en-US" altLang="zh-CN" dirty="0" smtClean="0"/>
              <a:t>10=</a:t>
            </a:r>
            <a:r>
              <a:rPr lang="en-US" altLang="zh-CN" dirty="0" smtClean="0">
                <a:solidFill>
                  <a:srgbClr val="0000FF"/>
                </a:solidFill>
              </a:rPr>
              <a:t>55</a:t>
            </a:r>
          </a:p>
          <a:p>
            <a:pPr lvl="2"/>
            <a:r>
              <a:rPr lang="en-US" altLang="zh-CN" dirty="0" smtClean="0"/>
              <a:t>8</a:t>
            </a:r>
            <a:r>
              <a:rPr lang="zh-CN" altLang="en-US" dirty="0" smtClean="0"/>
              <a:t>进制  </a:t>
            </a:r>
            <a:r>
              <a:rPr lang="en-US" altLang="zh-CN" dirty="0" smtClean="0">
                <a:solidFill>
                  <a:srgbClr val="0000FF"/>
                </a:solidFill>
              </a:rPr>
              <a:t>36</a:t>
            </a:r>
            <a:r>
              <a:rPr lang="en-US" altLang="zh-CN" dirty="0" smtClean="0"/>
              <a:t> </a:t>
            </a:r>
            <a:r>
              <a:rPr lang="zh-CN" altLang="en-US" dirty="0" smtClean="0"/>
              <a:t>种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  </a:t>
            </a:r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二进制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>
                <a:latin typeface="华文新魏" panose="02010800040101010101" pitchFamily="2" charset="-122"/>
              </a:rPr>
              <a:t>符号数最少，</a:t>
            </a:r>
            <a:r>
              <a:rPr lang="zh-CN" altLang="en-US" sz="2200" dirty="0" smtClean="0">
                <a:latin typeface="宋体" panose="02010600030101010101" pitchFamily="2" charset="-122"/>
              </a:rPr>
              <a:t>“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0</a:t>
            </a:r>
            <a:r>
              <a:rPr lang="zh-CN" altLang="en-US" sz="2200" dirty="0">
                <a:latin typeface="华文新魏" panose="02010800040101010101" pitchFamily="2" charset="-122"/>
              </a:rPr>
              <a:t>、</a:t>
            </a:r>
            <a:r>
              <a:rPr lang="en-US" altLang="zh-CN" sz="2200" dirty="0">
                <a:latin typeface="华文新魏" panose="02010800040101010101" pitchFamily="2" charset="-122"/>
              </a:rPr>
              <a:t>1</a:t>
            </a:r>
            <a:r>
              <a:rPr lang="en-US" altLang="zh-CN" sz="2200" dirty="0">
                <a:latin typeface="宋体" panose="02010600030101010101" pitchFamily="2" charset="-122"/>
              </a:rPr>
              <a:t>”</a:t>
            </a:r>
            <a:r>
              <a:rPr lang="en-US" altLang="zh-CN" sz="2200" dirty="0">
                <a:latin typeface="华文新魏" panose="02010800040101010101" pitchFamily="2" charset="-122"/>
              </a:rPr>
              <a:t> </a:t>
            </a:r>
            <a:r>
              <a:rPr lang="zh-CN" altLang="en-US" sz="2200" dirty="0">
                <a:latin typeface="华文新魏" panose="02010800040101010101" pitchFamily="2" charset="-122"/>
              </a:rPr>
              <a:t>物理上容易</a:t>
            </a:r>
            <a:r>
              <a:rPr lang="zh-CN" altLang="en-US" sz="2200" dirty="0" smtClean="0">
                <a:latin typeface="华文新魏" panose="02010800040101010101" pitchFamily="2" charset="-122"/>
              </a:rPr>
              <a:t>实现，</a:t>
            </a:r>
            <a:endParaRPr lang="zh-CN" altLang="en-US" sz="2200" dirty="0">
              <a:latin typeface="华文新魏" panose="02010800040101010101" pitchFamily="2" charset="-122"/>
            </a:endParaRPr>
          </a:p>
          <a:p>
            <a:pPr lvl="1" eaLnBrk="1" hangingPunct="1"/>
            <a:r>
              <a:rPr lang="zh-CN" altLang="en-US" sz="2200" dirty="0" smtClean="0">
                <a:latin typeface="华文新魏" panose="02010800040101010101" pitchFamily="2" charset="-122"/>
              </a:rPr>
              <a:t>可以</a:t>
            </a:r>
            <a:r>
              <a:rPr lang="zh-CN" altLang="en-US" sz="2200" dirty="0">
                <a:latin typeface="华文新魏" panose="02010800040101010101" pitchFamily="2" charset="-122"/>
              </a:rPr>
              <a:t>表示任何对象</a:t>
            </a:r>
            <a:r>
              <a:rPr lang="en-US" altLang="zh-CN" sz="2200" dirty="0">
                <a:latin typeface="华文新魏" panose="0201080004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sym typeface="Wingdings" panose="05000000000000000000" pitchFamily="2" charset="2"/>
              </a:rPr>
              <a:t>字符，数值，逻辑值</a:t>
            </a:r>
            <a:r>
              <a:rPr lang="en-US" altLang="zh-CN" sz="2200" dirty="0">
                <a:latin typeface="华文新魏" panose="02010800040101010101" pitchFamily="2" charset="-122"/>
                <a:sym typeface="Wingdings" panose="05000000000000000000" pitchFamily="2" charset="2"/>
              </a:rPr>
              <a:t>)</a:t>
            </a:r>
          </a:p>
          <a:p>
            <a:pPr lvl="1" eaLnBrk="1" hangingPunct="1"/>
            <a:r>
              <a:rPr lang="zh-CN" altLang="en-US" sz="2200" dirty="0" smtClean="0">
                <a:latin typeface="华文新魏" panose="02010800040101010101" pitchFamily="2" charset="-122"/>
              </a:rPr>
              <a:t>运算</a:t>
            </a:r>
            <a:r>
              <a:rPr lang="zh-CN" altLang="en-US" sz="2200" dirty="0">
                <a:latin typeface="华文新魏" panose="02010800040101010101" pitchFamily="2" charset="-122"/>
              </a:rPr>
              <a:t>规则简单</a:t>
            </a:r>
          </a:p>
          <a:p>
            <a:pPr lvl="2" eaLnBrk="1" hangingPunct="1"/>
            <a:r>
              <a:rPr lang="en-US" altLang="zh-CN" sz="2200" dirty="0">
                <a:latin typeface="华文新魏" panose="02010800040101010101" pitchFamily="2" charset="-122"/>
              </a:rPr>
              <a:t>0+1=1+0=1 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  </a:t>
            </a:r>
            <a:r>
              <a:rPr lang="en-US" altLang="zh-CN" sz="2200" dirty="0">
                <a:latin typeface="华文新魏" panose="02010800040101010101" pitchFamily="2" charset="-122"/>
              </a:rPr>
              <a:t>1+1=0 </a:t>
            </a:r>
            <a:r>
              <a:rPr lang="en-US" altLang="zh-CN" sz="2200" dirty="0" smtClean="0">
                <a:latin typeface="华文新魏" panose="02010800040101010101" pitchFamily="2" charset="-122"/>
              </a:rPr>
              <a:t>    0+0=0</a:t>
            </a:r>
            <a:endParaRPr lang="en-US" altLang="zh-CN" sz="2200" dirty="0">
              <a:latin typeface="华文新魏" panose="02010800040101010101" pitchFamily="2" charset="-122"/>
            </a:endParaRPr>
          </a:p>
          <a:p>
            <a:pPr lvl="2" eaLnBrk="1" hangingPunct="1"/>
            <a:r>
              <a:rPr lang="zh-CN" altLang="en-US" sz="2200" dirty="0">
                <a:latin typeface="华文新魏" panose="02010800040101010101" pitchFamily="2" charset="-122"/>
              </a:rPr>
              <a:t>仅仅三种运算</a:t>
            </a:r>
            <a:r>
              <a:rPr lang="zh-CN" altLang="en-US" sz="2200" dirty="0" smtClean="0">
                <a:latin typeface="华文新魏" panose="02010800040101010101" pitchFamily="2" charset="-122"/>
              </a:rPr>
              <a:t>规则，一</a:t>
            </a:r>
            <a:r>
              <a:rPr lang="zh-CN" altLang="en-US" sz="2200" dirty="0">
                <a:latin typeface="华文新魏" panose="02010800040101010101" pitchFamily="2" charset="-122"/>
              </a:rPr>
              <a:t>个异或门即可完成该运算</a:t>
            </a:r>
            <a:endParaRPr lang="zh-CN" altLang="en-US" dirty="0">
              <a:latin typeface="华文新魏" panose="02010800040101010101" pitchFamily="2" charset="-122"/>
            </a:endParaRPr>
          </a:p>
          <a:p>
            <a:endParaRPr lang="zh-CN" altLang="en-US" sz="1400" dirty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sz="1050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7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宋体" panose="02010600030101010101" pitchFamily="2" charset="-122"/>
              </a:rPr>
              <a:t>进制表示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351193"/>
            <a:ext cx="8218488" cy="3312120"/>
          </a:xfrm>
        </p:spPr>
        <p:txBody>
          <a:bodyPr/>
          <a:lstStyle/>
          <a:p>
            <a:pPr lvl="1" eaLnBrk="1" hangingPunct="1"/>
            <a:r>
              <a:rPr lang="en-US" altLang="zh-CN" dirty="0" smtClean="0"/>
              <a:t>N  </a:t>
            </a:r>
            <a:r>
              <a:rPr lang="zh-CN" altLang="en-US" dirty="0" smtClean="0"/>
              <a:t>代表一个数值                      </a:t>
            </a:r>
            <a:r>
              <a:rPr lang="en-US" altLang="zh-CN" dirty="0" smtClean="0"/>
              <a:t>r </a:t>
            </a:r>
            <a:r>
              <a:rPr lang="zh-CN" altLang="en-US" dirty="0" smtClean="0"/>
              <a:t>是这个数制的基</a:t>
            </a:r>
            <a:r>
              <a:rPr lang="en-US" altLang="zh-CN" dirty="0" smtClean="0"/>
              <a:t>(Radix)</a:t>
            </a:r>
          </a:p>
          <a:p>
            <a:pPr lvl="1"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表示这些符号排列的位号     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是位号为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的位上的一个符号</a:t>
            </a:r>
          </a:p>
          <a:p>
            <a:pPr lvl="1" eaLnBrk="1" hangingPunct="1"/>
            <a:r>
              <a:rPr lang="en-US" altLang="zh-CN" dirty="0" err="1" smtClean="0"/>
              <a:t>r</a:t>
            </a:r>
            <a:r>
              <a:rPr lang="en-US" altLang="zh-CN" baseline="50000" dirty="0" err="1" smtClean="0"/>
              <a:t>i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是位号为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的位上的 </a:t>
            </a:r>
            <a:r>
              <a:rPr lang="en-US" altLang="zh-CN" dirty="0" smtClean="0"/>
              <a:t>1 </a:t>
            </a:r>
            <a:r>
              <a:rPr lang="zh-CN" altLang="en-US" dirty="0" smtClean="0"/>
              <a:t>代表的值   </a:t>
            </a:r>
          </a:p>
          <a:p>
            <a:pPr lvl="1" eaLnBrk="1" hangingPunct="1"/>
            <a:r>
              <a:rPr lang="en-US" altLang="zh-CN" dirty="0" smtClean="0"/>
              <a:t>D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</a:t>
            </a:r>
            <a:r>
              <a:rPr lang="en-US" altLang="zh-CN" baseline="50000" dirty="0" err="1" smtClean="0"/>
              <a:t>i</a:t>
            </a:r>
            <a:r>
              <a:rPr lang="en-US" altLang="zh-CN" baseline="50000" dirty="0" smtClean="0"/>
              <a:t> </a:t>
            </a:r>
            <a:r>
              <a:rPr lang="zh-CN" altLang="en-US" dirty="0" smtClean="0"/>
              <a:t>是第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位的所代表的实际值 ， 表示</a:t>
            </a:r>
            <a:r>
              <a:rPr lang="en-US" altLang="zh-CN" dirty="0" smtClean="0"/>
              <a:t>m+k+1</a:t>
            </a:r>
            <a:r>
              <a:rPr lang="zh-CN" altLang="en-US" dirty="0" smtClean="0"/>
              <a:t>位的值求累加和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r>
              <a:rPr lang="en-US" altLang="zh-CN" dirty="0" smtClean="0">
                <a:latin typeface="华文新魏" panose="02010800040101010101" pitchFamily="2" charset="-122"/>
              </a:rPr>
              <a:t>(</a:t>
            </a:r>
            <a:r>
              <a:rPr lang="en-US" altLang="zh-CN" dirty="0">
                <a:latin typeface="华文新魏" panose="02010800040101010101" pitchFamily="2" charset="-122"/>
              </a:rPr>
              <a:t>10456)</a:t>
            </a:r>
            <a:r>
              <a:rPr lang="en-US" altLang="zh-CN" baseline="-25000" dirty="0">
                <a:latin typeface="华文新魏" panose="02010800040101010101" pitchFamily="2" charset="-122"/>
              </a:rPr>
              <a:t>10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1×10</a:t>
            </a:r>
            <a:r>
              <a:rPr lang="en-US" altLang="zh-CN" baseline="50000" dirty="0">
                <a:latin typeface="华文新魏" panose="02010800040101010101" pitchFamily="2" charset="-122"/>
              </a:rPr>
              <a:t>4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0×10</a:t>
            </a:r>
            <a:r>
              <a:rPr lang="en-US" altLang="zh-CN" baseline="50000" dirty="0">
                <a:latin typeface="华文新魏" panose="02010800040101010101" pitchFamily="2" charset="-122"/>
              </a:rPr>
              <a:t>3 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4×10</a:t>
            </a:r>
            <a:r>
              <a:rPr lang="en-US" altLang="zh-CN" baseline="50000" dirty="0">
                <a:latin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5×10</a:t>
            </a:r>
            <a:r>
              <a:rPr lang="en-US" altLang="zh-CN" baseline="50000" dirty="0">
                <a:latin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6×10</a:t>
            </a:r>
            <a:r>
              <a:rPr lang="en-US" altLang="zh-CN" baseline="50000" dirty="0">
                <a:latin typeface="华文新魏" panose="02010800040101010101" pitchFamily="2" charset="-122"/>
              </a:rPr>
              <a:t>0</a:t>
            </a:r>
          </a:p>
          <a:p>
            <a:r>
              <a:rPr lang="en-US" altLang="zh-CN" dirty="0">
                <a:latin typeface="华文新魏" panose="02010800040101010101" pitchFamily="2" charset="-122"/>
              </a:rPr>
              <a:t>(0xF96)</a:t>
            </a:r>
            <a:r>
              <a:rPr lang="en-US" altLang="zh-CN" baseline="-25000" dirty="0">
                <a:latin typeface="华文新魏" panose="02010800040101010101" pitchFamily="2" charset="-122"/>
              </a:rPr>
              <a:t>16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F×16</a:t>
            </a:r>
            <a:r>
              <a:rPr lang="en-US" altLang="zh-CN" baseline="50000" dirty="0">
                <a:latin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9×16</a:t>
            </a:r>
            <a:r>
              <a:rPr lang="en-US" altLang="zh-CN" baseline="50000" dirty="0">
                <a:latin typeface="华文新魏" panose="02010800040101010101" pitchFamily="2" charset="-122"/>
              </a:rPr>
              <a:t>1 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6×10</a:t>
            </a:r>
            <a:r>
              <a:rPr lang="en-US" altLang="zh-CN" baseline="50000" dirty="0">
                <a:latin typeface="华文新魏" panose="02010800040101010101" pitchFamily="2" charset="-122"/>
              </a:rPr>
              <a:t>0</a:t>
            </a:r>
          </a:p>
          <a:p>
            <a:r>
              <a:rPr lang="en-US" altLang="zh-CN" dirty="0">
                <a:latin typeface="华文新魏" panose="02010800040101010101" pitchFamily="2" charset="-122"/>
              </a:rPr>
              <a:t>(</a:t>
            </a:r>
            <a:r>
              <a:rPr lang="en-US" altLang="zh-CN" dirty="0">
                <a:solidFill>
                  <a:schemeClr val="accent2"/>
                </a:solidFill>
                <a:latin typeface="华文新魏" panose="02010800040101010101" pitchFamily="2" charset="-122"/>
              </a:rPr>
              <a:t>1001</a:t>
            </a:r>
            <a:r>
              <a:rPr lang="en-US" altLang="zh-CN" dirty="0">
                <a:latin typeface="华文新魏" panose="02010800040101010101" pitchFamily="2" charset="-122"/>
              </a:rPr>
              <a:t>0001)</a:t>
            </a:r>
            <a:r>
              <a:rPr lang="en-US" altLang="zh-CN" baseline="-25000" dirty="0">
                <a:latin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1×2</a:t>
            </a:r>
            <a:r>
              <a:rPr lang="en-US" altLang="zh-CN" baseline="50000" dirty="0">
                <a:latin typeface="华文新魏" panose="02010800040101010101" pitchFamily="2" charset="-122"/>
              </a:rPr>
              <a:t>7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0×2</a:t>
            </a:r>
            <a:r>
              <a:rPr lang="en-US" altLang="zh-CN" baseline="50000" dirty="0">
                <a:latin typeface="华文新魏" panose="02010800040101010101" pitchFamily="2" charset="-122"/>
              </a:rPr>
              <a:t>6 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0×2</a:t>
            </a:r>
            <a:r>
              <a:rPr lang="en-US" altLang="zh-CN" baseline="50000" dirty="0">
                <a:latin typeface="华文新魏" panose="02010800040101010101" pitchFamily="2" charset="-122"/>
              </a:rPr>
              <a:t>5 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1×2</a:t>
            </a:r>
            <a:r>
              <a:rPr lang="en-US" altLang="zh-CN" baseline="50000" dirty="0">
                <a:latin typeface="华文新魏" panose="02010800040101010101" pitchFamily="2" charset="-122"/>
              </a:rPr>
              <a:t>4 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0×2</a:t>
            </a:r>
            <a:r>
              <a:rPr lang="en-US" altLang="zh-CN" baseline="50000" dirty="0">
                <a:latin typeface="华文新魏" panose="02010800040101010101" pitchFamily="2" charset="-122"/>
              </a:rPr>
              <a:t>3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                             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0×2</a:t>
            </a:r>
            <a:r>
              <a:rPr lang="en-US" altLang="zh-CN" baseline="50000" dirty="0">
                <a:latin typeface="华文新魏" panose="02010800040101010101" pitchFamily="2" charset="-122"/>
              </a:rPr>
              <a:t>2 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0×2</a:t>
            </a:r>
            <a:r>
              <a:rPr lang="en-US" altLang="zh-CN" baseline="50000" dirty="0">
                <a:latin typeface="华文新魏" panose="02010800040101010101" pitchFamily="2" charset="-122"/>
              </a:rPr>
              <a:t>1 </a:t>
            </a:r>
            <a:r>
              <a:rPr lang="zh-CN" altLang="en-US" dirty="0">
                <a:latin typeface="华文新魏" panose="02010800040101010101" pitchFamily="2" charset="-122"/>
              </a:rPr>
              <a:t>＋</a:t>
            </a:r>
            <a:r>
              <a:rPr lang="en-US" altLang="zh-CN" dirty="0">
                <a:latin typeface="华文新魏" panose="02010800040101010101" pitchFamily="2" charset="-122"/>
              </a:rPr>
              <a:t>1×2</a:t>
            </a:r>
            <a:r>
              <a:rPr lang="en-US" altLang="zh-CN" baseline="50000" dirty="0">
                <a:latin typeface="华文新魏" panose="02010800040101010101" pitchFamily="2" charset="-122"/>
              </a:rPr>
              <a:t>0</a:t>
            </a:r>
          </a:p>
          <a:p>
            <a:pPr lvl="1" eaLnBrk="1" hangingPunct="1"/>
            <a:endParaRPr lang="zh-CN" altLang="en-US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2736304" cy="13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4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二进制数转八进制</a:t>
            </a:r>
          </a:p>
          <a:p>
            <a:pPr eaLnBrk="1" hangingPunct="1"/>
            <a:r>
              <a:rPr lang="zh-CN" altLang="en-US" dirty="0"/>
              <a:t>二进制数转十六进制</a:t>
            </a:r>
          </a:p>
          <a:p>
            <a:pPr eaLnBrk="1" hangingPunct="1"/>
            <a:r>
              <a:rPr lang="zh-CN" altLang="en-US" dirty="0"/>
              <a:t>二进制数转十进制</a:t>
            </a:r>
          </a:p>
          <a:p>
            <a:pPr eaLnBrk="1" hangingPunct="1"/>
            <a:r>
              <a:rPr lang="zh-CN" altLang="en-US" dirty="0"/>
              <a:t>十进制数转二进制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3886200" cy="25019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2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二到八或十六进制转换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dirty="0">
                <a:latin typeface="华文新魏" panose="02010800040101010101" pitchFamily="2" charset="-122"/>
              </a:rPr>
              <a:t>二进制转到</a:t>
            </a:r>
            <a:r>
              <a:rPr lang="zh-CN" altLang="en-US" sz="2600" dirty="0" smtClean="0">
                <a:latin typeface="华文新魏" panose="02010800040101010101" pitchFamily="2" charset="-122"/>
              </a:rPr>
              <a:t>八进制</a:t>
            </a:r>
            <a:r>
              <a:rPr lang="zh-CN" altLang="en-US" sz="2100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           </a:t>
            </a:r>
            <a:r>
              <a:rPr lang="zh-CN" altLang="en-US" sz="2100" dirty="0">
                <a:latin typeface="华文新魏" panose="02010800040101010101" pitchFamily="2" charset="-122"/>
              </a:rPr>
              <a:t>从小数点向左右</a:t>
            </a:r>
            <a:r>
              <a:rPr lang="zh-CN" altLang="en-US" sz="2100" dirty="0">
                <a:solidFill>
                  <a:schemeClr val="accent2"/>
                </a:solidFill>
                <a:latin typeface="华文新魏" panose="02010800040101010101" pitchFamily="2" charset="-122"/>
              </a:rPr>
              <a:t>三位一分组</a:t>
            </a:r>
          </a:p>
          <a:p>
            <a:pPr marL="819150" lvl="1" indent="-296863" eaLnBrk="1" hangingPunct="1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en-US" altLang="zh-CN" dirty="0"/>
              <a:t>(10 </a:t>
            </a:r>
            <a:r>
              <a:rPr lang="en-US" altLang="zh-CN" dirty="0">
                <a:solidFill>
                  <a:srgbClr val="0000FF"/>
                </a:solidFill>
              </a:rPr>
              <a:t>011</a:t>
            </a:r>
            <a:r>
              <a:rPr lang="en-US" altLang="zh-CN" dirty="0"/>
              <a:t> 100 . </a:t>
            </a:r>
            <a:r>
              <a:rPr lang="en-US" altLang="zh-CN" dirty="0" smtClean="0">
                <a:solidFill>
                  <a:srgbClr val="0000FF"/>
                </a:solidFill>
              </a:rPr>
              <a:t>01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endParaRPr lang="en-US" altLang="zh-CN" baseline="-25000" dirty="0"/>
          </a:p>
          <a:p>
            <a:pPr marL="819150" lvl="1" indent="-296863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FF00"/>
                </a:solidFill>
              </a:rPr>
              <a:t>  </a:t>
            </a:r>
            <a:r>
              <a:rPr lang="zh-CN" altLang="en-US" dirty="0"/>
              <a:t> </a:t>
            </a:r>
            <a:r>
              <a:rPr lang="en-US" altLang="zh-CN" dirty="0"/>
              <a:t>(10 </a:t>
            </a:r>
            <a:r>
              <a:rPr lang="en-US" altLang="zh-CN" dirty="0">
                <a:solidFill>
                  <a:srgbClr val="0000FF"/>
                </a:solidFill>
              </a:rPr>
              <a:t>011</a:t>
            </a:r>
            <a:r>
              <a:rPr lang="en-US" altLang="zh-CN" dirty="0"/>
              <a:t> 100 . </a:t>
            </a:r>
            <a:r>
              <a:rPr lang="en-US" altLang="zh-CN" dirty="0" smtClean="0">
                <a:solidFill>
                  <a:srgbClr val="0000FF"/>
                </a:solidFill>
              </a:rPr>
              <a:t>01</a:t>
            </a:r>
            <a:r>
              <a:rPr lang="en-US" altLang="zh-CN" dirty="0" smtClean="0">
                <a:solidFill>
                  <a:srgbClr val="0E706E"/>
                </a:solidFill>
              </a:rPr>
              <a:t>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= ( 234 . 2 )</a:t>
            </a:r>
            <a:r>
              <a:rPr lang="en-US" altLang="zh-CN" baseline="-25000" dirty="0"/>
              <a:t>8</a:t>
            </a:r>
            <a:r>
              <a:rPr lang="en-US" altLang="zh-CN" dirty="0" smtClean="0">
                <a:solidFill>
                  <a:srgbClr val="00FF00"/>
                </a:solidFill>
              </a:rPr>
              <a:t>                    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FF00"/>
                </a:solidFill>
              </a:rPr>
              <a:t>  </a:t>
            </a:r>
            <a:endParaRPr lang="en-US" altLang="zh-CN" dirty="0">
              <a:solidFill>
                <a:srgbClr val="00FF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600" dirty="0" smtClean="0">
                <a:latin typeface="华文新魏" panose="02010800040101010101" pitchFamily="2" charset="-122"/>
              </a:rPr>
              <a:t>二进制</a:t>
            </a:r>
            <a:r>
              <a:rPr lang="zh-CN" altLang="en-US" sz="2600" dirty="0">
                <a:latin typeface="华文新魏" panose="02010800040101010101" pitchFamily="2" charset="-122"/>
              </a:rPr>
              <a:t>转</a:t>
            </a:r>
            <a:r>
              <a:rPr lang="zh-CN" altLang="en-US" sz="2600" dirty="0" smtClean="0">
                <a:latin typeface="华文新魏" panose="02010800040101010101" pitchFamily="2" charset="-122"/>
              </a:rPr>
              <a:t>十六进制</a:t>
            </a:r>
            <a:r>
              <a:rPr lang="zh-CN" altLang="en-US" sz="2100" dirty="0" smtClean="0">
                <a:solidFill>
                  <a:srgbClr val="0000CC"/>
                </a:solidFill>
                <a:latin typeface="华文新魏" panose="02010800040101010101" pitchFamily="2" charset="-122"/>
              </a:rPr>
              <a:t>          </a:t>
            </a:r>
            <a:r>
              <a:rPr lang="zh-CN" altLang="en-US" sz="2100" dirty="0">
                <a:latin typeface="华文新魏" panose="02010800040101010101" pitchFamily="2" charset="-122"/>
              </a:rPr>
              <a:t>从小数点向左右</a:t>
            </a:r>
            <a:r>
              <a:rPr lang="zh-CN" altLang="en-US" sz="2100" dirty="0">
                <a:solidFill>
                  <a:schemeClr val="accent2"/>
                </a:solidFill>
                <a:latin typeface="华文新魏" panose="02010800040101010101" pitchFamily="2" charset="-122"/>
              </a:rPr>
              <a:t>四位一分组</a:t>
            </a:r>
          </a:p>
          <a:p>
            <a:pPr marL="819150" lvl="1" indent="-296863" eaLnBrk="1" hangingPunct="1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1001</a:t>
            </a:r>
            <a:r>
              <a:rPr lang="en-US" altLang="zh-CN" dirty="0"/>
              <a:t> 1100 . </a:t>
            </a:r>
            <a:r>
              <a:rPr lang="en-US" altLang="zh-CN" dirty="0">
                <a:solidFill>
                  <a:srgbClr val="0000FF"/>
                </a:solidFill>
              </a:rPr>
              <a:t>01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819150" lvl="1" indent="-296863" eaLnBrk="1" hangingPunct="1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(</a:t>
            </a:r>
            <a:r>
              <a:rPr lang="en-US" altLang="zh-CN" dirty="0">
                <a:solidFill>
                  <a:srgbClr val="0000FF"/>
                </a:solidFill>
              </a:rPr>
              <a:t>1001</a:t>
            </a:r>
            <a:r>
              <a:rPr lang="en-US" altLang="zh-CN" dirty="0"/>
              <a:t> 1100 . </a:t>
            </a:r>
            <a:r>
              <a:rPr lang="en-US" altLang="zh-CN" dirty="0" smtClean="0">
                <a:solidFill>
                  <a:srgbClr val="0000FF"/>
                </a:solidFill>
              </a:rPr>
              <a:t>010</a:t>
            </a:r>
            <a:r>
              <a:rPr lang="en-US" altLang="zh-CN" dirty="0" smtClean="0">
                <a:solidFill>
                  <a:srgbClr val="0E706E"/>
                </a:solidFill>
              </a:rPr>
              <a:t>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 </a:t>
            </a:r>
            <a:r>
              <a:rPr lang="en-US" altLang="zh-CN" dirty="0"/>
              <a:t>= ( 9C . 4 )</a:t>
            </a:r>
            <a:r>
              <a:rPr lang="en-US" altLang="zh-CN" baseline="-25000" dirty="0"/>
              <a:t>16 </a:t>
            </a:r>
            <a:endParaRPr lang="en-US" altLang="zh-CN" baseline="-25000" dirty="0" smtClean="0"/>
          </a:p>
          <a:p>
            <a:pPr marL="819150" lvl="1" indent="-296863" eaLnBrk="1" hangingPunct="1">
              <a:lnSpc>
                <a:spcPct val="150000"/>
              </a:lnSpc>
              <a:buNone/>
            </a:pPr>
            <a:endParaRPr lang="en-US" altLang="zh-CN" dirty="0"/>
          </a:p>
          <a:p>
            <a:pPr marL="819150" lvl="1" indent="-296863" eaLnBrk="1" hangingPunct="1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华文新魏" panose="02010800040101010101" pitchFamily="2" charset="-122"/>
              </a:rPr>
              <a:t>小数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</a:rPr>
              <a:t>部分不足位数要补零凑足，则出错。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3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宋体" panose="02010600030101010101" pitchFamily="2" charset="-122"/>
              </a:rPr>
              <a:t>十进制转二进制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96" y="1366069"/>
            <a:ext cx="8218488" cy="4464248"/>
          </a:xfrm>
        </p:spPr>
        <p:txBody>
          <a:bodyPr/>
          <a:lstStyle/>
          <a:p>
            <a:r>
              <a:rPr lang="zh-CN" altLang="en-US" dirty="0"/>
              <a:t>整数部分除</a:t>
            </a:r>
            <a:r>
              <a:rPr lang="en-US" altLang="zh-CN" dirty="0"/>
              <a:t>2</a:t>
            </a:r>
            <a:r>
              <a:rPr lang="zh-CN" altLang="en-US" dirty="0"/>
              <a:t>取余  </a:t>
            </a:r>
            <a:r>
              <a:rPr lang="zh-CN" altLang="en-US" dirty="0" smtClean="0"/>
              <a:t>                  </a:t>
            </a:r>
            <a:r>
              <a:rPr lang="zh-CN" altLang="en-US" dirty="0"/>
              <a:t>小数部分乘</a:t>
            </a:r>
            <a:r>
              <a:rPr lang="en-US" altLang="zh-CN" dirty="0"/>
              <a:t>2</a:t>
            </a:r>
            <a:r>
              <a:rPr lang="zh-CN" altLang="en-US" dirty="0"/>
              <a:t>取整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63625" y="2191668"/>
            <a:ext cx="1387475" cy="492125"/>
            <a:chOff x="0" y="0"/>
            <a:chExt cx="874" cy="31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0" y="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40" y="7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0" y="31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40" y="31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" y="0"/>
              <a:ext cx="6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i="0" dirty="0">
                  <a:latin typeface="宋体" panose="02010600030101010101" pitchFamily="2" charset="-122"/>
                  <a:ea typeface="宋体" panose="02010600030101010101" pitchFamily="2" charset="-122"/>
                </a:rPr>
                <a:t>1  1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200150" y="2704430"/>
            <a:ext cx="1235075" cy="457200"/>
            <a:chOff x="0" y="0"/>
            <a:chExt cx="778" cy="288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02" y="8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2" y="27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292225" y="3196555"/>
            <a:ext cx="1143000" cy="477838"/>
            <a:chOff x="0" y="0"/>
            <a:chExt cx="720" cy="301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92" y="6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2" y="30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1368425" y="3653755"/>
            <a:ext cx="1066800" cy="477838"/>
            <a:chOff x="0" y="0"/>
            <a:chExt cx="672" cy="301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40" y="6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40" y="301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054225" y="266315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054225" y="319655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038350" y="36188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038350" y="4076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2511425" y="2205955"/>
            <a:ext cx="1184275" cy="466725"/>
            <a:chOff x="0" y="0"/>
            <a:chExt cx="746" cy="294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0" y="15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28" y="0"/>
              <a:ext cx="218" cy="29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i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511425" y="2739355"/>
            <a:ext cx="1174750" cy="457200"/>
            <a:chOff x="0" y="0"/>
            <a:chExt cx="740" cy="288"/>
          </a:xfrm>
        </p:grpSpPr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0" y="15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528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i="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511425" y="3120355"/>
            <a:ext cx="1174750" cy="457200"/>
            <a:chOff x="0" y="0"/>
            <a:chExt cx="740" cy="288"/>
          </a:xfrm>
        </p:grpSpPr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0" y="205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528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i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511425" y="3577555"/>
            <a:ext cx="1174750" cy="457200"/>
            <a:chOff x="0" y="0"/>
            <a:chExt cx="740" cy="288"/>
          </a:xfrm>
        </p:grpSpPr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0" y="20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528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i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5407025" y="268379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407025" y="314099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407025" y="3572718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5848350" y="217103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>
                <a:latin typeface="宋体" panose="02010600030101010101" pitchFamily="2" charset="-122"/>
                <a:ea typeface="宋体" panose="02010600030101010101" pitchFamily="2" charset="-122"/>
              </a:rPr>
              <a:t>0.625 * 2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009767" y="266315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848350" y="2635634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0.25 </a:t>
            </a:r>
            <a:r>
              <a:rPr lang="en-US" altLang="zh-CN" sz="2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4932040" y="314099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855434" y="3120355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0.5  </a:t>
            </a:r>
            <a:r>
              <a:rPr lang="en-US" altLang="zh-CN" sz="2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* 2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4936947" y="357271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727030" y="3579918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 0.0   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1311704" y="4684277"/>
            <a:ext cx="2644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i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除尽为止 </a:t>
            </a:r>
            <a:r>
              <a:rPr lang="en-US" altLang="zh-CN" sz="2000" i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4283968" y="1515318"/>
            <a:ext cx="0" cy="364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3654425" y="222659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i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3654425" y="367439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i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3883025" y="2607593"/>
            <a:ext cx="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4547144" y="2593161"/>
            <a:ext cx="533400" cy="1509712"/>
            <a:chOff x="0" y="0"/>
            <a:chExt cx="336" cy="951"/>
          </a:xfrm>
        </p:grpSpPr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i="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0" y="72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i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低</a:t>
              </a: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144" y="240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4185486" y="4679281"/>
            <a:ext cx="4319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i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求得位数满足要求为止</a:t>
            </a:r>
          </a:p>
        </p:txBody>
      </p:sp>
    </p:spTree>
    <p:extLst>
      <p:ext uri="{BB962C8B-B14F-4D97-AF65-F5344CB8AC3E}">
        <p14:creationId xmlns:p14="http://schemas.microsoft.com/office/powerpoint/2010/main" val="38758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5" grpId="0" autoUpdateAnimBg="0"/>
      <p:bldP spid="26" grpId="0" autoUpdateAnimBg="0"/>
      <p:bldP spid="39" grpId="0" animBg="1"/>
      <p:bldP spid="40" grpId="0" animBg="1"/>
      <p:bldP spid="41" grpId="0" animBg="1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1" grpId="0" autoUpdateAnimBg="0"/>
      <p:bldP spid="52" grpId="0" autoUpdateAnimBg="0"/>
      <p:bldP spid="53" grpId="0" animBg="1"/>
      <p:bldP spid="5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进制转换的简单运算方法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－</a:t>
            </a:r>
            <a:r>
              <a:rPr lang="en-US" altLang="zh-CN" dirty="0">
                <a:latin typeface="华文新魏" panose="02010800040101010101" pitchFamily="2" charset="-122"/>
              </a:rPr>
              <a:t>17/128</a:t>
            </a:r>
            <a:r>
              <a:rPr lang="zh-CN" altLang="en-US" dirty="0">
                <a:latin typeface="华文新魏" panose="02010800040101010101" pitchFamily="2" charset="-122"/>
              </a:rPr>
              <a:t>的二进制表示方法</a:t>
            </a:r>
            <a:r>
              <a:rPr lang="en-US" altLang="zh-CN" dirty="0">
                <a:latin typeface="华文新魏" panose="02010800040101010101" pitchFamily="2" charset="-122"/>
              </a:rPr>
              <a:t>???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大数的转换方法，记住几个常用的</a:t>
            </a: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</a:rPr>
              <a:t>的</a:t>
            </a:r>
            <a:r>
              <a:rPr lang="zh-CN" altLang="en-US" dirty="0" smtClean="0">
                <a:latin typeface="华文新魏" panose="02010800040101010101" pitchFamily="2" charset="-122"/>
              </a:rPr>
              <a:t>幂</a:t>
            </a:r>
            <a:endParaRPr lang="en-US" altLang="zh-CN" dirty="0" smtClean="0">
              <a:latin typeface="华文新魏" panose="02010800040101010101" pitchFamily="2" charset="-122"/>
            </a:endParaRPr>
          </a:p>
          <a:p>
            <a:pPr lvl="1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latin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32  2</a:t>
            </a:r>
            <a:r>
              <a:rPr lang="en-US" altLang="zh-CN" baseline="50000" dirty="0">
                <a:latin typeface="华文新魏" panose="02010800040101010101" pitchFamily="2" charset="-122"/>
              </a:rPr>
              <a:t>6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64  2</a:t>
            </a:r>
            <a:r>
              <a:rPr lang="en-US" altLang="zh-CN" baseline="50000" dirty="0">
                <a:latin typeface="华文新魏" panose="02010800040101010101" pitchFamily="2" charset="-122"/>
              </a:rPr>
              <a:t>7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128  2</a:t>
            </a:r>
            <a:r>
              <a:rPr lang="en-US" altLang="zh-CN" baseline="50000" dirty="0">
                <a:latin typeface="华文新魏" panose="02010800040101010101" pitchFamily="2" charset="-122"/>
              </a:rPr>
              <a:t>8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256  2</a:t>
            </a:r>
            <a:r>
              <a:rPr lang="en-US" altLang="zh-CN" baseline="50000" dirty="0">
                <a:latin typeface="华文新魏" panose="02010800040101010101" pitchFamily="2" charset="-122"/>
              </a:rPr>
              <a:t>9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512 </a:t>
            </a:r>
          </a:p>
          <a:p>
            <a:pPr lvl="1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latin typeface="华文新魏" panose="02010800040101010101" pitchFamily="2" charset="-122"/>
              </a:rPr>
              <a:t>10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1024(1Kilo)  2</a:t>
            </a:r>
            <a:r>
              <a:rPr lang="en-US" altLang="zh-CN" baseline="50000" dirty="0">
                <a:latin typeface="华文新魏" panose="02010800040101010101" pitchFamily="2" charset="-122"/>
              </a:rPr>
              <a:t>11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2048  2</a:t>
            </a:r>
            <a:r>
              <a:rPr lang="en-US" altLang="zh-CN" baseline="50000" dirty="0">
                <a:latin typeface="华文新魏" panose="02010800040101010101" pitchFamily="2" charset="-122"/>
              </a:rPr>
              <a:t>12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4096</a:t>
            </a:r>
          </a:p>
          <a:p>
            <a:pPr lvl="1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latin typeface="华文新魏" panose="02010800040101010101" pitchFamily="2" charset="-122"/>
              </a:rPr>
              <a:t>13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8192   2</a:t>
            </a:r>
            <a:r>
              <a:rPr lang="en-US" altLang="zh-CN" baseline="50000" dirty="0">
                <a:latin typeface="华文新魏" panose="02010800040101010101" pitchFamily="2" charset="-122"/>
              </a:rPr>
              <a:t>14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16384   2</a:t>
            </a:r>
            <a:r>
              <a:rPr lang="en-US" altLang="zh-CN" baseline="50000" dirty="0">
                <a:latin typeface="华文新魏" panose="02010800040101010101" pitchFamily="2" charset="-122"/>
              </a:rPr>
              <a:t>15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32768</a:t>
            </a:r>
          </a:p>
          <a:p>
            <a:pPr lvl="1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latin typeface="华文新魏" panose="02010800040101010101" pitchFamily="2" charset="-122"/>
              </a:rPr>
              <a:t>16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65536   2</a:t>
            </a:r>
            <a:r>
              <a:rPr lang="en-US" altLang="zh-CN" baseline="50000" dirty="0">
                <a:latin typeface="华文新魏" panose="02010800040101010101" pitchFamily="2" charset="-122"/>
              </a:rPr>
              <a:t>20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1048576(1Mega)</a:t>
            </a:r>
          </a:p>
          <a:p>
            <a:pPr lvl="1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latin typeface="华文新魏" panose="02010800040101010101" pitchFamily="2" charset="-122"/>
              </a:rPr>
              <a:t>30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1073741824(1Giga)    2</a:t>
            </a:r>
            <a:r>
              <a:rPr lang="en-US" altLang="zh-CN" baseline="50000" dirty="0">
                <a:latin typeface="华文新魏" panose="02010800040101010101" pitchFamily="2" charset="-122"/>
              </a:rPr>
              <a:t>40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1Tera</a:t>
            </a:r>
          </a:p>
          <a:p>
            <a:pPr lvl="1" eaLnBrk="1" hangingPunct="1">
              <a:buClr>
                <a:schemeClr val="accent2"/>
              </a:buClr>
              <a:buNone/>
            </a:pP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</a:rPr>
              <a:t>更大的单位是多少？</a:t>
            </a:r>
          </a:p>
          <a:p>
            <a:pPr lvl="1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latin typeface="华文新魏" panose="02010800040101010101" pitchFamily="2" charset="-122"/>
              </a:rPr>
              <a:t>50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华文新魏" panose="02010800040101010101" pitchFamily="2" charset="-122"/>
              </a:rPr>
              <a:t> Peta</a:t>
            </a:r>
            <a:r>
              <a:rPr lang="en-US" altLang="zh-CN" dirty="0">
                <a:solidFill>
                  <a:srgbClr val="0066FF"/>
                </a:solidFill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</a:rPr>
              <a:t> 2</a:t>
            </a:r>
            <a:r>
              <a:rPr lang="en-US" altLang="zh-CN" baseline="50000" dirty="0">
                <a:latin typeface="华文新魏" panose="02010800040101010101" pitchFamily="2" charset="-122"/>
              </a:rPr>
              <a:t>60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 </a:t>
            </a:r>
            <a:r>
              <a:rPr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</a:rPr>
              <a:t>Exa</a:t>
            </a:r>
            <a:r>
              <a:rPr lang="en-US" altLang="zh-CN" dirty="0">
                <a:solidFill>
                  <a:srgbClr val="00FF00"/>
                </a:solidFill>
                <a:latin typeface="华文新魏" panose="02010800040101010101" pitchFamily="2" charset="-122"/>
              </a:rPr>
              <a:t>  </a:t>
            </a: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latin typeface="华文新魏" panose="02010800040101010101" pitchFamily="2" charset="-122"/>
              </a:rPr>
              <a:t>70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华文新魏" panose="02010800040101010101" pitchFamily="2" charset="-12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</a:rPr>
              <a:t>Zetta</a:t>
            </a:r>
            <a:r>
              <a:rPr lang="en-US" altLang="zh-CN" dirty="0">
                <a:solidFill>
                  <a:schemeClr val="accent2"/>
                </a:solidFill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latin typeface="华文新魏" panose="02010800040101010101" pitchFamily="2" charset="-122"/>
              </a:rPr>
              <a:t>80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 </a:t>
            </a:r>
            <a:r>
              <a:rPr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</a:rPr>
              <a:t>Yotta</a:t>
            </a:r>
            <a:endParaRPr lang="en-US" altLang="zh-CN" baseline="30000" dirty="0">
              <a:solidFill>
                <a:schemeClr val="accent2"/>
              </a:solidFill>
              <a:latin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010400" y="3886200"/>
            <a:ext cx="2133600" cy="2971800"/>
            <a:chOff x="0" y="0"/>
            <a:chExt cx="1344" cy="187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92" y="0"/>
              <a:ext cx="480" cy="624"/>
            </a:xfrm>
            <a:custGeom>
              <a:avLst/>
              <a:gdLst>
                <a:gd name="T0" fmla="*/ 2 w 1882"/>
                <a:gd name="T1" fmla="*/ 3 h 1992"/>
                <a:gd name="T2" fmla="*/ 3 w 1882"/>
                <a:gd name="T3" fmla="*/ 3 h 1992"/>
                <a:gd name="T4" fmla="*/ 4 w 1882"/>
                <a:gd name="T5" fmla="*/ 3 h 1992"/>
                <a:gd name="T6" fmla="*/ 4 w 1882"/>
                <a:gd name="T7" fmla="*/ 3 h 1992"/>
                <a:gd name="T8" fmla="*/ 5 w 1882"/>
                <a:gd name="T9" fmla="*/ 3 h 1992"/>
                <a:gd name="T10" fmla="*/ 5 w 1882"/>
                <a:gd name="T11" fmla="*/ 3 h 1992"/>
                <a:gd name="T12" fmla="*/ 5 w 1882"/>
                <a:gd name="T13" fmla="*/ 3 h 1992"/>
                <a:gd name="T14" fmla="*/ 5 w 1882"/>
                <a:gd name="T15" fmla="*/ 3 h 1992"/>
                <a:gd name="T16" fmla="*/ 6 w 1882"/>
                <a:gd name="T17" fmla="*/ 4 h 1992"/>
                <a:gd name="T18" fmla="*/ 6 w 1882"/>
                <a:gd name="T19" fmla="*/ 4 h 1992"/>
                <a:gd name="T20" fmla="*/ 6 w 1882"/>
                <a:gd name="T21" fmla="*/ 4 h 1992"/>
                <a:gd name="T22" fmla="*/ 7 w 1882"/>
                <a:gd name="T23" fmla="*/ 5 h 1992"/>
                <a:gd name="T24" fmla="*/ 7 w 1882"/>
                <a:gd name="T25" fmla="*/ 6 h 1992"/>
                <a:gd name="T26" fmla="*/ 7 w 1882"/>
                <a:gd name="T27" fmla="*/ 6 h 1992"/>
                <a:gd name="T28" fmla="*/ 7 w 1882"/>
                <a:gd name="T29" fmla="*/ 7 h 1992"/>
                <a:gd name="T30" fmla="*/ 7 w 1882"/>
                <a:gd name="T31" fmla="*/ 7 h 1992"/>
                <a:gd name="T32" fmla="*/ 8 w 1882"/>
                <a:gd name="T33" fmla="*/ 8 h 1992"/>
                <a:gd name="T34" fmla="*/ 8 w 1882"/>
                <a:gd name="T35" fmla="*/ 8 h 1992"/>
                <a:gd name="T36" fmla="*/ 8 w 1882"/>
                <a:gd name="T37" fmla="*/ 9 h 1992"/>
                <a:gd name="T38" fmla="*/ 8 w 1882"/>
                <a:gd name="T39" fmla="*/ 9 h 1992"/>
                <a:gd name="T40" fmla="*/ 8 w 1882"/>
                <a:gd name="T41" fmla="*/ 10 h 1992"/>
                <a:gd name="T42" fmla="*/ 8 w 1882"/>
                <a:gd name="T43" fmla="*/ 11 h 1992"/>
                <a:gd name="T44" fmla="*/ 8 w 1882"/>
                <a:gd name="T45" fmla="*/ 19 h 1992"/>
                <a:gd name="T46" fmla="*/ 6 w 1882"/>
                <a:gd name="T47" fmla="*/ 19 h 1992"/>
                <a:gd name="T48" fmla="*/ 6 w 1882"/>
                <a:gd name="T49" fmla="*/ 11 h 1992"/>
                <a:gd name="T50" fmla="*/ 6 w 1882"/>
                <a:gd name="T51" fmla="*/ 11 h 1992"/>
                <a:gd name="T52" fmla="*/ 5 w 1882"/>
                <a:gd name="T53" fmla="*/ 10 h 1992"/>
                <a:gd name="T54" fmla="*/ 5 w 1882"/>
                <a:gd name="T55" fmla="*/ 9 h 1992"/>
                <a:gd name="T56" fmla="*/ 5 w 1882"/>
                <a:gd name="T57" fmla="*/ 9 h 1992"/>
                <a:gd name="T58" fmla="*/ 5 w 1882"/>
                <a:gd name="T59" fmla="*/ 9 h 1992"/>
                <a:gd name="T60" fmla="*/ 4 w 1882"/>
                <a:gd name="T61" fmla="*/ 8 h 1992"/>
                <a:gd name="T62" fmla="*/ 4 w 1882"/>
                <a:gd name="T63" fmla="*/ 8 h 1992"/>
                <a:gd name="T64" fmla="*/ 4 w 1882"/>
                <a:gd name="T65" fmla="*/ 8 h 1992"/>
                <a:gd name="T66" fmla="*/ 3 w 1882"/>
                <a:gd name="T67" fmla="*/ 8 h 1992"/>
                <a:gd name="T68" fmla="*/ 2 w 1882"/>
                <a:gd name="T69" fmla="*/ 8 h 1992"/>
                <a:gd name="T70" fmla="*/ 2 w 1882"/>
                <a:gd name="T71" fmla="*/ 11 h 1992"/>
                <a:gd name="T72" fmla="*/ 0 w 1882"/>
                <a:gd name="T73" fmla="*/ 5 h 1992"/>
                <a:gd name="T74" fmla="*/ 2 w 1882"/>
                <a:gd name="T75" fmla="*/ 0 h 1992"/>
                <a:gd name="T76" fmla="*/ 2 w 1882"/>
                <a:gd name="T77" fmla="*/ 3 h 199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882"/>
                <a:gd name="T118" fmla="*/ 0 h 1992"/>
                <a:gd name="T119" fmla="*/ 1882 w 1882"/>
                <a:gd name="T120" fmla="*/ 1992 h 199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882" h="1992">
                  <a:moveTo>
                    <a:pt x="562" y="268"/>
                  </a:moveTo>
                  <a:lnTo>
                    <a:pt x="797" y="268"/>
                  </a:lnTo>
                  <a:lnTo>
                    <a:pt x="886" y="271"/>
                  </a:lnTo>
                  <a:lnTo>
                    <a:pt x="973" y="279"/>
                  </a:lnTo>
                  <a:lnTo>
                    <a:pt x="1058" y="293"/>
                  </a:lnTo>
                  <a:lnTo>
                    <a:pt x="1140" y="312"/>
                  </a:lnTo>
                  <a:lnTo>
                    <a:pt x="1220" y="336"/>
                  </a:lnTo>
                  <a:lnTo>
                    <a:pt x="1296" y="364"/>
                  </a:lnTo>
                  <a:lnTo>
                    <a:pt x="1369" y="397"/>
                  </a:lnTo>
                  <a:lnTo>
                    <a:pt x="1438" y="433"/>
                  </a:lnTo>
                  <a:lnTo>
                    <a:pt x="1503" y="474"/>
                  </a:lnTo>
                  <a:lnTo>
                    <a:pt x="1564" y="519"/>
                  </a:lnTo>
                  <a:lnTo>
                    <a:pt x="1621" y="567"/>
                  </a:lnTo>
                  <a:lnTo>
                    <a:pt x="1673" y="619"/>
                  </a:lnTo>
                  <a:lnTo>
                    <a:pt x="1720" y="673"/>
                  </a:lnTo>
                  <a:lnTo>
                    <a:pt x="1761" y="731"/>
                  </a:lnTo>
                  <a:lnTo>
                    <a:pt x="1797" y="791"/>
                  </a:lnTo>
                  <a:lnTo>
                    <a:pt x="1827" y="853"/>
                  </a:lnTo>
                  <a:lnTo>
                    <a:pt x="1850" y="918"/>
                  </a:lnTo>
                  <a:lnTo>
                    <a:pt x="1868" y="984"/>
                  </a:lnTo>
                  <a:lnTo>
                    <a:pt x="1878" y="1053"/>
                  </a:lnTo>
                  <a:lnTo>
                    <a:pt x="1882" y="1123"/>
                  </a:lnTo>
                  <a:lnTo>
                    <a:pt x="1882" y="1991"/>
                  </a:lnTo>
                  <a:lnTo>
                    <a:pt x="1315" y="1991"/>
                  </a:lnTo>
                  <a:lnTo>
                    <a:pt x="1315" y="1123"/>
                  </a:lnTo>
                  <a:lnTo>
                    <a:pt x="1314" y="1101"/>
                  </a:lnTo>
                  <a:lnTo>
                    <a:pt x="1289" y="1038"/>
                  </a:lnTo>
                  <a:lnTo>
                    <a:pt x="1238" y="981"/>
                  </a:lnTo>
                  <a:lnTo>
                    <a:pt x="1164" y="932"/>
                  </a:lnTo>
                  <a:lnTo>
                    <a:pt x="1104" y="906"/>
                  </a:lnTo>
                  <a:lnTo>
                    <a:pt x="1036" y="884"/>
                  </a:lnTo>
                  <a:lnTo>
                    <a:pt x="962" y="867"/>
                  </a:lnTo>
                  <a:lnTo>
                    <a:pt x="882" y="857"/>
                  </a:lnTo>
                  <a:lnTo>
                    <a:pt x="797" y="854"/>
                  </a:lnTo>
                  <a:lnTo>
                    <a:pt x="562" y="854"/>
                  </a:lnTo>
                  <a:lnTo>
                    <a:pt x="562" y="1123"/>
                  </a:lnTo>
                  <a:lnTo>
                    <a:pt x="0" y="561"/>
                  </a:lnTo>
                  <a:lnTo>
                    <a:pt x="562" y="0"/>
                  </a:lnTo>
                  <a:lnTo>
                    <a:pt x="562" y="268"/>
                  </a:lnTo>
                  <a:close/>
                </a:path>
              </a:pathLst>
            </a:custGeom>
            <a:solidFill>
              <a:srgbClr val="66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0" y="594"/>
              <a:ext cx="1344" cy="1278"/>
              <a:chOff x="0" y="0"/>
              <a:chExt cx="1488" cy="1564"/>
            </a:xfrm>
          </p:grpSpPr>
          <p:grpSp>
            <p:nvGrpSpPr>
              <p:cNvPr id="8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374" cy="1248"/>
                <a:chOff x="0" y="0"/>
                <a:chExt cx="1566" cy="1460"/>
              </a:xfrm>
            </p:grpSpPr>
            <p:sp>
              <p:nvSpPr>
                <p:cNvPr id="10" name="Freeform 9"/>
                <p:cNvSpPr>
                  <a:spLocks/>
                </p:cNvSpPr>
                <p:nvPr/>
              </p:nvSpPr>
              <p:spPr bwMode="auto">
                <a:xfrm>
                  <a:off x="0" y="0"/>
                  <a:ext cx="1566" cy="1460"/>
                </a:xfrm>
                <a:custGeom>
                  <a:avLst/>
                  <a:gdLst>
                    <a:gd name="T0" fmla="*/ 61 w 3915"/>
                    <a:gd name="T1" fmla="*/ 3 h 3648"/>
                    <a:gd name="T2" fmla="*/ 67 w 3915"/>
                    <a:gd name="T3" fmla="*/ 4 h 3648"/>
                    <a:gd name="T4" fmla="*/ 74 w 3915"/>
                    <a:gd name="T5" fmla="*/ 10 h 3648"/>
                    <a:gd name="T6" fmla="*/ 76 w 3915"/>
                    <a:gd name="T7" fmla="*/ 15 h 3648"/>
                    <a:gd name="T8" fmla="*/ 80 w 3915"/>
                    <a:gd name="T9" fmla="*/ 28 h 3648"/>
                    <a:gd name="T10" fmla="*/ 79 w 3915"/>
                    <a:gd name="T11" fmla="*/ 36 h 3648"/>
                    <a:gd name="T12" fmla="*/ 79 w 3915"/>
                    <a:gd name="T13" fmla="*/ 39 h 3648"/>
                    <a:gd name="T14" fmla="*/ 80 w 3915"/>
                    <a:gd name="T15" fmla="*/ 40 h 3648"/>
                    <a:gd name="T16" fmla="*/ 80 w 3915"/>
                    <a:gd name="T17" fmla="*/ 47 h 3648"/>
                    <a:gd name="T18" fmla="*/ 79 w 3915"/>
                    <a:gd name="T19" fmla="*/ 52 h 3648"/>
                    <a:gd name="T20" fmla="*/ 75 w 3915"/>
                    <a:gd name="T21" fmla="*/ 56 h 3648"/>
                    <a:gd name="T22" fmla="*/ 70 w 3915"/>
                    <a:gd name="T23" fmla="*/ 62 h 3648"/>
                    <a:gd name="T24" fmla="*/ 69 w 3915"/>
                    <a:gd name="T25" fmla="*/ 62 h 3648"/>
                    <a:gd name="T26" fmla="*/ 70 w 3915"/>
                    <a:gd name="T27" fmla="*/ 66 h 3648"/>
                    <a:gd name="T28" fmla="*/ 70 w 3915"/>
                    <a:gd name="T29" fmla="*/ 68 h 3648"/>
                    <a:gd name="T30" fmla="*/ 74 w 3915"/>
                    <a:gd name="T31" fmla="*/ 74 h 3648"/>
                    <a:gd name="T32" fmla="*/ 76 w 3915"/>
                    <a:gd name="T33" fmla="*/ 80 h 3648"/>
                    <a:gd name="T34" fmla="*/ 79 w 3915"/>
                    <a:gd name="T35" fmla="*/ 82 h 3648"/>
                    <a:gd name="T36" fmla="*/ 89 w 3915"/>
                    <a:gd name="T37" fmla="*/ 86 h 3648"/>
                    <a:gd name="T38" fmla="*/ 97 w 3915"/>
                    <a:gd name="T39" fmla="*/ 89 h 3648"/>
                    <a:gd name="T40" fmla="*/ 100 w 3915"/>
                    <a:gd name="T41" fmla="*/ 92 h 3648"/>
                    <a:gd name="T42" fmla="*/ 100 w 3915"/>
                    <a:gd name="T43" fmla="*/ 94 h 3648"/>
                    <a:gd name="T44" fmla="*/ 0 w 3915"/>
                    <a:gd name="T45" fmla="*/ 94 h 3648"/>
                    <a:gd name="T46" fmla="*/ 0 w 3915"/>
                    <a:gd name="T47" fmla="*/ 91 h 3648"/>
                    <a:gd name="T48" fmla="*/ 11 w 3915"/>
                    <a:gd name="T49" fmla="*/ 84 h 3648"/>
                    <a:gd name="T50" fmla="*/ 20 w 3915"/>
                    <a:gd name="T51" fmla="*/ 80 h 3648"/>
                    <a:gd name="T52" fmla="*/ 26 w 3915"/>
                    <a:gd name="T53" fmla="*/ 73 h 3648"/>
                    <a:gd name="T54" fmla="*/ 28 w 3915"/>
                    <a:gd name="T55" fmla="*/ 70 h 3648"/>
                    <a:gd name="T56" fmla="*/ 29 w 3915"/>
                    <a:gd name="T57" fmla="*/ 65 h 3648"/>
                    <a:gd name="T58" fmla="*/ 31 w 3915"/>
                    <a:gd name="T59" fmla="*/ 64 h 3648"/>
                    <a:gd name="T60" fmla="*/ 31 w 3915"/>
                    <a:gd name="T61" fmla="*/ 62 h 3648"/>
                    <a:gd name="T62" fmla="*/ 28 w 3915"/>
                    <a:gd name="T63" fmla="*/ 60 h 3648"/>
                    <a:gd name="T64" fmla="*/ 24 w 3915"/>
                    <a:gd name="T65" fmla="*/ 54 h 3648"/>
                    <a:gd name="T66" fmla="*/ 21 w 3915"/>
                    <a:gd name="T67" fmla="*/ 52 h 3648"/>
                    <a:gd name="T68" fmla="*/ 20 w 3915"/>
                    <a:gd name="T69" fmla="*/ 46 h 3648"/>
                    <a:gd name="T70" fmla="*/ 21 w 3915"/>
                    <a:gd name="T71" fmla="*/ 41 h 3648"/>
                    <a:gd name="T72" fmla="*/ 22 w 3915"/>
                    <a:gd name="T73" fmla="*/ 39 h 3648"/>
                    <a:gd name="T74" fmla="*/ 20 w 3915"/>
                    <a:gd name="T75" fmla="*/ 30 h 3648"/>
                    <a:gd name="T76" fmla="*/ 20 w 3915"/>
                    <a:gd name="T77" fmla="*/ 23 h 3648"/>
                    <a:gd name="T78" fmla="*/ 22 w 3915"/>
                    <a:gd name="T79" fmla="*/ 18 h 3648"/>
                    <a:gd name="T80" fmla="*/ 23 w 3915"/>
                    <a:gd name="T81" fmla="*/ 16 h 3648"/>
                    <a:gd name="T82" fmla="*/ 23 w 3915"/>
                    <a:gd name="T83" fmla="*/ 15 h 3648"/>
                    <a:gd name="T84" fmla="*/ 25 w 3915"/>
                    <a:gd name="T85" fmla="*/ 9 h 3648"/>
                    <a:gd name="T86" fmla="*/ 29 w 3915"/>
                    <a:gd name="T87" fmla="*/ 6 h 3648"/>
                    <a:gd name="T88" fmla="*/ 35 w 3915"/>
                    <a:gd name="T89" fmla="*/ 4 h 3648"/>
                    <a:gd name="T90" fmla="*/ 39 w 3915"/>
                    <a:gd name="T91" fmla="*/ 0 h 3648"/>
                    <a:gd name="T92" fmla="*/ 48 w 3915"/>
                    <a:gd name="T93" fmla="*/ 0 h 3648"/>
                    <a:gd name="T94" fmla="*/ 55 w 3915"/>
                    <a:gd name="T95" fmla="*/ 1 h 3648"/>
                    <a:gd name="T96" fmla="*/ 56 w 3915"/>
                    <a:gd name="T97" fmla="*/ 0 h 3648"/>
                    <a:gd name="T98" fmla="*/ 61 w 3915"/>
                    <a:gd name="T99" fmla="*/ 3 h 364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915"/>
                    <a:gd name="T151" fmla="*/ 0 h 3648"/>
                    <a:gd name="T152" fmla="*/ 3915 w 3915"/>
                    <a:gd name="T153" fmla="*/ 3648 h 364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915" h="3648">
                      <a:moveTo>
                        <a:pt x="2376" y="116"/>
                      </a:moveTo>
                      <a:lnTo>
                        <a:pt x="2608" y="178"/>
                      </a:lnTo>
                      <a:lnTo>
                        <a:pt x="2914" y="375"/>
                      </a:lnTo>
                      <a:lnTo>
                        <a:pt x="2985" y="599"/>
                      </a:lnTo>
                      <a:lnTo>
                        <a:pt x="3128" y="1082"/>
                      </a:lnTo>
                      <a:lnTo>
                        <a:pt x="3074" y="1403"/>
                      </a:lnTo>
                      <a:lnTo>
                        <a:pt x="3074" y="1529"/>
                      </a:lnTo>
                      <a:lnTo>
                        <a:pt x="3118" y="1565"/>
                      </a:lnTo>
                      <a:lnTo>
                        <a:pt x="3146" y="1832"/>
                      </a:lnTo>
                      <a:lnTo>
                        <a:pt x="3084" y="2019"/>
                      </a:lnTo>
                      <a:lnTo>
                        <a:pt x="2923" y="2172"/>
                      </a:lnTo>
                      <a:lnTo>
                        <a:pt x="2753" y="2404"/>
                      </a:lnTo>
                      <a:lnTo>
                        <a:pt x="2699" y="2404"/>
                      </a:lnTo>
                      <a:lnTo>
                        <a:pt x="2726" y="2564"/>
                      </a:lnTo>
                      <a:lnTo>
                        <a:pt x="2726" y="2645"/>
                      </a:lnTo>
                      <a:lnTo>
                        <a:pt x="2869" y="2877"/>
                      </a:lnTo>
                      <a:lnTo>
                        <a:pt x="2975" y="3101"/>
                      </a:lnTo>
                      <a:lnTo>
                        <a:pt x="3074" y="3217"/>
                      </a:lnTo>
                      <a:lnTo>
                        <a:pt x="3468" y="3343"/>
                      </a:lnTo>
                      <a:lnTo>
                        <a:pt x="3772" y="3469"/>
                      </a:lnTo>
                      <a:lnTo>
                        <a:pt x="3915" y="3602"/>
                      </a:lnTo>
                      <a:lnTo>
                        <a:pt x="3915" y="3648"/>
                      </a:lnTo>
                      <a:lnTo>
                        <a:pt x="0" y="3648"/>
                      </a:lnTo>
                      <a:lnTo>
                        <a:pt x="0" y="3530"/>
                      </a:lnTo>
                      <a:lnTo>
                        <a:pt x="446" y="3289"/>
                      </a:lnTo>
                      <a:lnTo>
                        <a:pt x="796" y="3111"/>
                      </a:lnTo>
                      <a:lnTo>
                        <a:pt x="1028" y="2833"/>
                      </a:lnTo>
                      <a:lnTo>
                        <a:pt x="1090" y="2727"/>
                      </a:lnTo>
                      <a:lnTo>
                        <a:pt x="1126" y="2547"/>
                      </a:lnTo>
                      <a:lnTo>
                        <a:pt x="1198" y="2512"/>
                      </a:lnTo>
                      <a:lnTo>
                        <a:pt x="1198" y="2404"/>
                      </a:lnTo>
                      <a:lnTo>
                        <a:pt x="1082" y="2323"/>
                      </a:lnTo>
                      <a:lnTo>
                        <a:pt x="956" y="2101"/>
                      </a:lnTo>
                      <a:lnTo>
                        <a:pt x="813" y="2019"/>
                      </a:lnTo>
                      <a:lnTo>
                        <a:pt x="769" y="1788"/>
                      </a:lnTo>
                      <a:lnTo>
                        <a:pt x="804" y="1583"/>
                      </a:lnTo>
                      <a:lnTo>
                        <a:pt x="858" y="1521"/>
                      </a:lnTo>
                      <a:lnTo>
                        <a:pt x="796" y="1189"/>
                      </a:lnTo>
                      <a:lnTo>
                        <a:pt x="786" y="903"/>
                      </a:lnTo>
                      <a:lnTo>
                        <a:pt x="867" y="679"/>
                      </a:lnTo>
                      <a:lnTo>
                        <a:pt x="912" y="607"/>
                      </a:lnTo>
                      <a:lnTo>
                        <a:pt x="885" y="582"/>
                      </a:lnTo>
                      <a:lnTo>
                        <a:pt x="991" y="358"/>
                      </a:lnTo>
                      <a:lnTo>
                        <a:pt x="1136" y="232"/>
                      </a:lnTo>
                      <a:lnTo>
                        <a:pt x="1368" y="134"/>
                      </a:lnTo>
                      <a:lnTo>
                        <a:pt x="1528" y="8"/>
                      </a:lnTo>
                      <a:lnTo>
                        <a:pt x="1886" y="18"/>
                      </a:lnTo>
                      <a:lnTo>
                        <a:pt x="2145" y="35"/>
                      </a:lnTo>
                      <a:lnTo>
                        <a:pt x="2179" y="0"/>
                      </a:lnTo>
                      <a:lnTo>
                        <a:pt x="2376" y="116"/>
                      </a:lnTo>
                      <a:close/>
                    </a:path>
                  </a:pathLst>
                </a:custGeom>
                <a:solidFill>
                  <a:srgbClr val="66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Freeform 10"/>
                <p:cNvSpPr>
                  <a:spLocks/>
                </p:cNvSpPr>
                <p:nvPr/>
              </p:nvSpPr>
              <p:spPr bwMode="auto">
                <a:xfrm>
                  <a:off x="337" y="242"/>
                  <a:ext cx="304" cy="735"/>
                </a:xfrm>
                <a:custGeom>
                  <a:avLst/>
                  <a:gdLst>
                    <a:gd name="T0" fmla="*/ 4 w 758"/>
                    <a:gd name="T1" fmla="*/ 2 h 1838"/>
                    <a:gd name="T2" fmla="*/ 3 w 758"/>
                    <a:gd name="T3" fmla="*/ 5 h 1838"/>
                    <a:gd name="T4" fmla="*/ 3 w 758"/>
                    <a:gd name="T5" fmla="*/ 8 h 1838"/>
                    <a:gd name="T6" fmla="*/ 2 w 758"/>
                    <a:gd name="T7" fmla="*/ 10 h 1838"/>
                    <a:gd name="T8" fmla="*/ 2 w 758"/>
                    <a:gd name="T9" fmla="*/ 12 h 1838"/>
                    <a:gd name="T10" fmla="*/ 2 w 758"/>
                    <a:gd name="T11" fmla="*/ 15 h 1838"/>
                    <a:gd name="T12" fmla="*/ 2 w 758"/>
                    <a:gd name="T13" fmla="*/ 17 h 1838"/>
                    <a:gd name="T14" fmla="*/ 2 w 758"/>
                    <a:gd name="T15" fmla="*/ 19 h 1838"/>
                    <a:gd name="T16" fmla="*/ 2 w 758"/>
                    <a:gd name="T17" fmla="*/ 20 h 1838"/>
                    <a:gd name="T18" fmla="*/ 3 w 758"/>
                    <a:gd name="T19" fmla="*/ 22 h 1838"/>
                    <a:gd name="T20" fmla="*/ 4 w 758"/>
                    <a:gd name="T21" fmla="*/ 23 h 1838"/>
                    <a:gd name="T22" fmla="*/ 4 w 758"/>
                    <a:gd name="T23" fmla="*/ 26 h 1838"/>
                    <a:gd name="T24" fmla="*/ 5 w 758"/>
                    <a:gd name="T25" fmla="*/ 28 h 1838"/>
                    <a:gd name="T26" fmla="*/ 6 w 758"/>
                    <a:gd name="T27" fmla="*/ 30 h 1838"/>
                    <a:gd name="T28" fmla="*/ 6 w 758"/>
                    <a:gd name="T29" fmla="*/ 31 h 1838"/>
                    <a:gd name="T30" fmla="*/ 6 w 758"/>
                    <a:gd name="T31" fmla="*/ 31 h 1838"/>
                    <a:gd name="T32" fmla="*/ 8 w 758"/>
                    <a:gd name="T33" fmla="*/ 38 h 1838"/>
                    <a:gd name="T34" fmla="*/ 13 w 758"/>
                    <a:gd name="T35" fmla="*/ 44 h 1838"/>
                    <a:gd name="T36" fmla="*/ 15 w 758"/>
                    <a:gd name="T37" fmla="*/ 44 h 1838"/>
                    <a:gd name="T38" fmla="*/ 18 w 758"/>
                    <a:gd name="T39" fmla="*/ 44 h 1838"/>
                    <a:gd name="T40" fmla="*/ 20 w 758"/>
                    <a:gd name="T41" fmla="*/ 47 h 1838"/>
                    <a:gd name="T42" fmla="*/ 16 w 758"/>
                    <a:gd name="T43" fmla="*/ 46 h 1838"/>
                    <a:gd name="T44" fmla="*/ 16 w 758"/>
                    <a:gd name="T45" fmla="*/ 47 h 1838"/>
                    <a:gd name="T46" fmla="*/ 13 w 758"/>
                    <a:gd name="T47" fmla="*/ 45 h 1838"/>
                    <a:gd name="T48" fmla="*/ 10 w 758"/>
                    <a:gd name="T49" fmla="*/ 43 h 1838"/>
                    <a:gd name="T50" fmla="*/ 5 w 758"/>
                    <a:gd name="T51" fmla="*/ 34 h 1838"/>
                    <a:gd name="T52" fmla="*/ 3 w 758"/>
                    <a:gd name="T53" fmla="*/ 28 h 1838"/>
                    <a:gd name="T54" fmla="*/ 1 w 758"/>
                    <a:gd name="T55" fmla="*/ 19 h 1838"/>
                    <a:gd name="T56" fmla="*/ 0 w 758"/>
                    <a:gd name="T57" fmla="*/ 12 h 1838"/>
                    <a:gd name="T58" fmla="*/ 1 w 758"/>
                    <a:gd name="T59" fmla="*/ 5 h 1838"/>
                    <a:gd name="T60" fmla="*/ 4 w 758"/>
                    <a:gd name="T61" fmla="*/ 0 h 1838"/>
                    <a:gd name="T62" fmla="*/ 4 w 758"/>
                    <a:gd name="T63" fmla="*/ 2 h 183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58"/>
                    <a:gd name="T97" fmla="*/ 0 h 1838"/>
                    <a:gd name="T98" fmla="*/ 758 w 758"/>
                    <a:gd name="T99" fmla="*/ 1838 h 183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58" h="1838">
                      <a:moveTo>
                        <a:pt x="135" y="58"/>
                      </a:moveTo>
                      <a:lnTo>
                        <a:pt x="120" y="188"/>
                      </a:lnTo>
                      <a:lnTo>
                        <a:pt x="104" y="329"/>
                      </a:lnTo>
                      <a:lnTo>
                        <a:pt x="95" y="416"/>
                      </a:lnTo>
                      <a:lnTo>
                        <a:pt x="87" y="481"/>
                      </a:lnTo>
                      <a:lnTo>
                        <a:pt x="81" y="576"/>
                      </a:lnTo>
                      <a:lnTo>
                        <a:pt x="79" y="673"/>
                      </a:lnTo>
                      <a:lnTo>
                        <a:pt x="87" y="738"/>
                      </a:lnTo>
                      <a:lnTo>
                        <a:pt x="99" y="775"/>
                      </a:lnTo>
                      <a:lnTo>
                        <a:pt x="118" y="837"/>
                      </a:lnTo>
                      <a:lnTo>
                        <a:pt x="141" y="916"/>
                      </a:lnTo>
                      <a:lnTo>
                        <a:pt x="166" y="1003"/>
                      </a:lnTo>
                      <a:lnTo>
                        <a:pt x="189" y="1086"/>
                      </a:lnTo>
                      <a:lnTo>
                        <a:pt x="209" y="1158"/>
                      </a:lnTo>
                      <a:lnTo>
                        <a:pt x="222" y="1208"/>
                      </a:lnTo>
                      <a:lnTo>
                        <a:pt x="228" y="1227"/>
                      </a:lnTo>
                      <a:lnTo>
                        <a:pt x="323" y="1469"/>
                      </a:lnTo>
                      <a:lnTo>
                        <a:pt x="510" y="1716"/>
                      </a:lnTo>
                      <a:lnTo>
                        <a:pt x="584" y="1722"/>
                      </a:lnTo>
                      <a:lnTo>
                        <a:pt x="705" y="1716"/>
                      </a:lnTo>
                      <a:lnTo>
                        <a:pt x="758" y="1838"/>
                      </a:lnTo>
                      <a:lnTo>
                        <a:pt x="638" y="1776"/>
                      </a:lnTo>
                      <a:lnTo>
                        <a:pt x="630" y="1830"/>
                      </a:lnTo>
                      <a:lnTo>
                        <a:pt x="504" y="1762"/>
                      </a:lnTo>
                      <a:lnTo>
                        <a:pt x="389" y="1670"/>
                      </a:lnTo>
                      <a:lnTo>
                        <a:pt x="182" y="1320"/>
                      </a:lnTo>
                      <a:lnTo>
                        <a:pt x="108" y="1074"/>
                      </a:lnTo>
                      <a:lnTo>
                        <a:pt x="46" y="758"/>
                      </a:lnTo>
                      <a:lnTo>
                        <a:pt x="0" y="483"/>
                      </a:lnTo>
                      <a:lnTo>
                        <a:pt x="46" y="188"/>
                      </a:lnTo>
                      <a:lnTo>
                        <a:pt x="141" y="0"/>
                      </a:lnTo>
                      <a:lnTo>
                        <a:pt x="135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643" y="941"/>
                  <a:ext cx="306" cy="65"/>
                </a:xfrm>
                <a:custGeom>
                  <a:avLst/>
                  <a:gdLst>
                    <a:gd name="T0" fmla="*/ 17 w 764"/>
                    <a:gd name="T1" fmla="*/ 3 h 162"/>
                    <a:gd name="T2" fmla="*/ 13 w 764"/>
                    <a:gd name="T3" fmla="*/ 3 h 162"/>
                    <a:gd name="T4" fmla="*/ 10 w 764"/>
                    <a:gd name="T5" fmla="*/ 3 h 162"/>
                    <a:gd name="T6" fmla="*/ 8 w 764"/>
                    <a:gd name="T7" fmla="*/ 4 h 162"/>
                    <a:gd name="T8" fmla="*/ 6 w 764"/>
                    <a:gd name="T9" fmla="*/ 4 h 162"/>
                    <a:gd name="T10" fmla="*/ 4 w 764"/>
                    <a:gd name="T11" fmla="*/ 4 h 162"/>
                    <a:gd name="T12" fmla="*/ 2 w 764"/>
                    <a:gd name="T13" fmla="*/ 2 h 162"/>
                    <a:gd name="T14" fmla="*/ 0 w 764"/>
                    <a:gd name="T15" fmla="*/ 0 h 162"/>
                    <a:gd name="T16" fmla="*/ 3 w 764"/>
                    <a:gd name="T17" fmla="*/ 2 h 162"/>
                    <a:gd name="T18" fmla="*/ 2 w 764"/>
                    <a:gd name="T19" fmla="*/ 0 h 162"/>
                    <a:gd name="T20" fmla="*/ 6 w 764"/>
                    <a:gd name="T21" fmla="*/ 2 h 162"/>
                    <a:gd name="T22" fmla="*/ 9 w 764"/>
                    <a:gd name="T23" fmla="*/ 2 h 162"/>
                    <a:gd name="T24" fmla="*/ 9 w 764"/>
                    <a:gd name="T25" fmla="*/ 2 h 162"/>
                    <a:gd name="T26" fmla="*/ 10 w 764"/>
                    <a:gd name="T27" fmla="*/ 2 h 162"/>
                    <a:gd name="T28" fmla="*/ 10 w 764"/>
                    <a:gd name="T29" fmla="*/ 2 h 162"/>
                    <a:gd name="T30" fmla="*/ 11 w 764"/>
                    <a:gd name="T31" fmla="*/ 2 h 162"/>
                    <a:gd name="T32" fmla="*/ 12 w 764"/>
                    <a:gd name="T33" fmla="*/ 2 h 162"/>
                    <a:gd name="T34" fmla="*/ 13 w 764"/>
                    <a:gd name="T35" fmla="*/ 2 h 162"/>
                    <a:gd name="T36" fmla="*/ 14 w 764"/>
                    <a:gd name="T37" fmla="*/ 2 h 162"/>
                    <a:gd name="T38" fmla="*/ 14 w 764"/>
                    <a:gd name="T39" fmla="*/ 2 h 162"/>
                    <a:gd name="T40" fmla="*/ 14 w 764"/>
                    <a:gd name="T41" fmla="*/ 2 h 162"/>
                    <a:gd name="T42" fmla="*/ 15 w 764"/>
                    <a:gd name="T43" fmla="*/ 2 h 162"/>
                    <a:gd name="T44" fmla="*/ 15 w 764"/>
                    <a:gd name="T45" fmla="*/ 2 h 162"/>
                    <a:gd name="T46" fmla="*/ 16 w 764"/>
                    <a:gd name="T47" fmla="*/ 2 h 162"/>
                    <a:gd name="T48" fmla="*/ 16 w 764"/>
                    <a:gd name="T49" fmla="*/ 2 h 162"/>
                    <a:gd name="T50" fmla="*/ 17 w 764"/>
                    <a:gd name="T51" fmla="*/ 2 h 162"/>
                    <a:gd name="T52" fmla="*/ 17 w 764"/>
                    <a:gd name="T53" fmla="*/ 2 h 162"/>
                    <a:gd name="T54" fmla="*/ 20 w 764"/>
                    <a:gd name="T55" fmla="*/ 0 h 162"/>
                    <a:gd name="T56" fmla="*/ 17 w 764"/>
                    <a:gd name="T57" fmla="*/ 3 h 16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64"/>
                    <a:gd name="T88" fmla="*/ 0 h 162"/>
                    <a:gd name="T89" fmla="*/ 764 w 764"/>
                    <a:gd name="T90" fmla="*/ 162 h 16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64" h="162">
                      <a:moveTo>
                        <a:pt x="669" y="108"/>
                      </a:moveTo>
                      <a:lnTo>
                        <a:pt x="514" y="127"/>
                      </a:lnTo>
                      <a:lnTo>
                        <a:pt x="408" y="127"/>
                      </a:lnTo>
                      <a:lnTo>
                        <a:pt x="323" y="162"/>
                      </a:lnTo>
                      <a:lnTo>
                        <a:pt x="234" y="149"/>
                      </a:lnTo>
                      <a:lnTo>
                        <a:pt x="168" y="154"/>
                      </a:lnTo>
                      <a:lnTo>
                        <a:pt x="60" y="94"/>
                      </a:lnTo>
                      <a:lnTo>
                        <a:pt x="0" y="8"/>
                      </a:lnTo>
                      <a:lnTo>
                        <a:pt x="114" y="75"/>
                      </a:lnTo>
                      <a:lnTo>
                        <a:pt x="87" y="21"/>
                      </a:lnTo>
                      <a:lnTo>
                        <a:pt x="255" y="100"/>
                      </a:lnTo>
                      <a:lnTo>
                        <a:pt x="342" y="81"/>
                      </a:lnTo>
                      <a:lnTo>
                        <a:pt x="350" y="81"/>
                      </a:lnTo>
                      <a:lnTo>
                        <a:pt x="369" y="83"/>
                      </a:lnTo>
                      <a:lnTo>
                        <a:pt x="398" y="83"/>
                      </a:lnTo>
                      <a:lnTo>
                        <a:pt x="431" y="85"/>
                      </a:lnTo>
                      <a:lnTo>
                        <a:pt x="466" y="87"/>
                      </a:lnTo>
                      <a:lnTo>
                        <a:pt x="497" y="87"/>
                      </a:lnTo>
                      <a:lnTo>
                        <a:pt x="522" y="89"/>
                      </a:lnTo>
                      <a:lnTo>
                        <a:pt x="545" y="89"/>
                      </a:lnTo>
                      <a:lnTo>
                        <a:pt x="561" y="87"/>
                      </a:lnTo>
                      <a:lnTo>
                        <a:pt x="580" y="87"/>
                      </a:lnTo>
                      <a:lnTo>
                        <a:pt x="599" y="85"/>
                      </a:lnTo>
                      <a:lnTo>
                        <a:pt x="619" y="83"/>
                      </a:lnTo>
                      <a:lnTo>
                        <a:pt x="634" y="83"/>
                      </a:lnTo>
                      <a:lnTo>
                        <a:pt x="646" y="81"/>
                      </a:lnTo>
                      <a:lnTo>
                        <a:pt x="650" y="81"/>
                      </a:lnTo>
                      <a:lnTo>
                        <a:pt x="764" y="0"/>
                      </a:lnTo>
                      <a:lnTo>
                        <a:pt x="669" y="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946" y="172"/>
                  <a:ext cx="258" cy="785"/>
                </a:xfrm>
                <a:custGeom>
                  <a:avLst/>
                  <a:gdLst>
                    <a:gd name="T0" fmla="*/ 12 w 645"/>
                    <a:gd name="T1" fmla="*/ 2 h 1963"/>
                    <a:gd name="T2" fmla="*/ 16 w 645"/>
                    <a:gd name="T3" fmla="*/ 8 h 1963"/>
                    <a:gd name="T4" fmla="*/ 16 w 645"/>
                    <a:gd name="T5" fmla="*/ 15 h 1963"/>
                    <a:gd name="T6" fmla="*/ 16 w 645"/>
                    <a:gd name="T7" fmla="*/ 17 h 1963"/>
                    <a:gd name="T8" fmla="*/ 16 w 645"/>
                    <a:gd name="T9" fmla="*/ 20 h 1963"/>
                    <a:gd name="T10" fmla="*/ 16 w 645"/>
                    <a:gd name="T11" fmla="*/ 24 h 1963"/>
                    <a:gd name="T12" fmla="*/ 16 w 645"/>
                    <a:gd name="T13" fmla="*/ 26 h 1963"/>
                    <a:gd name="T14" fmla="*/ 16 w 645"/>
                    <a:gd name="T15" fmla="*/ 27 h 1963"/>
                    <a:gd name="T16" fmla="*/ 16 w 645"/>
                    <a:gd name="T17" fmla="*/ 28 h 1963"/>
                    <a:gd name="T18" fmla="*/ 16 w 645"/>
                    <a:gd name="T19" fmla="*/ 29 h 1963"/>
                    <a:gd name="T20" fmla="*/ 15 w 645"/>
                    <a:gd name="T21" fmla="*/ 30 h 1963"/>
                    <a:gd name="T22" fmla="*/ 15 w 645"/>
                    <a:gd name="T23" fmla="*/ 32 h 1963"/>
                    <a:gd name="T24" fmla="*/ 15 w 645"/>
                    <a:gd name="T25" fmla="*/ 33 h 1963"/>
                    <a:gd name="T26" fmla="*/ 15 w 645"/>
                    <a:gd name="T27" fmla="*/ 33 h 1963"/>
                    <a:gd name="T28" fmla="*/ 14 w 645"/>
                    <a:gd name="T29" fmla="*/ 34 h 1963"/>
                    <a:gd name="T30" fmla="*/ 14 w 645"/>
                    <a:gd name="T31" fmla="*/ 33 h 1963"/>
                    <a:gd name="T32" fmla="*/ 13 w 645"/>
                    <a:gd name="T33" fmla="*/ 39 h 1963"/>
                    <a:gd name="T34" fmla="*/ 9 w 645"/>
                    <a:gd name="T35" fmla="*/ 45 h 1963"/>
                    <a:gd name="T36" fmla="*/ 6 w 645"/>
                    <a:gd name="T37" fmla="*/ 46 h 1963"/>
                    <a:gd name="T38" fmla="*/ 2 w 645"/>
                    <a:gd name="T39" fmla="*/ 50 h 1963"/>
                    <a:gd name="T40" fmla="*/ 0 w 645"/>
                    <a:gd name="T41" fmla="*/ 50 h 1963"/>
                    <a:gd name="T42" fmla="*/ 3 w 645"/>
                    <a:gd name="T43" fmla="*/ 47 h 1963"/>
                    <a:gd name="T44" fmla="*/ 3 w 645"/>
                    <a:gd name="T45" fmla="*/ 48 h 1963"/>
                    <a:gd name="T46" fmla="*/ 6 w 645"/>
                    <a:gd name="T47" fmla="*/ 44 h 1963"/>
                    <a:gd name="T48" fmla="*/ 9 w 645"/>
                    <a:gd name="T49" fmla="*/ 44 h 1963"/>
                    <a:gd name="T50" fmla="*/ 11 w 645"/>
                    <a:gd name="T51" fmla="*/ 39 h 1963"/>
                    <a:gd name="T52" fmla="*/ 12 w 645"/>
                    <a:gd name="T53" fmla="*/ 35 h 1963"/>
                    <a:gd name="T54" fmla="*/ 14 w 645"/>
                    <a:gd name="T55" fmla="*/ 30 h 1963"/>
                    <a:gd name="T56" fmla="*/ 14 w 645"/>
                    <a:gd name="T57" fmla="*/ 30 h 1963"/>
                    <a:gd name="T58" fmla="*/ 14 w 645"/>
                    <a:gd name="T59" fmla="*/ 26 h 1963"/>
                    <a:gd name="T60" fmla="*/ 14 w 645"/>
                    <a:gd name="T61" fmla="*/ 16 h 1963"/>
                    <a:gd name="T62" fmla="*/ 14 w 645"/>
                    <a:gd name="T63" fmla="*/ 9 h 1963"/>
                    <a:gd name="T64" fmla="*/ 12 w 645"/>
                    <a:gd name="T65" fmla="*/ 5 h 1963"/>
                    <a:gd name="T66" fmla="*/ 9 w 645"/>
                    <a:gd name="T67" fmla="*/ 0 h 1963"/>
                    <a:gd name="T68" fmla="*/ 12 w 645"/>
                    <a:gd name="T69" fmla="*/ 2 h 19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45"/>
                    <a:gd name="T106" fmla="*/ 0 h 1963"/>
                    <a:gd name="T107" fmla="*/ 645 w 645"/>
                    <a:gd name="T108" fmla="*/ 1963 h 19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45" h="1963">
                      <a:moveTo>
                        <a:pt x="464" y="79"/>
                      </a:moveTo>
                      <a:lnTo>
                        <a:pt x="610" y="329"/>
                      </a:lnTo>
                      <a:lnTo>
                        <a:pt x="645" y="590"/>
                      </a:lnTo>
                      <a:lnTo>
                        <a:pt x="643" y="651"/>
                      </a:lnTo>
                      <a:lnTo>
                        <a:pt x="641" y="792"/>
                      </a:lnTo>
                      <a:lnTo>
                        <a:pt x="636" y="941"/>
                      </a:lnTo>
                      <a:lnTo>
                        <a:pt x="632" y="1026"/>
                      </a:lnTo>
                      <a:lnTo>
                        <a:pt x="626" y="1049"/>
                      </a:lnTo>
                      <a:lnTo>
                        <a:pt x="618" y="1088"/>
                      </a:lnTo>
                      <a:lnTo>
                        <a:pt x="609" y="1134"/>
                      </a:lnTo>
                      <a:lnTo>
                        <a:pt x="599" y="1185"/>
                      </a:lnTo>
                      <a:lnTo>
                        <a:pt x="587" y="1233"/>
                      </a:lnTo>
                      <a:lnTo>
                        <a:pt x="578" y="1274"/>
                      </a:lnTo>
                      <a:lnTo>
                        <a:pt x="572" y="1303"/>
                      </a:lnTo>
                      <a:lnTo>
                        <a:pt x="570" y="1312"/>
                      </a:lnTo>
                      <a:lnTo>
                        <a:pt x="558" y="1293"/>
                      </a:lnTo>
                      <a:lnTo>
                        <a:pt x="518" y="1515"/>
                      </a:lnTo>
                      <a:lnTo>
                        <a:pt x="350" y="1743"/>
                      </a:lnTo>
                      <a:lnTo>
                        <a:pt x="249" y="1795"/>
                      </a:lnTo>
                      <a:lnTo>
                        <a:pt x="100" y="1950"/>
                      </a:lnTo>
                      <a:lnTo>
                        <a:pt x="0" y="1963"/>
                      </a:lnTo>
                      <a:lnTo>
                        <a:pt x="108" y="1822"/>
                      </a:lnTo>
                      <a:lnTo>
                        <a:pt x="122" y="1857"/>
                      </a:lnTo>
                      <a:lnTo>
                        <a:pt x="241" y="1708"/>
                      </a:lnTo>
                      <a:lnTo>
                        <a:pt x="342" y="1730"/>
                      </a:lnTo>
                      <a:lnTo>
                        <a:pt x="442" y="1534"/>
                      </a:lnTo>
                      <a:lnTo>
                        <a:pt x="483" y="1380"/>
                      </a:lnTo>
                      <a:lnTo>
                        <a:pt x="524" y="1154"/>
                      </a:lnTo>
                      <a:lnTo>
                        <a:pt x="545" y="1173"/>
                      </a:lnTo>
                      <a:lnTo>
                        <a:pt x="564" y="999"/>
                      </a:lnTo>
                      <a:lnTo>
                        <a:pt x="570" y="624"/>
                      </a:lnTo>
                      <a:lnTo>
                        <a:pt x="551" y="356"/>
                      </a:lnTo>
                      <a:lnTo>
                        <a:pt x="477" y="182"/>
                      </a:lnTo>
                      <a:lnTo>
                        <a:pt x="350" y="0"/>
                      </a:lnTo>
                      <a:lnTo>
                        <a:pt x="464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Freeform 13"/>
                <p:cNvSpPr>
                  <a:spLocks/>
                </p:cNvSpPr>
                <p:nvPr/>
              </p:nvSpPr>
              <p:spPr bwMode="auto">
                <a:xfrm>
                  <a:off x="1024" y="863"/>
                  <a:ext cx="38" cy="161"/>
                </a:xfrm>
                <a:custGeom>
                  <a:avLst/>
                  <a:gdLst>
                    <a:gd name="T0" fmla="*/ 1 w 95"/>
                    <a:gd name="T1" fmla="*/ 4 h 403"/>
                    <a:gd name="T2" fmla="*/ 1 w 95"/>
                    <a:gd name="T3" fmla="*/ 10 h 403"/>
                    <a:gd name="T4" fmla="*/ 0 w 95"/>
                    <a:gd name="T5" fmla="*/ 10 h 403"/>
                    <a:gd name="T6" fmla="*/ 0 w 95"/>
                    <a:gd name="T7" fmla="*/ 3 h 403"/>
                    <a:gd name="T8" fmla="*/ 2 w 95"/>
                    <a:gd name="T9" fmla="*/ 0 h 403"/>
                    <a:gd name="T10" fmla="*/ 1 w 95"/>
                    <a:gd name="T11" fmla="*/ 4 h 4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5"/>
                    <a:gd name="T19" fmla="*/ 0 h 403"/>
                    <a:gd name="T20" fmla="*/ 95 w 95"/>
                    <a:gd name="T21" fmla="*/ 403 h 4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5" h="403">
                      <a:moveTo>
                        <a:pt x="46" y="146"/>
                      </a:moveTo>
                      <a:lnTo>
                        <a:pt x="27" y="403"/>
                      </a:lnTo>
                      <a:lnTo>
                        <a:pt x="0" y="376"/>
                      </a:lnTo>
                      <a:lnTo>
                        <a:pt x="6" y="123"/>
                      </a:lnTo>
                      <a:lnTo>
                        <a:pt x="95" y="0"/>
                      </a:lnTo>
                      <a:lnTo>
                        <a:pt x="46" y="1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Freeform 14"/>
                <p:cNvSpPr>
                  <a:spLocks/>
                </p:cNvSpPr>
                <p:nvPr/>
              </p:nvSpPr>
              <p:spPr bwMode="auto">
                <a:xfrm>
                  <a:off x="477" y="860"/>
                  <a:ext cx="51" cy="172"/>
                </a:xfrm>
                <a:custGeom>
                  <a:avLst/>
                  <a:gdLst>
                    <a:gd name="T0" fmla="*/ 2 w 127"/>
                    <a:gd name="T1" fmla="*/ 2 h 431"/>
                    <a:gd name="T2" fmla="*/ 3 w 127"/>
                    <a:gd name="T3" fmla="*/ 5 h 431"/>
                    <a:gd name="T4" fmla="*/ 2 w 127"/>
                    <a:gd name="T5" fmla="*/ 11 h 431"/>
                    <a:gd name="T6" fmla="*/ 2 w 127"/>
                    <a:gd name="T7" fmla="*/ 5 h 431"/>
                    <a:gd name="T8" fmla="*/ 0 w 127"/>
                    <a:gd name="T9" fmla="*/ 0 h 431"/>
                    <a:gd name="T10" fmla="*/ 2 w 127"/>
                    <a:gd name="T11" fmla="*/ 2 h 4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431"/>
                    <a:gd name="T20" fmla="*/ 127 w 127"/>
                    <a:gd name="T21" fmla="*/ 431 h 43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431">
                      <a:moveTo>
                        <a:pt x="66" y="58"/>
                      </a:moveTo>
                      <a:lnTo>
                        <a:pt x="127" y="201"/>
                      </a:lnTo>
                      <a:lnTo>
                        <a:pt x="87" y="431"/>
                      </a:lnTo>
                      <a:lnTo>
                        <a:pt x="79" y="187"/>
                      </a:lnTo>
                      <a:lnTo>
                        <a:pt x="0" y="0"/>
                      </a:lnTo>
                      <a:lnTo>
                        <a:pt x="66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Freeform 15"/>
                <p:cNvSpPr>
                  <a:spLocks/>
                </p:cNvSpPr>
                <p:nvPr/>
              </p:nvSpPr>
              <p:spPr bwMode="auto">
                <a:xfrm>
                  <a:off x="343" y="647"/>
                  <a:ext cx="153" cy="281"/>
                </a:xfrm>
                <a:custGeom>
                  <a:avLst/>
                  <a:gdLst>
                    <a:gd name="T0" fmla="*/ 3 w 382"/>
                    <a:gd name="T1" fmla="*/ 0 h 703"/>
                    <a:gd name="T2" fmla="*/ 3 w 382"/>
                    <a:gd name="T3" fmla="*/ 2 h 703"/>
                    <a:gd name="T4" fmla="*/ 2 w 382"/>
                    <a:gd name="T5" fmla="*/ 2 h 703"/>
                    <a:gd name="T6" fmla="*/ 1 w 382"/>
                    <a:gd name="T7" fmla="*/ 4 h 703"/>
                    <a:gd name="T8" fmla="*/ 3 w 382"/>
                    <a:gd name="T9" fmla="*/ 8 h 703"/>
                    <a:gd name="T10" fmla="*/ 6 w 382"/>
                    <a:gd name="T11" fmla="*/ 11 h 703"/>
                    <a:gd name="T12" fmla="*/ 7 w 382"/>
                    <a:gd name="T13" fmla="*/ 14 h 703"/>
                    <a:gd name="T14" fmla="*/ 8 w 382"/>
                    <a:gd name="T15" fmla="*/ 16 h 703"/>
                    <a:gd name="T16" fmla="*/ 10 w 382"/>
                    <a:gd name="T17" fmla="*/ 16 h 703"/>
                    <a:gd name="T18" fmla="*/ 9 w 382"/>
                    <a:gd name="T19" fmla="*/ 18 h 703"/>
                    <a:gd name="T20" fmla="*/ 7 w 382"/>
                    <a:gd name="T21" fmla="*/ 17 h 703"/>
                    <a:gd name="T22" fmla="*/ 7 w 382"/>
                    <a:gd name="T23" fmla="*/ 17 h 703"/>
                    <a:gd name="T24" fmla="*/ 7 w 382"/>
                    <a:gd name="T25" fmla="*/ 17 h 703"/>
                    <a:gd name="T26" fmla="*/ 7 w 382"/>
                    <a:gd name="T27" fmla="*/ 16 h 703"/>
                    <a:gd name="T28" fmla="*/ 6 w 382"/>
                    <a:gd name="T29" fmla="*/ 16 h 703"/>
                    <a:gd name="T30" fmla="*/ 6 w 382"/>
                    <a:gd name="T31" fmla="*/ 15 h 703"/>
                    <a:gd name="T32" fmla="*/ 6 w 382"/>
                    <a:gd name="T33" fmla="*/ 15 h 703"/>
                    <a:gd name="T34" fmla="*/ 6 w 382"/>
                    <a:gd name="T35" fmla="*/ 14 h 703"/>
                    <a:gd name="T36" fmla="*/ 6 w 382"/>
                    <a:gd name="T37" fmla="*/ 14 h 703"/>
                    <a:gd name="T38" fmla="*/ 6 w 382"/>
                    <a:gd name="T39" fmla="*/ 13 h 703"/>
                    <a:gd name="T40" fmla="*/ 5 w 382"/>
                    <a:gd name="T41" fmla="*/ 12 h 703"/>
                    <a:gd name="T42" fmla="*/ 5 w 382"/>
                    <a:gd name="T43" fmla="*/ 12 h 703"/>
                    <a:gd name="T44" fmla="*/ 4 w 382"/>
                    <a:gd name="T45" fmla="*/ 12 h 703"/>
                    <a:gd name="T46" fmla="*/ 4 w 382"/>
                    <a:gd name="T47" fmla="*/ 11 h 703"/>
                    <a:gd name="T48" fmla="*/ 3 w 382"/>
                    <a:gd name="T49" fmla="*/ 11 h 703"/>
                    <a:gd name="T50" fmla="*/ 3 w 382"/>
                    <a:gd name="T51" fmla="*/ 10 h 703"/>
                    <a:gd name="T52" fmla="*/ 2 w 382"/>
                    <a:gd name="T53" fmla="*/ 10 h 703"/>
                    <a:gd name="T54" fmla="*/ 2 w 382"/>
                    <a:gd name="T55" fmla="*/ 10 h 703"/>
                    <a:gd name="T56" fmla="*/ 2 w 382"/>
                    <a:gd name="T57" fmla="*/ 9 h 703"/>
                    <a:gd name="T58" fmla="*/ 2 w 382"/>
                    <a:gd name="T59" fmla="*/ 9 h 703"/>
                    <a:gd name="T60" fmla="*/ 1 w 382"/>
                    <a:gd name="T61" fmla="*/ 8 h 703"/>
                    <a:gd name="T62" fmla="*/ 1 w 382"/>
                    <a:gd name="T63" fmla="*/ 7 h 703"/>
                    <a:gd name="T64" fmla="*/ 0 w 382"/>
                    <a:gd name="T65" fmla="*/ 7 h 703"/>
                    <a:gd name="T66" fmla="*/ 0 w 382"/>
                    <a:gd name="T67" fmla="*/ 6 h 703"/>
                    <a:gd name="T68" fmla="*/ 0 w 382"/>
                    <a:gd name="T69" fmla="*/ 6 h 703"/>
                    <a:gd name="T70" fmla="*/ 0 w 382"/>
                    <a:gd name="T71" fmla="*/ 0 h 703"/>
                    <a:gd name="T72" fmla="*/ 3 w 382"/>
                    <a:gd name="T73" fmla="*/ 0 h 703"/>
                    <a:gd name="T74" fmla="*/ 3 w 382"/>
                    <a:gd name="T75" fmla="*/ 0 h 70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82"/>
                    <a:gd name="T115" fmla="*/ 0 h 703"/>
                    <a:gd name="T116" fmla="*/ 382 w 382"/>
                    <a:gd name="T117" fmla="*/ 703 h 70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82" h="703">
                      <a:moveTo>
                        <a:pt x="121" y="21"/>
                      </a:moveTo>
                      <a:lnTo>
                        <a:pt x="133" y="54"/>
                      </a:lnTo>
                      <a:lnTo>
                        <a:pt x="67" y="81"/>
                      </a:lnTo>
                      <a:lnTo>
                        <a:pt x="46" y="160"/>
                      </a:lnTo>
                      <a:lnTo>
                        <a:pt x="114" y="293"/>
                      </a:lnTo>
                      <a:lnTo>
                        <a:pt x="249" y="442"/>
                      </a:lnTo>
                      <a:lnTo>
                        <a:pt x="288" y="562"/>
                      </a:lnTo>
                      <a:lnTo>
                        <a:pt x="328" y="643"/>
                      </a:lnTo>
                      <a:lnTo>
                        <a:pt x="382" y="630"/>
                      </a:lnTo>
                      <a:lnTo>
                        <a:pt x="355" y="703"/>
                      </a:lnTo>
                      <a:lnTo>
                        <a:pt x="282" y="662"/>
                      </a:lnTo>
                      <a:lnTo>
                        <a:pt x="280" y="659"/>
                      </a:lnTo>
                      <a:lnTo>
                        <a:pt x="274" y="651"/>
                      </a:lnTo>
                      <a:lnTo>
                        <a:pt x="266" y="635"/>
                      </a:lnTo>
                      <a:lnTo>
                        <a:pt x="257" y="618"/>
                      </a:lnTo>
                      <a:lnTo>
                        <a:pt x="247" y="597"/>
                      </a:lnTo>
                      <a:lnTo>
                        <a:pt x="237" y="575"/>
                      </a:lnTo>
                      <a:lnTo>
                        <a:pt x="228" y="552"/>
                      </a:lnTo>
                      <a:lnTo>
                        <a:pt x="222" y="529"/>
                      </a:lnTo>
                      <a:lnTo>
                        <a:pt x="214" y="508"/>
                      </a:lnTo>
                      <a:lnTo>
                        <a:pt x="201" y="487"/>
                      </a:lnTo>
                      <a:lnTo>
                        <a:pt x="183" y="469"/>
                      </a:lnTo>
                      <a:lnTo>
                        <a:pt x="164" y="452"/>
                      </a:lnTo>
                      <a:lnTo>
                        <a:pt x="145" y="436"/>
                      </a:lnTo>
                      <a:lnTo>
                        <a:pt x="127" y="421"/>
                      </a:lnTo>
                      <a:lnTo>
                        <a:pt x="112" y="407"/>
                      </a:lnTo>
                      <a:lnTo>
                        <a:pt x="100" y="394"/>
                      </a:lnTo>
                      <a:lnTo>
                        <a:pt x="90" y="378"/>
                      </a:lnTo>
                      <a:lnTo>
                        <a:pt x="77" y="357"/>
                      </a:lnTo>
                      <a:lnTo>
                        <a:pt x="60" y="334"/>
                      </a:lnTo>
                      <a:lnTo>
                        <a:pt x="42" y="311"/>
                      </a:lnTo>
                      <a:lnTo>
                        <a:pt x="27" y="289"/>
                      </a:lnTo>
                      <a:lnTo>
                        <a:pt x="13" y="270"/>
                      </a:lnTo>
                      <a:lnTo>
                        <a:pt x="4" y="257"/>
                      </a:lnTo>
                      <a:lnTo>
                        <a:pt x="0" y="253"/>
                      </a:lnTo>
                      <a:lnTo>
                        <a:pt x="19" y="0"/>
                      </a:lnTo>
                      <a:lnTo>
                        <a:pt x="114" y="0"/>
                      </a:lnTo>
                      <a:lnTo>
                        <a:pt x="12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1053" y="647"/>
                  <a:ext cx="166" cy="270"/>
                </a:xfrm>
                <a:custGeom>
                  <a:avLst/>
                  <a:gdLst>
                    <a:gd name="T0" fmla="*/ 10 w 416"/>
                    <a:gd name="T1" fmla="*/ 6 h 676"/>
                    <a:gd name="T2" fmla="*/ 10 w 416"/>
                    <a:gd name="T3" fmla="*/ 6 h 676"/>
                    <a:gd name="T4" fmla="*/ 10 w 416"/>
                    <a:gd name="T5" fmla="*/ 7 h 676"/>
                    <a:gd name="T6" fmla="*/ 10 w 416"/>
                    <a:gd name="T7" fmla="*/ 7 h 676"/>
                    <a:gd name="T8" fmla="*/ 10 w 416"/>
                    <a:gd name="T9" fmla="*/ 8 h 676"/>
                    <a:gd name="T10" fmla="*/ 9 w 416"/>
                    <a:gd name="T11" fmla="*/ 8 h 676"/>
                    <a:gd name="T12" fmla="*/ 9 w 416"/>
                    <a:gd name="T13" fmla="*/ 9 h 676"/>
                    <a:gd name="T14" fmla="*/ 8 w 416"/>
                    <a:gd name="T15" fmla="*/ 10 h 676"/>
                    <a:gd name="T16" fmla="*/ 8 w 416"/>
                    <a:gd name="T17" fmla="*/ 10 h 676"/>
                    <a:gd name="T18" fmla="*/ 8 w 416"/>
                    <a:gd name="T19" fmla="*/ 10 h 676"/>
                    <a:gd name="T20" fmla="*/ 7 w 416"/>
                    <a:gd name="T21" fmla="*/ 11 h 676"/>
                    <a:gd name="T22" fmla="*/ 7 w 416"/>
                    <a:gd name="T23" fmla="*/ 11 h 676"/>
                    <a:gd name="T24" fmla="*/ 6 w 416"/>
                    <a:gd name="T25" fmla="*/ 12 h 676"/>
                    <a:gd name="T26" fmla="*/ 5 w 416"/>
                    <a:gd name="T27" fmla="*/ 14 h 676"/>
                    <a:gd name="T28" fmla="*/ 5 w 416"/>
                    <a:gd name="T29" fmla="*/ 15 h 676"/>
                    <a:gd name="T30" fmla="*/ 4 w 416"/>
                    <a:gd name="T31" fmla="*/ 15 h 676"/>
                    <a:gd name="T32" fmla="*/ 4 w 416"/>
                    <a:gd name="T33" fmla="*/ 16 h 676"/>
                    <a:gd name="T34" fmla="*/ 4 w 416"/>
                    <a:gd name="T35" fmla="*/ 16 h 676"/>
                    <a:gd name="T36" fmla="*/ 4 w 416"/>
                    <a:gd name="T37" fmla="*/ 17 h 676"/>
                    <a:gd name="T38" fmla="*/ 4 w 416"/>
                    <a:gd name="T39" fmla="*/ 17 h 676"/>
                    <a:gd name="T40" fmla="*/ 4 w 416"/>
                    <a:gd name="T41" fmla="*/ 17 h 676"/>
                    <a:gd name="T42" fmla="*/ 1 w 416"/>
                    <a:gd name="T43" fmla="*/ 17 h 676"/>
                    <a:gd name="T44" fmla="*/ 0 w 416"/>
                    <a:gd name="T45" fmla="*/ 16 h 676"/>
                    <a:gd name="T46" fmla="*/ 2 w 416"/>
                    <a:gd name="T47" fmla="*/ 16 h 676"/>
                    <a:gd name="T48" fmla="*/ 3 w 416"/>
                    <a:gd name="T49" fmla="*/ 14 h 676"/>
                    <a:gd name="T50" fmla="*/ 4 w 416"/>
                    <a:gd name="T51" fmla="*/ 11 h 676"/>
                    <a:gd name="T52" fmla="*/ 8 w 416"/>
                    <a:gd name="T53" fmla="*/ 8 h 676"/>
                    <a:gd name="T54" fmla="*/ 10 w 416"/>
                    <a:gd name="T55" fmla="*/ 4 h 676"/>
                    <a:gd name="T56" fmla="*/ 9 w 416"/>
                    <a:gd name="T57" fmla="*/ 2 h 676"/>
                    <a:gd name="T58" fmla="*/ 7 w 416"/>
                    <a:gd name="T59" fmla="*/ 2 h 676"/>
                    <a:gd name="T60" fmla="*/ 8 w 416"/>
                    <a:gd name="T61" fmla="*/ 0 h 676"/>
                    <a:gd name="T62" fmla="*/ 8 w 416"/>
                    <a:gd name="T63" fmla="*/ 0 h 676"/>
                    <a:gd name="T64" fmla="*/ 10 w 416"/>
                    <a:gd name="T65" fmla="*/ 0 h 676"/>
                    <a:gd name="T66" fmla="*/ 10 w 416"/>
                    <a:gd name="T67" fmla="*/ 6 h 67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416"/>
                    <a:gd name="T103" fmla="*/ 0 h 676"/>
                    <a:gd name="T104" fmla="*/ 416 w 416"/>
                    <a:gd name="T105" fmla="*/ 676 h 67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416" h="676">
                      <a:moveTo>
                        <a:pt x="416" y="253"/>
                      </a:moveTo>
                      <a:lnTo>
                        <a:pt x="412" y="257"/>
                      </a:lnTo>
                      <a:lnTo>
                        <a:pt x="402" y="270"/>
                      </a:lnTo>
                      <a:lnTo>
                        <a:pt x="389" y="289"/>
                      </a:lnTo>
                      <a:lnTo>
                        <a:pt x="373" y="311"/>
                      </a:lnTo>
                      <a:lnTo>
                        <a:pt x="356" y="334"/>
                      </a:lnTo>
                      <a:lnTo>
                        <a:pt x="341" y="357"/>
                      </a:lnTo>
                      <a:lnTo>
                        <a:pt x="325" y="378"/>
                      </a:lnTo>
                      <a:lnTo>
                        <a:pt x="315" y="394"/>
                      </a:lnTo>
                      <a:lnTo>
                        <a:pt x="306" y="407"/>
                      </a:lnTo>
                      <a:lnTo>
                        <a:pt x="290" y="421"/>
                      </a:lnTo>
                      <a:lnTo>
                        <a:pt x="273" y="436"/>
                      </a:lnTo>
                      <a:lnTo>
                        <a:pt x="217" y="487"/>
                      </a:lnTo>
                      <a:lnTo>
                        <a:pt x="190" y="552"/>
                      </a:lnTo>
                      <a:lnTo>
                        <a:pt x="180" y="575"/>
                      </a:lnTo>
                      <a:lnTo>
                        <a:pt x="170" y="597"/>
                      </a:lnTo>
                      <a:lnTo>
                        <a:pt x="161" y="618"/>
                      </a:lnTo>
                      <a:lnTo>
                        <a:pt x="151" y="635"/>
                      </a:lnTo>
                      <a:lnTo>
                        <a:pt x="143" y="651"/>
                      </a:lnTo>
                      <a:lnTo>
                        <a:pt x="138" y="659"/>
                      </a:lnTo>
                      <a:lnTo>
                        <a:pt x="136" y="662"/>
                      </a:lnTo>
                      <a:lnTo>
                        <a:pt x="27" y="676"/>
                      </a:lnTo>
                      <a:lnTo>
                        <a:pt x="0" y="608"/>
                      </a:lnTo>
                      <a:lnTo>
                        <a:pt x="87" y="643"/>
                      </a:lnTo>
                      <a:lnTo>
                        <a:pt x="128" y="562"/>
                      </a:lnTo>
                      <a:lnTo>
                        <a:pt x="169" y="442"/>
                      </a:lnTo>
                      <a:lnTo>
                        <a:pt x="302" y="293"/>
                      </a:lnTo>
                      <a:lnTo>
                        <a:pt x="370" y="160"/>
                      </a:lnTo>
                      <a:lnTo>
                        <a:pt x="350" y="81"/>
                      </a:lnTo>
                      <a:lnTo>
                        <a:pt x="283" y="54"/>
                      </a:lnTo>
                      <a:lnTo>
                        <a:pt x="296" y="21"/>
                      </a:lnTo>
                      <a:lnTo>
                        <a:pt x="302" y="0"/>
                      </a:lnTo>
                      <a:lnTo>
                        <a:pt x="397" y="0"/>
                      </a:lnTo>
                      <a:lnTo>
                        <a:pt x="416" y="2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>
                  <a:off x="445" y="702"/>
                  <a:ext cx="59" cy="137"/>
                </a:xfrm>
                <a:custGeom>
                  <a:avLst/>
                  <a:gdLst>
                    <a:gd name="T0" fmla="*/ 0 w 147"/>
                    <a:gd name="T1" fmla="*/ 0 h 342"/>
                    <a:gd name="T2" fmla="*/ 0 w 147"/>
                    <a:gd name="T3" fmla="*/ 1 h 342"/>
                    <a:gd name="T4" fmla="*/ 0 w 147"/>
                    <a:gd name="T5" fmla="*/ 1 h 342"/>
                    <a:gd name="T6" fmla="*/ 1 w 147"/>
                    <a:gd name="T7" fmla="*/ 2 h 342"/>
                    <a:gd name="T8" fmla="*/ 1 w 147"/>
                    <a:gd name="T9" fmla="*/ 3 h 342"/>
                    <a:gd name="T10" fmla="*/ 1 w 147"/>
                    <a:gd name="T11" fmla="*/ 5 h 342"/>
                    <a:gd name="T12" fmla="*/ 2 w 147"/>
                    <a:gd name="T13" fmla="*/ 6 h 342"/>
                    <a:gd name="T14" fmla="*/ 2 w 147"/>
                    <a:gd name="T15" fmla="*/ 7 h 342"/>
                    <a:gd name="T16" fmla="*/ 3 w 147"/>
                    <a:gd name="T17" fmla="*/ 7 h 342"/>
                    <a:gd name="T18" fmla="*/ 3 w 147"/>
                    <a:gd name="T19" fmla="*/ 8 h 342"/>
                    <a:gd name="T20" fmla="*/ 4 w 147"/>
                    <a:gd name="T21" fmla="*/ 8 h 342"/>
                    <a:gd name="T22" fmla="*/ 4 w 147"/>
                    <a:gd name="T23" fmla="*/ 9 h 342"/>
                    <a:gd name="T24" fmla="*/ 4 w 147"/>
                    <a:gd name="T25" fmla="*/ 9 h 342"/>
                    <a:gd name="T26" fmla="*/ 2 w 147"/>
                    <a:gd name="T27" fmla="*/ 7 h 342"/>
                    <a:gd name="T28" fmla="*/ 0 w 147"/>
                    <a:gd name="T29" fmla="*/ 4 h 342"/>
                    <a:gd name="T30" fmla="*/ 0 w 147"/>
                    <a:gd name="T31" fmla="*/ 0 h 342"/>
                    <a:gd name="T32" fmla="*/ 0 w 147"/>
                    <a:gd name="T33" fmla="*/ 0 h 3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7"/>
                    <a:gd name="T52" fmla="*/ 0 h 342"/>
                    <a:gd name="T53" fmla="*/ 147 w 147"/>
                    <a:gd name="T54" fmla="*/ 342 h 3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7" h="342">
                      <a:moveTo>
                        <a:pt x="2" y="6"/>
                      </a:moveTo>
                      <a:lnTo>
                        <a:pt x="6" y="25"/>
                      </a:lnTo>
                      <a:lnTo>
                        <a:pt x="13" y="52"/>
                      </a:lnTo>
                      <a:lnTo>
                        <a:pt x="23" y="83"/>
                      </a:lnTo>
                      <a:lnTo>
                        <a:pt x="33" y="118"/>
                      </a:lnTo>
                      <a:lnTo>
                        <a:pt x="52" y="179"/>
                      </a:lnTo>
                      <a:lnTo>
                        <a:pt x="83" y="243"/>
                      </a:lnTo>
                      <a:lnTo>
                        <a:pt x="96" y="266"/>
                      </a:lnTo>
                      <a:lnTo>
                        <a:pt x="112" y="290"/>
                      </a:lnTo>
                      <a:lnTo>
                        <a:pt x="125" y="311"/>
                      </a:lnTo>
                      <a:lnTo>
                        <a:pt x="137" y="326"/>
                      </a:lnTo>
                      <a:lnTo>
                        <a:pt x="145" y="338"/>
                      </a:lnTo>
                      <a:lnTo>
                        <a:pt x="147" y="342"/>
                      </a:lnTo>
                      <a:lnTo>
                        <a:pt x="73" y="276"/>
                      </a:lnTo>
                      <a:lnTo>
                        <a:pt x="13" y="168"/>
                      </a:lnTo>
                      <a:lnTo>
                        <a:pt x="0" y="0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18"/>
                <p:cNvSpPr>
                  <a:spLocks/>
                </p:cNvSpPr>
                <p:nvPr/>
              </p:nvSpPr>
              <p:spPr bwMode="auto">
                <a:xfrm>
                  <a:off x="501" y="804"/>
                  <a:ext cx="46" cy="89"/>
                </a:xfrm>
                <a:custGeom>
                  <a:avLst/>
                  <a:gdLst>
                    <a:gd name="T0" fmla="*/ 2 w 114"/>
                    <a:gd name="T1" fmla="*/ 4 h 222"/>
                    <a:gd name="T2" fmla="*/ 3 w 114"/>
                    <a:gd name="T3" fmla="*/ 6 h 222"/>
                    <a:gd name="T4" fmla="*/ 3 w 114"/>
                    <a:gd name="T5" fmla="*/ 6 h 222"/>
                    <a:gd name="T6" fmla="*/ 3 w 114"/>
                    <a:gd name="T7" fmla="*/ 6 h 222"/>
                    <a:gd name="T8" fmla="*/ 2 w 114"/>
                    <a:gd name="T9" fmla="*/ 5 h 222"/>
                    <a:gd name="T10" fmla="*/ 2 w 114"/>
                    <a:gd name="T11" fmla="*/ 5 h 222"/>
                    <a:gd name="T12" fmla="*/ 2 w 114"/>
                    <a:gd name="T13" fmla="*/ 5 h 222"/>
                    <a:gd name="T14" fmla="*/ 2 w 114"/>
                    <a:gd name="T15" fmla="*/ 5 h 222"/>
                    <a:gd name="T16" fmla="*/ 2 w 114"/>
                    <a:gd name="T17" fmla="*/ 4 h 222"/>
                    <a:gd name="T18" fmla="*/ 1 w 114"/>
                    <a:gd name="T19" fmla="*/ 4 h 222"/>
                    <a:gd name="T20" fmla="*/ 1 w 114"/>
                    <a:gd name="T21" fmla="*/ 3 h 222"/>
                    <a:gd name="T22" fmla="*/ 0 w 114"/>
                    <a:gd name="T23" fmla="*/ 2 h 222"/>
                    <a:gd name="T24" fmla="*/ 0 w 114"/>
                    <a:gd name="T25" fmla="*/ 1 h 222"/>
                    <a:gd name="T26" fmla="*/ 0 w 114"/>
                    <a:gd name="T27" fmla="*/ 0 h 222"/>
                    <a:gd name="T28" fmla="*/ 2 w 114"/>
                    <a:gd name="T29" fmla="*/ 4 h 2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14"/>
                    <a:gd name="T46" fmla="*/ 0 h 222"/>
                    <a:gd name="T47" fmla="*/ 114 w 114"/>
                    <a:gd name="T48" fmla="*/ 222 h 22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14" h="222">
                      <a:moveTo>
                        <a:pt x="81" y="141"/>
                      </a:moveTo>
                      <a:lnTo>
                        <a:pt x="114" y="222"/>
                      </a:lnTo>
                      <a:lnTo>
                        <a:pt x="112" y="220"/>
                      </a:lnTo>
                      <a:lnTo>
                        <a:pt x="106" y="216"/>
                      </a:lnTo>
                      <a:lnTo>
                        <a:pt x="96" y="208"/>
                      </a:lnTo>
                      <a:lnTo>
                        <a:pt x="85" y="199"/>
                      </a:lnTo>
                      <a:lnTo>
                        <a:pt x="73" y="189"/>
                      </a:lnTo>
                      <a:lnTo>
                        <a:pt x="62" y="179"/>
                      </a:lnTo>
                      <a:lnTo>
                        <a:pt x="54" y="170"/>
                      </a:lnTo>
                      <a:lnTo>
                        <a:pt x="46" y="162"/>
                      </a:lnTo>
                      <a:lnTo>
                        <a:pt x="33" y="127"/>
                      </a:lnTo>
                      <a:lnTo>
                        <a:pt x="17" y="73"/>
                      </a:lnTo>
                      <a:lnTo>
                        <a:pt x="6" y="23"/>
                      </a:lnTo>
                      <a:lnTo>
                        <a:pt x="0" y="0"/>
                      </a:lnTo>
                      <a:lnTo>
                        <a:pt x="81" y="1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25"/>
                <p:cNvSpPr>
                  <a:spLocks/>
                </p:cNvSpPr>
                <p:nvPr/>
              </p:nvSpPr>
              <p:spPr bwMode="auto">
                <a:xfrm>
                  <a:off x="895" y="41"/>
                  <a:ext cx="34" cy="51"/>
                </a:xfrm>
                <a:custGeom>
                  <a:avLst/>
                  <a:gdLst>
                    <a:gd name="T0" fmla="*/ 2 w 87"/>
                    <a:gd name="T1" fmla="*/ 3 h 127"/>
                    <a:gd name="T2" fmla="*/ 0 w 87"/>
                    <a:gd name="T3" fmla="*/ 2 h 127"/>
                    <a:gd name="T4" fmla="*/ 0 w 87"/>
                    <a:gd name="T5" fmla="*/ 0 h 127"/>
                    <a:gd name="T6" fmla="*/ 2 w 87"/>
                    <a:gd name="T7" fmla="*/ 3 h 12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7"/>
                    <a:gd name="T13" fmla="*/ 0 h 127"/>
                    <a:gd name="T14" fmla="*/ 87 w 87"/>
                    <a:gd name="T15" fmla="*/ 127 h 12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7" h="127">
                      <a:moveTo>
                        <a:pt x="87" y="127"/>
                      </a:moveTo>
                      <a:lnTo>
                        <a:pt x="8" y="87"/>
                      </a:lnTo>
                      <a:lnTo>
                        <a:pt x="0" y="0"/>
                      </a:lnTo>
                      <a:lnTo>
                        <a:pt x="87" y="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26"/>
                <p:cNvSpPr>
                  <a:spLocks/>
                </p:cNvSpPr>
                <p:nvPr/>
              </p:nvSpPr>
              <p:spPr bwMode="auto">
                <a:xfrm>
                  <a:off x="481" y="998"/>
                  <a:ext cx="580" cy="118"/>
                </a:xfrm>
                <a:custGeom>
                  <a:avLst/>
                  <a:gdLst>
                    <a:gd name="T0" fmla="*/ 22 w 1449"/>
                    <a:gd name="T1" fmla="*/ 0 h 295"/>
                    <a:gd name="T2" fmla="*/ 24 w 1449"/>
                    <a:gd name="T3" fmla="*/ 0 h 295"/>
                    <a:gd name="T4" fmla="*/ 26 w 1449"/>
                    <a:gd name="T5" fmla="*/ 1 h 295"/>
                    <a:gd name="T6" fmla="*/ 28 w 1449"/>
                    <a:gd name="T7" fmla="*/ 1 h 295"/>
                    <a:gd name="T8" fmla="*/ 30 w 1449"/>
                    <a:gd name="T9" fmla="*/ 1 h 295"/>
                    <a:gd name="T10" fmla="*/ 31 w 1449"/>
                    <a:gd name="T11" fmla="*/ 1 h 295"/>
                    <a:gd name="T12" fmla="*/ 32 w 1449"/>
                    <a:gd name="T13" fmla="*/ 2 h 295"/>
                    <a:gd name="T14" fmla="*/ 32 w 1449"/>
                    <a:gd name="T15" fmla="*/ 2 h 295"/>
                    <a:gd name="T16" fmla="*/ 32 w 1449"/>
                    <a:gd name="T17" fmla="*/ 2 h 295"/>
                    <a:gd name="T18" fmla="*/ 37 w 1449"/>
                    <a:gd name="T19" fmla="*/ 7 h 295"/>
                    <a:gd name="T20" fmla="*/ 35 w 1449"/>
                    <a:gd name="T21" fmla="*/ 3 h 295"/>
                    <a:gd name="T22" fmla="*/ 34 w 1449"/>
                    <a:gd name="T23" fmla="*/ 3 h 295"/>
                    <a:gd name="T24" fmla="*/ 31 w 1449"/>
                    <a:gd name="T25" fmla="*/ 2 h 295"/>
                    <a:gd name="T26" fmla="*/ 27 w 1449"/>
                    <a:gd name="T27" fmla="*/ 2 h 295"/>
                    <a:gd name="T28" fmla="*/ 26 w 1449"/>
                    <a:gd name="T29" fmla="*/ 2 h 295"/>
                    <a:gd name="T30" fmla="*/ 23 w 1449"/>
                    <a:gd name="T31" fmla="*/ 2 h 295"/>
                    <a:gd name="T32" fmla="*/ 21 w 1449"/>
                    <a:gd name="T33" fmla="*/ 2 h 295"/>
                    <a:gd name="T34" fmla="*/ 18 w 1449"/>
                    <a:gd name="T35" fmla="*/ 1 h 295"/>
                    <a:gd name="T36" fmla="*/ 15 w 1449"/>
                    <a:gd name="T37" fmla="*/ 1 h 295"/>
                    <a:gd name="T38" fmla="*/ 6 w 1449"/>
                    <a:gd name="T39" fmla="*/ 2 h 295"/>
                    <a:gd name="T40" fmla="*/ 0 w 1449"/>
                    <a:gd name="T41" fmla="*/ 4 h 295"/>
                    <a:gd name="T42" fmla="*/ 0 w 1449"/>
                    <a:gd name="T43" fmla="*/ 8 h 295"/>
                    <a:gd name="T44" fmla="*/ 0 w 1449"/>
                    <a:gd name="T45" fmla="*/ 5 h 295"/>
                    <a:gd name="T46" fmla="*/ 0 w 1449"/>
                    <a:gd name="T47" fmla="*/ 3 h 295"/>
                    <a:gd name="T48" fmla="*/ 1 w 1449"/>
                    <a:gd name="T49" fmla="*/ 2 h 295"/>
                    <a:gd name="T50" fmla="*/ 2 w 1449"/>
                    <a:gd name="T51" fmla="*/ 2 h 295"/>
                    <a:gd name="T52" fmla="*/ 2 w 1449"/>
                    <a:gd name="T53" fmla="*/ 2 h 295"/>
                    <a:gd name="T54" fmla="*/ 2 w 1449"/>
                    <a:gd name="T55" fmla="*/ 2 h 295"/>
                    <a:gd name="T56" fmla="*/ 2 w 1449"/>
                    <a:gd name="T57" fmla="*/ 2 h 295"/>
                    <a:gd name="T58" fmla="*/ 4 w 1449"/>
                    <a:gd name="T59" fmla="*/ 2 h 295"/>
                    <a:gd name="T60" fmla="*/ 6 w 1449"/>
                    <a:gd name="T61" fmla="*/ 1 h 295"/>
                    <a:gd name="T62" fmla="*/ 10 w 1449"/>
                    <a:gd name="T63" fmla="*/ 1 h 295"/>
                    <a:gd name="T64" fmla="*/ 13 w 1449"/>
                    <a:gd name="T65" fmla="*/ 0 h 295"/>
                    <a:gd name="T66" fmla="*/ 16 w 1449"/>
                    <a:gd name="T67" fmla="*/ 0 h 295"/>
                    <a:gd name="T68" fmla="*/ 19 w 1449"/>
                    <a:gd name="T69" fmla="*/ 0 h 29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449"/>
                    <a:gd name="T106" fmla="*/ 0 h 295"/>
                    <a:gd name="T107" fmla="*/ 1449 w 1449"/>
                    <a:gd name="T108" fmla="*/ 295 h 29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449" h="295">
                      <a:moveTo>
                        <a:pt x="813" y="2"/>
                      </a:moveTo>
                      <a:lnTo>
                        <a:pt x="865" y="4"/>
                      </a:lnTo>
                      <a:lnTo>
                        <a:pt x="914" y="8"/>
                      </a:lnTo>
                      <a:lnTo>
                        <a:pt x="958" y="13"/>
                      </a:lnTo>
                      <a:lnTo>
                        <a:pt x="999" y="17"/>
                      </a:lnTo>
                      <a:lnTo>
                        <a:pt x="1037" y="23"/>
                      </a:lnTo>
                      <a:lnTo>
                        <a:pt x="1074" y="27"/>
                      </a:lnTo>
                      <a:lnTo>
                        <a:pt x="1105" y="33"/>
                      </a:lnTo>
                      <a:lnTo>
                        <a:pt x="1134" y="38"/>
                      </a:lnTo>
                      <a:lnTo>
                        <a:pt x="1161" y="42"/>
                      </a:lnTo>
                      <a:lnTo>
                        <a:pt x="1184" y="48"/>
                      </a:lnTo>
                      <a:lnTo>
                        <a:pt x="1203" y="52"/>
                      </a:lnTo>
                      <a:lnTo>
                        <a:pt x="1221" y="56"/>
                      </a:lnTo>
                      <a:lnTo>
                        <a:pt x="1234" y="60"/>
                      </a:lnTo>
                      <a:lnTo>
                        <a:pt x="1246" y="62"/>
                      </a:lnTo>
                      <a:lnTo>
                        <a:pt x="1254" y="64"/>
                      </a:lnTo>
                      <a:lnTo>
                        <a:pt x="1257" y="65"/>
                      </a:lnTo>
                      <a:lnTo>
                        <a:pt x="1259" y="65"/>
                      </a:lnTo>
                      <a:lnTo>
                        <a:pt x="1435" y="87"/>
                      </a:lnTo>
                      <a:lnTo>
                        <a:pt x="1449" y="290"/>
                      </a:lnTo>
                      <a:lnTo>
                        <a:pt x="1383" y="135"/>
                      </a:lnTo>
                      <a:lnTo>
                        <a:pt x="1375" y="133"/>
                      </a:lnTo>
                      <a:lnTo>
                        <a:pt x="1358" y="127"/>
                      </a:lnTo>
                      <a:lnTo>
                        <a:pt x="1327" y="120"/>
                      </a:lnTo>
                      <a:lnTo>
                        <a:pt x="1290" y="110"/>
                      </a:lnTo>
                      <a:lnTo>
                        <a:pt x="1196" y="89"/>
                      </a:lnTo>
                      <a:lnTo>
                        <a:pt x="1091" y="73"/>
                      </a:lnTo>
                      <a:lnTo>
                        <a:pt x="1062" y="71"/>
                      </a:lnTo>
                      <a:lnTo>
                        <a:pt x="1029" y="67"/>
                      </a:lnTo>
                      <a:lnTo>
                        <a:pt x="993" y="65"/>
                      </a:lnTo>
                      <a:lnTo>
                        <a:pt x="952" y="62"/>
                      </a:lnTo>
                      <a:lnTo>
                        <a:pt x="912" y="60"/>
                      </a:lnTo>
                      <a:lnTo>
                        <a:pt x="867" y="56"/>
                      </a:lnTo>
                      <a:lnTo>
                        <a:pt x="825" y="54"/>
                      </a:lnTo>
                      <a:lnTo>
                        <a:pt x="782" y="50"/>
                      </a:lnTo>
                      <a:lnTo>
                        <a:pt x="703" y="46"/>
                      </a:lnTo>
                      <a:lnTo>
                        <a:pt x="637" y="42"/>
                      </a:lnTo>
                      <a:lnTo>
                        <a:pt x="593" y="38"/>
                      </a:lnTo>
                      <a:lnTo>
                        <a:pt x="575" y="38"/>
                      </a:lnTo>
                      <a:lnTo>
                        <a:pt x="239" y="87"/>
                      </a:lnTo>
                      <a:lnTo>
                        <a:pt x="71" y="122"/>
                      </a:lnTo>
                      <a:lnTo>
                        <a:pt x="21" y="170"/>
                      </a:lnTo>
                      <a:lnTo>
                        <a:pt x="71" y="295"/>
                      </a:lnTo>
                      <a:lnTo>
                        <a:pt x="0" y="295"/>
                      </a:lnTo>
                      <a:lnTo>
                        <a:pt x="0" y="266"/>
                      </a:lnTo>
                      <a:lnTo>
                        <a:pt x="1" y="205"/>
                      </a:lnTo>
                      <a:lnTo>
                        <a:pt x="9" y="141"/>
                      </a:lnTo>
                      <a:lnTo>
                        <a:pt x="21" y="108"/>
                      </a:lnTo>
                      <a:lnTo>
                        <a:pt x="29" y="104"/>
                      </a:lnTo>
                      <a:lnTo>
                        <a:pt x="38" y="98"/>
                      </a:lnTo>
                      <a:lnTo>
                        <a:pt x="48" y="94"/>
                      </a:lnTo>
                      <a:lnTo>
                        <a:pt x="58" y="87"/>
                      </a:lnTo>
                      <a:lnTo>
                        <a:pt x="65" y="83"/>
                      </a:lnTo>
                      <a:lnTo>
                        <a:pt x="73" y="77"/>
                      </a:lnTo>
                      <a:lnTo>
                        <a:pt x="77" y="75"/>
                      </a:lnTo>
                      <a:lnTo>
                        <a:pt x="79" y="73"/>
                      </a:lnTo>
                      <a:lnTo>
                        <a:pt x="85" y="71"/>
                      </a:lnTo>
                      <a:lnTo>
                        <a:pt x="102" y="69"/>
                      </a:lnTo>
                      <a:lnTo>
                        <a:pt x="129" y="65"/>
                      </a:lnTo>
                      <a:lnTo>
                        <a:pt x="166" y="60"/>
                      </a:lnTo>
                      <a:lnTo>
                        <a:pt x="208" y="52"/>
                      </a:lnTo>
                      <a:lnTo>
                        <a:pt x="258" y="46"/>
                      </a:lnTo>
                      <a:lnTo>
                        <a:pt x="314" y="38"/>
                      </a:lnTo>
                      <a:lnTo>
                        <a:pt x="374" y="31"/>
                      </a:lnTo>
                      <a:lnTo>
                        <a:pt x="436" y="23"/>
                      </a:lnTo>
                      <a:lnTo>
                        <a:pt x="502" y="17"/>
                      </a:lnTo>
                      <a:lnTo>
                        <a:pt x="568" y="9"/>
                      </a:lnTo>
                      <a:lnTo>
                        <a:pt x="631" y="6"/>
                      </a:lnTo>
                      <a:lnTo>
                        <a:pt x="695" y="2"/>
                      </a:lnTo>
                      <a:lnTo>
                        <a:pt x="757" y="0"/>
                      </a:lnTo>
                      <a:lnTo>
                        <a:pt x="813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27"/>
                <p:cNvSpPr>
                  <a:spLocks/>
                </p:cNvSpPr>
                <p:nvPr/>
              </p:nvSpPr>
              <p:spPr bwMode="auto">
                <a:xfrm>
                  <a:off x="443" y="136"/>
                  <a:ext cx="660" cy="724"/>
                </a:xfrm>
                <a:custGeom>
                  <a:avLst/>
                  <a:gdLst>
                    <a:gd name="T0" fmla="*/ 25 w 1650"/>
                    <a:gd name="T1" fmla="*/ 0 h 1811"/>
                    <a:gd name="T2" fmla="*/ 29 w 1650"/>
                    <a:gd name="T3" fmla="*/ 2 h 1811"/>
                    <a:gd name="T4" fmla="*/ 33 w 1650"/>
                    <a:gd name="T5" fmla="*/ 4 h 1811"/>
                    <a:gd name="T6" fmla="*/ 36 w 1650"/>
                    <a:gd name="T7" fmla="*/ 7 h 1811"/>
                    <a:gd name="T8" fmla="*/ 39 w 1650"/>
                    <a:gd name="T9" fmla="*/ 10 h 1811"/>
                    <a:gd name="T10" fmla="*/ 41 w 1650"/>
                    <a:gd name="T11" fmla="*/ 14 h 1811"/>
                    <a:gd name="T12" fmla="*/ 42 w 1650"/>
                    <a:gd name="T13" fmla="*/ 18 h 1811"/>
                    <a:gd name="T14" fmla="*/ 42 w 1650"/>
                    <a:gd name="T15" fmla="*/ 23 h 1811"/>
                    <a:gd name="T16" fmla="*/ 42 w 1650"/>
                    <a:gd name="T17" fmla="*/ 28 h 1811"/>
                    <a:gd name="T18" fmla="*/ 41 w 1650"/>
                    <a:gd name="T19" fmla="*/ 32 h 1811"/>
                    <a:gd name="T20" fmla="*/ 39 w 1650"/>
                    <a:gd name="T21" fmla="*/ 36 h 1811"/>
                    <a:gd name="T22" fmla="*/ 36 w 1650"/>
                    <a:gd name="T23" fmla="*/ 40 h 1811"/>
                    <a:gd name="T24" fmla="*/ 33 w 1650"/>
                    <a:gd name="T25" fmla="*/ 42 h 1811"/>
                    <a:gd name="T26" fmla="*/ 29 w 1650"/>
                    <a:gd name="T27" fmla="*/ 44 h 1811"/>
                    <a:gd name="T28" fmla="*/ 25 w 1650"/>
                    <a:gd name="T29" fmla="*/ 46 h 1811"/>
                    <a:gd name="T30" fmla="*/ 21 w 1650"/>
                    <a:gd name="T31" fmla="*/ 46 h 1811"/>
                    <a:gd name="T32" fmla="*/ 17 w 1650"/>
                    <a:gd name="T33" fmla="*/ 46 h 1811"/>
                    <a:gd name="T34" fmla="*/ 13 w 1650"/>
                    <a:gd name="T35" fmla="*/ 44 h 1811"/>
                    <a:gd name="T36" fmla="*/ 9 w 1650"/>
                    <a:gd name="T37" fmla="*/ 42 h 1811"/>
                    <a:gd name="T38" fmla="*/ 6 w 1650"/>
                    <a:gd name="T39" fmla="*/ 40 h 1811"/>
                    <a:gd name="T40" fmla="*/ 4 w 1650"/>
                    <a:gd name="T41" fmla="*/ 36 h 1811"/>
                    <a:gd name="T42" fmla="*/ 2 w 1650"/>
                    <a:gd name="T43" fmla="*/ 32 h 1811"/>
                    <a:gd name="T44" fmla="*/ 0 w 1650"/>
                    <a:gd name="T45" fmla="*/ 28 h 1811"/>
                    <a:gd name="T46" fmla="*/ 0 w 1650"/>
                    <a:gd name="T47" fmla="*/ 23 h 1811"/>
                    <a:gd name="T48" fmla="*/ 0 w 1650"/>
                    <a:gd name="T49" fmla="*/ 18 h 1811"/>
                    <a:gd name="T50" fmla="*/ 2 w 1650"/>
                    <a:gd name="T51" fmla="*/ 14 h 1811"/>
                    <a:gd name="T52" fmla="*/ 4 w 1650"/>
                    <a:gd name="T53" fmla="*/ 10 h 1811"/>
                    <a:gd name="T54" fmla="*/ 6 w 1650"/>
                    <a:gd name="T55" fmla="*/ 7 h 1811"/>
                    <a:gd name="T56" fmla="*/ 9 w 1650"/>
                    <a:gd name="T57" fmla="*/ 4 h 1811"/>
                    <a:gd name="T58" fmla="*/ 13 w 1650"/>
                    <a:gd name="T59" fmla="*/ 2 h 1811"/>
                    <a:gd name="T60" fmla="*/ 17 w 1650"/>
                    <a:gd name="T61" fmla="*/ 0 h 1811"/>
                    <a:gd name="T62" fmla="*/ 21 w 1650"/>
                    <a:gd name="T63" fmla="*/ 0 h 181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650"/>
                    <a:gd name="T97" fmla="*/ 0 h 1811"/>
                    <a:gd name="T98" fmla="*/ 1650 w 1650"/>
                    <a:gd name="T99" fmla="*/ 1811 h 181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650" h="1811">
                      <a:moveTo>
                        <a:pt x="910" y="4"/>
                      </a:moveTo>
                      <a:lnTo>
                        <a:pt x="991" y="20"/>
                      </a:lnTo>
                      <a:lnTo>
                        <a:pt x="1070" y="41"/>
                      </a:lnTo>
                      <a:lnTo>
                        <a:pt x="1146" y="72"/>
                      </a:lnTo>
                      <a:lnTo>
                        <a:pt x="1217" y="111"/>
                      </a:lnTo>
                      <a:lnTo>
                        <a:pt x="1285" y="155"/>
                      </a:lnTo>
                      <a:lnTo>
                        <a:pt x="1349" y="207"/>
                      </a:lnTo>
                      <a:lnTo>
                        <a:pt x="1409" y="265"/>
                      </a:lnTo>
                      <a:lnTo>
                        <a:pt x="1461" y="331"/>
                      </a:lnTo>
                      <a:lnTo>
                        <a:pt x="1509" y="400"/>
                      </a:lnTo>
                      <a:lnTo>
                        <a:pt x="1550" y="474"/>
                      </a:lnTo>
                      <a:lnTo>
                        <a:pt x="1584" y="553"/>
                      </a:lnTo>
                      <a:lnTo>
                        <a:pt x="1613" y="638"/>
                      </a:lnTo>
                      <a:lnTo>
                        <a:pt x="1633" y="723"/>
                      </a:lnTo>
                      <a:lnTo>
                        <a:pt x="1646" y="814"/>
                      </a:lnTo>
                      <a:lnTo>
                        <a:pt x="1650" y="907"/>
                      </a:lnTo>
                      <a:lnTo>
                        <a:pt x="1646" y="999"/>
                      </a:lnTo>
                      <a:lnTo>
                        <a:pt x="1633" y="1088"/>
                      </a:lnTo>
                      <a:lnTo>
                        <a:pt x="1613" y="1175"/>
                      </a:lnTo>
                      <a:lnTo>
                        <a:pt x="1584" y="1258"/>
                      </a:lnTo>
                      <a:lnTo>
                        <a:pt x="1550" y="1338"/>
                      </a:lnTo>
                      <a:lnTo>
                        <a:pt x="1509" y="1411"/>
                      </a:lnTo>
                      <a:lnTo>
                        <a:pt x="1461" y="1481"/>
                      </a:lnTo>
                      <a:lnTo>
                        <a:pt x="1409" y="1546"/>
                      </a:lnTo>
                      <a:lnTo>
                        <a:pt x="1349" y="1604"/>
                      </a:lnTo>
                      <a:lnTo>
                        <a:pt x="1285" y="1656"/>
                      </a:lnTo>
                      <a:lnTo>
                        <a:pt x="1217" y="1701"/>
                      </a:lnTo>
                      <a:lnTo>
                        <a:pt x="1146" y="1739"/>
                      </a:lnTo>
                      <a:lnTo>
                        <a:pt x="1070" y="1770"/>
                      </a:lnTo>
                      <a:lnTo>
                        <a:pt x="991" y="1792"/>
                      </a:lnTo>
                      <a:lnTo>
                        <a:pt x="910" y="1807"/>
                      </a:lnTo>
                      <a:lnTo>
                        <a:pt x="825" y="1811"/>
                      </a:lnTo>
                      <a:lnTo>
                        <a:pt x="740" y="1807"/>
                      </a:lnTo>
                      <a:lnTo>
                        <a:pt x="659" y="1792"/>
                      </a:lnTo>
                      <a:lnTo>
                        <a:pt x="580" y="1770"/>
                      </a:lnTo>
                      <a:lnTo>
                        <a:pt x="504" y="1739"/>
                      </a:lnTo>
                      <a:lnTo>
                        <a:pt x="431" y="1701"/>
                      </a:lnTo>
                      <a:lnTo>
                        <a:pt x="363" y="1656"/>
                      </a:lnTo>
                      <a:lnTo>
                        <a:pt x="299" y="1604"/>
                      </a:lnTo>
                      <a:lnTo>
                        <a:pt x="241" y="1546"/>
                      </a:lnTo>
                      <a:lnTo>
                        <a:pt x="187" y="1481"/>
                      </a:lnTo>
                      <a:lnTo>
                        <a:pt x="141" y="1411"/>
                      </a:lnTo>
                      <a:lnTo>
                        <a:pt x="100" y="1338"/>
                      </a:lnTo>
                      <a:lnTo>
                        <a:pt x="66" y="1258"/>
                      </a:lnTo>
                      <a:lnTo>
                        <a:pt x="37" y="1175"/>
                      </a:lnTo>
                      <a:lnTo>
                        <a:pt x="17" y="1088"/>
                      </a:lnTo>
                      <a:lnTo>
                        <a:pt x="4" y="999"/>
                      </a:lnTo>
                      <a:lnTo>
                        <a:pt x="0" y="907"/>
                      </a:lnTo>
                      <a:lnTo>
                        <a:pt x="4" y="814"/>
                      </a:lnTo>
                      <a:lnTo>
                        <a:pt x="17" y="723"/>
                      </a:lnTo>
                      <a:lnTo>
                        <a:pt x="37" y="638"/>
                      </a:lnTo>
                      <a:lnTo>
                        <a:pt x="66" y="553"/>
                      </a:lnTo>
                      <a:lnTo>
                        <a:pt x="100" y="474"/>
                      </a:lnTo>
                      <a:lnTo>
                        <a:pt x="141" y="400"/>
                      </a:lnTo>
                      <a:lnTo>
                        <a:pt x="187" y="331"/>
                      </a:lnTo>
                      <a:lnTo>
                        <a:pt x="241" y="265"/>
                      </a:lnTo>
                      <a:lnTo>
                        <a:pt x="299" y="207"/>
                      </a:lnTo>
                      <a:lnTo>
                        <a:pt x="363" y="155"/>
                      </a:lnTo>
                      <a:lnTo>
                        <a:pt x="431" y="111"/>
                      </a:lnTo>
                      <a:lnTo>
                        <a:pt x="504" y="72"/>
                      </a:lnTo>
                      <a:lnTo>
                        <a:pt x="580" y="41"/>
                      </a:lnTo>
                      <a:lnTo>
                        <a:pt x="659" y="20"/>
                      </a:lnTo>
                      <a:lnTo>
                        <a:pt x="740" y="4"/>
                      </a:lnTo>
                      <a:lnTo>
                        <a:pt x="825" y="0"/>
                      </a:lnTo>
                      <a:lnTo>
                        <a:pt x="910" y="4"/>
                      </a:lnTo>
                      <a:close/>
                    </a:path>
                  </a:pathLst>
                </a:custGeom>
                <a:solidFill>
                  <a:srgbClr val="66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7"/>
                <p:cNvSpPr>
                  <a:spLocks/>
                </p:cNvSpPr>
                <p:nvPr/>
              </p:nvSpPr>
              <p:spPr bwMode="auto">
                <a:xfrm>
                  <a:off x="642" y="435"/>
                  <a:ext cx="13" cy="11"/>
                </a:xfrm>
                <a:custGeom>
                  <a:avLst/>
                  <a:gdLst>
                    <a:gd name="T0" fmla="*/ 0 w 33"/>
                    <a:gd name="T1" fmla="*/ 1 h 29"/>
                    <a:gd name="T2" fmla="*/ 0 w 33"/>
                    <a:gd name="T3" fmla="*/ 1 h 29"/>
                    <a:gd name="T4" fmla="*/ 0 w 33"/>
                    <a:gd name="T5" fmla="*/ 0 h 29"/>
                    <a:gd name="T6" fmla="*/ 0 w 33"/>
                    <a:gd name="T7" fmla="*/ 0 h 29"/>
                    <a:gd name="T8" fmla="*/ 1 w 33"/>
                    <a:gd name="T9" fmla="*/ 0 h 29"/>
                    <a:gd name="T10" fmla="*/ 0 w 33"/>
                    <a:gd name="T11" fmla="*/ 1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"/>
                    <a:gd name="T19" fmla="*/ 0 h 29"/>
                    <a:gd name="T20" fmla="*/ 33 w 33"/>
                    <a:gd name="T21" fmla="*/ 29 h 2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" h="29">
                      <a:moveTo>
                        <a:pt x="2" y="29"/>
                      </a:moveTo>
                      <a:lnTo>
                        <a:pt x="0" y="27"/>
                      </a:lnTo>
                      <a:lnTo>
                        <a:pt x="6" y="20"/>
                      </a:lnTo>
                      <a:lnTo>
                        <a:pt x="8" y="2"/>
                      </a:lnTo>
                      <a:lnTo>
                        <a:pt x="33" y="0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8"/>
                <p:cNvSpPr>
                  <a:spLocks/>
                </p:cNvSpPr>
                <p:nvPr/>
              </p:nvSpPr>
              <p:spPr bwMode="auto">
                <a:xfrm>
                  <a:off x="623" y="452"/>
                  <a:ext cx="13" cy="12"/>
                </a:xfrm>
                <a:custGeom>
                  <a:avLst/>
                  <a:gdLst>
                    <a:gd name="T0" fmla="*/ 0 w 31"/>
                    <a:gd name="T1" fmla="*/ 1 h 29"/>
                    <a:gd name="T2" fmla="*/ 0 w 31"/>
                    <a:gd name="T3" fmla="*/ 0 h 29"/>
                    <a:gd name="T4" fmla="*/ 0 w 31"/>
                    <a:gd name="T5" fmla="*/ 0 h 29"/>
                    <a:gd name="T6" fmla="*/ 1 w 31"/>
                    <a:gd name="T7" fmla="*/ 0 h 29"/>
                    <a:gd name="T8" fmla="*/ 0 w 31"/>
                    <a:gd name="T9" fmla="*/ 1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9"/>
                    <a:gd name="T17" fmla="*/ 31 w 31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9">
                      <a:moveTo>
                        <a:pt x="0" y="29"/>
                      </a:moveTo>
                      <a:lnTo>
                        <a:pt x="4" y="19"/>
                      </a:lnTo>
                      <a:lnTo>
                        <a:pt x="8" y="4"/>
                      </a:lnTo>
                      <a:lnTo>
                        <a:pt x="31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9"/>
                <p:cNvSpPr>
                  <a:spLocks/>
                </p:cNvSpPr>
                <p:nvPr/>
              </p:nvSpPr>
              <p:spPr bwMode="auto">
                <a:xfrm>
                  <a:off x="605" y="470"/>
                  <a:ext cx="12" cy="10"/>
                </a:xfrm>
                <a:custGeom>
                  <a:avLst/>
                  <a:gdLst>
                    <a:gd name="T0" fmla="*/ 0 w 29"/>
                    <a:gd name="T1" fmla="*/ 0 h 27"/>
                    <a:gd name="T2" fmla="*/ 0 w 29"/>
                    <a:gd name="T3" fmla="*/ 0 h 27"/>
                    <a:gd name="T4" fmla="*/ 0 w 29"/>
                    <a:gd name="T5" fmla="*/ 0 h 27"/>
                    <a:gd name="T6" fmla="*/ 1 w 29"/>
                    <a:gd name="T7" fmla="*/ 0 h 27"/>
                    <a:gd name="T8" fmla="*/ 0 w 29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"/>
                    <a:gd name="T16" fmla="*/ 0 h 27"/>
                    <a:gd name="T17" fmla="*/ 29 w 29"/>
                    <a:gd name="T18" fmla="*/ 27 h 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" h="27">
                      <a:moveTo>
                        <a:pt x="0" y="27"/>
                      </a:moveTo>
                      <a:lnTo>
                        <a:pt x="4" y="18"/>
                      </a:lnTo>
                      <a:lnTo>
                        <a:pt x="5" y="2"/>
                      </a:lnTo>
                      <a:lnTo>
                        <a:pt x="2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60"/>
                <p:cNvSpPr>
                  <a:spLocks/>
                </p:cNvSpPr>
                <p:nvPr/>
              </p:nvSpPr>
              <p:spPr bwMode="auto">
                <a:xfrm>
                  <a:off x="586" y="487"/>
                  <a:ext cx="11" cy="10"/>
                </a:xfrm>
                <a:custGeom>
                  <a:avLst/>
                  <a:gdLst>
                    <a:gd name="T0" fmla="*/ 0 w 27"/>
                    <a:gd name="T1" fmla="*/ 1 h 25"/>
                    <a:gd name="T2" fmla="*/ 0 w 27"/>
                    <a:gd name="T3" fmla="*/ 0 h 25"/>
                    <a:gd name="T4" fmla="*/ 0 w 27"/>
                    <a:gd name="T5" fmla="*/ 0 h 25"/>
                    <a:gd name="T6" fmla="*/ 1 w 27"/>
                    <a:gd name="T7" fmla="*/ 0 h 25"/>
                    <a:gd name="T8" fmla="*/ 0 w 27"/>
                    <a:gd name="T9" fmla="*/ 1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25"/>
                    <a:gd name="T17" fmla="*/ 27 w 27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25">
                      <a:moveTo>
                        <a:pt x="0" y="25"/>
                      </a:moveTo>
                      <a:lnTo>
                        <a:pt x="4" y="19"/>
                      </a:lnTo>
                      <a:lnTo>
                        <a:pt x="6" y="2"/>
                      </a:lnTo>
                      <a:lnTo>
                        <a:pt x="2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61"/>
                <p:cNvSpPr>
                  <a:spLocks/>
                </p:cNvSpPr>
                <p:nvPr/>
              </p:nvSpPr>
              <p:spPr bwMode="auto">
                <a:xfrm>
                  <a:off x="568" y="504"/>
                  <a:ext cx="10" cy="9"/>
                </a:xfrm>
                <a:custGeom>
                  <a:avLst/>
                  <a:gdLst>
                    <a:gd name="T0" fmla="*/ 0 w 25"/>
                    <a:gd name="T1" fmla="*/ 1 h 23"/>
                    <a:gd name="T2" fmla="*/ 0 w 25"/>
                    <a:gd name="T3" fmla="*/ 0 h 23"/>
                    <a:gd name="T4" fmla="*/ 0 w 25"/>
                    <a:gd name="T5" fmla="*/ 0 h 23"/>
                    <a:gd name="T6" fmla="*/ 1 w 25"/>
                    <a:gd name="T7" fmla="*/ 0 h 23"/>
                    <a:gd name="T8" fmla="*/ 0 w 25"/>
                    <a:gd name="T9" fmla="*/ 1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3"/>
                    <a:gd name="T17" fmla="*/ 25 w 25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3">
                      <a:moveTo>
                        <a:pt x="0" y="23"/>
                      </a:moveTo>
                      <a:lnTo>
                        <a:pt x="2" y="19"/>
                      </a:lnTo>
                      <a:lnTo>
                        <a:pt x="6" y="2"/>
                      </a:lnTo>
                      <a:lnTo>
                        <a:pt x="25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62"/>
                <p:cNvSpPr>
                  <a:spLocks/>
                </p:cNvSpPr>
                <p:nvPr/>
              </p:nvSpPr>
              <p:spPr bwMode="auto">
                <a:xfrm>
                  <a:off x="539" y="554"/>
                  <a:ext cx="108" cy="38"/>
                </a:xfrm>
                <a:custGeom>
                  <a:avLst/>
                  <a:gdLst>
                    <a:gd name="T0" fmla="*/ 7 w 270"/>
                    <a:gd name="T1" fmla="*/ 2 h 96"/>
                    <a:gd name="T2" fmla="*/ 7 w 270"/>
                    <a:gd name="T3" fmla="*/ 2 h 96"/>
                    <a:gd name="T4" fmla="*/ 0 w 270"/>
                    <a:gd name="T5" fmla="*/ 1 h 96"/>
                    <a:gd name="T6" fmla="*/ 0 w 270"/>
                    <a:gd name="T7" fmla="*/ 0 h 96"/>
                    <a:gd name="T8" fmla="*/ 7 w 270"/>
                    <a:gd name="T9" fmla="*/ 2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96"/>
                    <a:gd name="T17" fmla="*/ 270 w 27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96">
                      <a:moveTo>
                        <a:pt x="266" y="62"/>
                      </a:moveTo>
                      <a:lnTo>
                        <a:pt x="270" y="96"/>
                      </a:lnTo>
                      <a:lnTo>
                        <a:pt x="0" y="29"/>
                      </a:lnTo>
                      <a:lnTo>
                        <a:pt x="1" y="0"/>
                      </a:lnTo>
                      <a:lnTo>
                        <a:pt x="266" y="62"/>
                      </a:lnTo>
                      <a:close/>
                    </a:path>
                  </a:pathLst>
                </a:custGeom>
                <a:solidFill>
                  <a:srgbClr val="70D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Rectangle 63"/>
              <p:cNvSpPr>
                <a:spLocks noChangeArrowheads="1"/>
              </p:cNvSpPr>
              <p:nvPr/>
            </p:nvSpPr>
            <p:spPr bwMode="auto">
              <a:xfrm>
                <a:off x="0" y="1164"/>
                <a:ext cx="1488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rgbClr val="6699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MEMORIZE!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39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几个简化运算的例子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130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=?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      =128+2=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1000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0010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65539=?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           =65536+3=10000000000000011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2010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=?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        =2047-37=1111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1111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1111-32-4-1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1111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1111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0111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?</a:t>
            </a:r>
          </a:p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                    ＝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2</a:t>
            </a:r>
            <a:r>
              <a:rPr lang="en-US" altLang="zh-CN" baseline="5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12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-1-8</a:t>
            </a:r>
          </a:p>
          <a:p>
            <a:r>
              <a:rPr lang="en-US" altLang="zh-CN" smtClean="0">
                <a:latin typeface="华文新魏" panose="02010800040101010101" pitchFamily="2" charset="-122"/>
              </a:rPr>
              <a:t>17/128=10001/10000000</a:t>
            </a:r>
            <a:r>
              <a:rPr lang="en-US" altLang="zh-CN">
                <a:latin typeface="华文新魏" panose="02010800040101010101" pitchFamily="2" charset="-122"/>
              </a:rPr>
              <a:t>=0.0010001</a:t>
            </a:r>
          </a:p>
          <a:p>
            <a:endParaRPr lang="en-US" altLang="zh-CN" dirty="0">
              <a:latin typeface="华文新魏" panose="0201080004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sz="2400" dirty="0"/>
              <a:t>Kilo, Mega, Giga, Tera, Peta, Exa, Zetta, Yotta </a:t>
            </a:r>
            <a:r>
              <a:rPr lang="en-US" altLang="zh-CN" sz="1200" dirty="0">
                <a:solidFill>
                  <a:srgbClr val="FF6600"/>
                </a:solidFill>
              </a:rPr>
              <a:t>physics.nist.gov/</a:t>
            </a:r>
            <a:r>
              <a:rPr lang="en-US" altLang="zh-CN" sz="1200" dirty="0" err="1">
                <a:solidFill>
                  <a:srgbClr val="FF6600"/>
                </a:solidFill>
              </a:rPr>
              <a:t>cuu</a:t>
            </a:r>
            <a:r>
              <a:rPr lang="en-US" altLang="zh-CN" sz="1200" dirty="0">
                <a:solidFill>
                  <a:srgbClr val="FF6600"/>
                </a:solidFill>
              </a:rPr>
              <a:t>/Units/binary.html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1TB=???Byte  </a:t>
            </a:r>
            <a:endParaRPr lang="en-US" altLang="zh-CN" dirty="0" smtClean="0"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1TB drive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 x 10</a:t>
            </a:r>
            <a:r>
              <a:rPr lang="en-US" altLang="zh-CN" baseline="50000" dirty="0">
                <a:latin typeface="华文新魏" panose="02010800040101010101" pitchFamily="2" charset="-122"/>
              </a:rPr>
              <a:t>12</a:t>
            </a:r>
            <a:r>
              <a:rPr lang="en-US" altLang="zh-CN" dirty="0">
                <a:latin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931 x 2</a:t>
            </a:r>
            <a:r>
              <a:rPr lang="en-US" altLang="zh-CN" baseline="50000" dirty="0">
                <a:latin typeface="华文新魏" panose="02010800040101010101" pitchFamily="2" charset="-122"/>
              </a:rPr>
              <a:t>30</a:t>
            </a:r>
            <a:r>
              <a:rPr lang="en-US" altLang="zh-CN" dirty="0">
                <a:latin typeface="华文新魏" panose="02010800040101010101" pitchFamily="2" charset="-122"/>
              </a:rPr>
              <a:t>  bytes</a:t>
            </a:r>
            <a:endParaRPr lang="en-US" altLang="zh-CN" dirty="0" smtClean="0"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</a:rPr>
              <a:t>1Mbits/s</a:t>
            </a:r>
            <a:r>
              <a:rPr lang="en-US" altLang="zh-CN" dirty="0">
                <a:latin typeface="华文新魏" panose="02010800040101010101" pitchFamily="2" charset="-122"/>
              </a:rPr>
              <a:t>=???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</a:rPr>
              <a:t>1 </a:t>
            </a:r>
            <a:r>
              <a:rPr lang="en-US" altLang="zh-CN" dirty="0">
                <a:latin typeface="华文新魏" panose="02010800040101010101" pitchFamily="2" charset="-122"/>
              </a:rPr>
              <a:t>Mbit/s = 10</a:t>
            </a:r>
            <a:r>
              <a:rPr lang="en-US" altLang="zh-CN" baseline="50000" dirty="0">
                <a:latin typeface="华文新魏" panose="02010800040101010101" pitchFamily="2" charset="-122"/>
              </a:rPr>
              <a:t>6</a:t>
            </a:r>
            <a:r>
              <a:rPr lang="en-US" altLang="zh-CN" dirty="0">
                <a:latin typeface="华文新魏" panose="02010800040101010101" pitchFamily="2" charset="-122"/>
              </a:rPr>
              <a:t> bps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硬盘厂商及通讯行业是计算机行业唯一使用</a:t>
            </a:r>
            <a:r>
              <a:rPr lang="en-US" altLang="zh-CN" dirty="0">
                <a:latin typeface="华文新魏" panose="02010800040101010101" pitchFamily="2" charset="-122"/>
              </a:rPr>
              <a:t>SI</a:t>
            </a:r>
            <a:r>
              <a:rPr lang="zh-CN" altLang="en-US" dirty="0">
                <a:latin typeface="华文新魏" panose="02010800040101010101" pitchFamily="2" charset="-122"/>
              </a:rPr>
              <a:t>因子的</a:t>
            </a:r>
          </a:p>
          <a:p>
            <a:pPr marL="0" indent="0" eaLnBrk="1" hangingPunct="1"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118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0" y="3665688"/>
            <a:ext cx="7848600" cy="252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6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1999 New IEC Standard </a:t>
            </a:r>
            <a:r>
              <a:rPr lang="en-US" altLang="zh-CN" dirty="0" smtClean="0"/>
              <a:t>Prefixes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 (International System of Units )</a:t>
            </a:r>
            <a:r>
              <a:rPr lang="zh-CN" altLang="en-US" dirty="0"/>
              <a:t>仅指</a:t>
            </a:r>
            <a:r>
              <a:rPr lang="en-US" altLang="zh-CN" dirty="0"/>
              <a:t>10</a:t>
            </a:r>
            <a:r>
              <a:rPr lang="zh-CN" altLang="en-US" dirty="0"/>
              <a:t>进制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34</a:t>
            </a:r>
            <a:r>
              <a:rPr lang="zh-CN" altLang="en-US" dirty="0"/>
              <a:t>可以访问多少存储单元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2.5 </a:t>
            </a:r>
            <a:r>
              <a:rPr lang="en-US" altLang="zh-CN" dirty="0" err="1"/>
              <a:t>TiB</a:t>
            </a:r>
            <a:r>
              <a:rPr lang="zh-CN" altLang="en-US" dirty="0"/>
              <a:t>存储空间需要多少地址线进行译码？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472440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254552" y="2912368"/>
            <a:ext cx="2133600" cy="2971800"/>
            <a:chOff x="0" y="0"/>
            <a:chExt cx="1344" cy="1872"/>
          </a:xfrm>
        </p:grpSpPr>
        <p:sp>
          <p:nvSpPr>
            <p:cNvPr id="7" name="Freeform 69"/>
            <p:cNvSpPr>
              <a:spLocks/>
            </p:cNvSpPr>
            <p:nvPr/>
          </p:nvSpPr>
          <p:spPr bwMode="auto">
            <a:xfrm>
              <a:off x="192" y="0"/>
              <a:ext cx="480" cy="624"/>
            </a:xfrm>
            <a:custGeom>
              <a:avLst/>
              <a:gdLst>
                <a:gd name="T0" fmla="*/ 2 w 1882"/>
                <a:gd name="T1" fmla="*/ 3 h 1992"/>
                <a:gd name="T2" fmla="*/ 3 w 1882"/>
                <a:gd name="T3" fmla="*/ 3 h 1992"/>
                <a:gd name="T4" fmla="*/ 4 w 1882"/>
                <a:gd name="T5" fmla="*/ 3 h 1992"/>
                <a:gd name="T6" fmla="*/ 4 w 1882"/>
                <a:gd name="T7" fmla="*/ 3 h 1992"/>
                <a:gd name="T8" fmla="*/ 5 w 1882"/>
                <a:gd name="T9" fmla="*/ 3 h 1992"/>
                <a:gd name="T10" fmla="*/ 5 w 1882"/>
                <a:gd name="T11" fmla="*/ 3 h 1992"/>
                <a:gd name="T12" fmla="*/ 5 w 1882"/>
                <a:gd name="T13" fmla="*/ 3 h 1992"/>
                <a:gd name="T14" fmla="*/ 5 w 1882"/>
                <a:gd name="T15" fmla="*/ 3 h 1992"/>
                <a:gd name="T16" fmla="*/ 6 w 1882"/>
                <a:gd name="T17" fmla="*/ 4 h 1992"/>
                <a:gd name="T18" fmla="*/ 6 w 1882"/>
                <a:gd name="T19" fmla="*/ 4 h 1992"/>
                <a:gd name="T20" fmla="*/ 6 w 1882"/>
                <a:gd name="T21" fmla="*/ 4 h 1992"/>
                <a:gd name="T22" fmla="*/ 7 w 1882"/>
                <a:gd name="T23" fmla="*/ 5 h 1992"/>
                <a:gd name="T24" fmla="*/ 7 w 1882"/>
                <a:gd name="T25" fmla="*/ 6 h 1992"/>
                <a:gd name="T26" fmla="*/ 7 w 1882"/>
                <a:gd name="T27" fmla="*/ 6 h 1992"/>
                <a:gd name="T28" fmla="*/ 7 w 1882"/>
                <a:gd name="T29" fmla="*/ 7 h 1992"/>
                <a:gd name="T30" fmla="*/ 7 w 1882"/>
                <a:gd name="T31" fmla="*/ 7 h 1992"/>
                <a:gd name="T32" fmla="*/ 8 w 1882"/>
                <a:gd name="T33" fmla="*/ 8 h 1992"/>
                <a:gd name="T34" fmla="*/ 8 w 1882"/>
                <a:gd name="T35" fmla="*/ 8 h 1992"/>
                <a:gd name="T36" fmla="*/ 8 w 1882"/>
                <a:gd name="T37" fmla="*/ 9 h 1992"/>
                <a:gd name="T38" fmla="*/ 8 w 1882"/>
                <a:gd name="T39" fmla="*/ 9 h 1992"/>
                <a:gd name="T40" fmla="*/ 8 w 1882"/>
                <a:gd name="T41" fmla="*/ 10 h 1992"/>
                <a:gd name="T42" fmla="*/ 8 w 1882"/>
                <a:gd name="T43" fmla="*/ 11 h 1992"/>
                <a:gd name="T44" fmla="*/ 8 w 1882"/>
                <a:gd name="T45" fmla="*/ 19 h 1992"/>
                <a:gd name="T46" fmla="*/ 6 w 1882"/>
                <a:gd name="T47" fmla="*/ 19 h 1992"/>
                <a:gd name="T48" fmla="*/ 6 w 1882"/>
                <a:gd name="T49" fmla="*/ 11 h 1992"/>
                <a:gd name="T50" fmla="*/ 6 w 1882"/>
                <a:gd name="T51" fmla="*/ 11 h 1992"/>
                <a:gd name="T52" fmla="*/ 5 w 1882"/>
                <a:gd name="T53" fmla="*/ 10 h 1992"/>
                <a:gd name="T54" fmla="*/ 5 w 1882"/>
                <a:gd name="T55" fmla="*/ 9 h 1992"/>
                <a:gd name="T56" fmla="*/ 5 w 1882"/>
                <a:gd name="T57" fmla="*/ 9 h 1992"/>
                <a:gd name="T58" fmla="*/ 5 w 1882"/>
                <a:gd name="T59" fmla="*/ 9 h 1992"/>
                <a:gd name="T60" fmla="*/ 4 w 1882"/>
                <a:gd name="T61" fmla="*/ 8 h 1992"/>
                <a:gd name="T62" fmla="*/ 4 w 1882"/>
                <a:gd name="T63" fmla="*/ 8 h 1992"/>
                <a:gd name="T64" fmla="*/ 4 w 1882"/>
                <a:gd name="T65" fmla="*/ 8 h 1992"/>
                <a:gd name="T66" fmla="*/ 3 w 1882"/>
                <a:gd name="T67" fmla="*/ 8 h 1992"/>
                <a:gd name="T68" fmla="*/ 2 w 1882"/>
                <a:gd name="T69" fmla="*/ 8 h 1992"/>
                <a:gd name="T70" fmla="*/ 2 w 1882"/>
                <a:gd name="T71" fmla="*/ 11 h 1992"/>
                <a:gd name="T72" fmla="*/ 0 w 1882"/>
                <a:gd name="T73" fmla="*/ 5 h 1992"/>
                <a:gd name="T74" fmla="*/ 2 w 1882"/>
                <a:gd name="T75" fmla="*/ 0 h 1992"/>
                <a:gd name="T76" fmla="*/ 2 w 1882"/>
                <a:gd name="T77" fmla="*/ 3 h 199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882"/>
                <a:gd name="T118" fmla="*/ 0 h 1992"/>
                <a:gd name="T119" fmla="*/ 1882 w 1882"/>
                <a:gd name="T120" fmla="*/ 1992 h 199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882" h="1992">
                  <a:moveTo>
                    <a:pt x="562" y="268"/>
                  </a:moveTo>
                  <a:lnTo>
                    <a:pt x="797" y="268"/>
                  </a:lnTo>
                  <a:lnTo>
                    <a:pt x="886" y="271"/>
                  </a:lnTo>
                  <a:lnTo>
                    <a:pt x="973" y="279"/>
                  </a:lnTo>
                  <a:lnTo>
                    <a:pt x="1058" y="293"/>
                  </a:lnTo>
                  <a:lnTo>
                    <a:pt x="1140" y="312"/>
                  </a:lnTo>
                  <a:lnTo>
                    <a:pt x="1220" y="336"/>
                  </a:lnTo>
                  <a:lnTo>
                    <a:pt x="1296" y="364"/>
                  </a:lnTo>
                  <a:lnTo>
                    <a:pt x="1369" y="397"/>
                  </a:lnTo>
                  <a:lnTo>
                    <a:pt x="1438" y="433"/>
                  </a:lnTo>
                  <a:lnTo>
                    <a:pt x="1503" y="474"/>
                  </a:lnTo>
                  <a:lnTo>
                    <a:pt x="1564" y="519"/>
                  </a:lnTo>
                  <a:lnTo>
                    <a:pt x="1621" y="567"/>
                  </a:lnTo>
                  <a:lnTo>
                    <a:pt x="1673" y="619"/>
                  </a:lnTo>
                  <a:lnTo>
                    <a:pt x="1720" y="673"/>
                  </a:lnTo>
                  <a:lnTo>
                    <a:pt x="1761" y="731"/>
                  </a:lnTo>
                  <a:lnTo>
                    <a:pt x="1797" y="791"/>
                  </a:lnTo>
                  <a:lnTo>
                    <a:pt x="1827" y="853"/>
                  </a:lnTo>
                  <a:lnTo>
                    <a:pt x="1850" y="918"/>
                  </a:lnTo>
                  <a:lnTo>
                    <a:pt x="1868" y="984"/>
                  </a:lnTo>
                  <a:lnTo>
                    <a:pt x="1878" y="1053"/>
                  </a:lnTo>
                  <a:lnTo>
                    <a:pt x="1882" y="1123"/>
                  </a:lnTo>
                  <a:lnTo>
                    <a:pt x="1882" y="1991"/>
                  </a:lnTo>
                  <a:lnTo>
                    <a:pt x="1315" y="1991"/>
                  </a:lnTo>
                  <a:lnTo>
                    <a:pt x="1315" y="1123"/>
                  </a:lnTo>
                  <a:lnTo>
                    <a:pt x="1314" y="1101"/>
                  </a:lnTo>
                  <a:lnTo>
                    <a:pt x="1289" y="1038"/>
                  </a:lnTo>
                  <a:lnTo>
                    <a:pt x="1238" y="981"/>
                  </a:lnTo>
                  <a:lnTo>
                    <a:pt x="1164" y="932"/>
                  </a:lnTo>
                  <a:lnTo>
                    <a:pt x="1104" y="906"/>
                  </a:lnTo>
                  <a:lnTo>
                    <a:pt x="1036" y="884"/>
                  </a:lnTo>
                  <a:lnTo>
                    <a:pt x="962" y="867"/>
                  </a:lnTo>
                  <a:lnTo>
                    <a:pt x="882" y="857"/>
                  </a:lnTo>
                  <a:lnTo>
                    <a:pt x="797" y="854"/>
                  </a:lnTo>
                  <a:lnTo>
                    <a:pt x="562" y="854"/>
                  </a:lnTo>
                  <a:lnTo>
                    <a:pt x="562" y="1123"/>
                  </a:lnTo>
                  <a:lnTo>
                    <a:pt x="0" y="561"/>
                  </a:lnTo>
                  <a:lnTo>
                    <a:pt x="562" y="0"/>
                  </a:lnTo>
                  <a:lnTo>
                    <a:pt x="562" y="268"/>
                  </a:lnTo>
                  <a:close/>
                </a:path>
              </a:pathLst>
            </a:custGeom>
            <a:solidFill>
              <a:srgbClr val="66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0" y="594"/>
              <a:ext cx="1344" cy="1278"/>
              <a:chOff x="0" y="0"/>
              <a:chExt cx="1488" cy="1564"/>
            </a:xfrm>
          </p:grpSpPr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1374" cy="1248"/>
                <a:chOff x="0" y="0"/>
                <a:chExt cx="1566" cy="1460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auto">
                <a:xfrm>
                  <a:off x="0" y="0"/>
                  <a:ext cx="1566" cy="1460"/>
                </a:xfrm>
                <a:custGeom>
                  <a:avLst/>
                  <a:gdLst>
                    <a:gd name="T0" fmla="*/ 61 w 3915"/>
                    <a:gd name="T1" fmla="*/ 3 h 3648"/>
                    <a:gd name="T2" fmla="*/ 67 w 3915"/>
                    <a:gd name="T3" fmla="*/ 4 h 3648"/>
                    <a:gd name="T4" fmla="*/ 74 w 3915"/>
                    <a:gd name="T5" fmla="*/ 10 h 3648"/>
                    <a:gd name="T6" fmla="*/ 76 w 3915"/>
                    <a:gd name="T7" fmla="*/ 15 h 3648"/>
                    <a:gd name="T8" fmla="*/ 80 w 3915"/>
                    <a:gd name="T9" fmla="*/ 28 h 3648"/>
                    <a:gd name="T10" fmla="*/ 79 w 3915"/>
                    <a:gd name="T11" fmla="*/ 36 h 3648"/>
                    <a:gd name="T12" fmla="*/ 79 w 3915"/>
                    <a:gd name="T13" fmla="*/ 39 h 3648"/>
                    <a:gd name="T14" fmla="*/ 80 w 3915"/>
                    <a:gd name="T15" fmla="*/ 40 h 3648"/>
                    <a:gd name="T16" fmla="*/ 80 w 3915"/>
                    <a:gd name="T17" fmla="*/ 47 h 3648"/>
                    <a:gd name="T18" fmla="*/ 79 w 3915"/>
                    <a:gd name="T19" fmla="*/ 52 h 3648"/>
                    <a:gd name="T20" fmla="*/ 75 w 3915"/>
                    <a:gd name="T21" fmla="*/ 56 h 3648"/>
                    <a:gd name="T22" fmla="*/ 70 w 3915"/>
                    <a:gd name="T23" fmla="*/ 62 h 3648"/>
                    <a:gd name="T24" fmla="*/ 69 w 3915"/>
                    <a:gd name="T25" fmla="*/ 62 h 3648"/>
                    <a:gd name="T26" fmla="*/ 70 w 3915"/>
                    <a:gd name="T27" fmla="*/ 66 h 3648"/>
                    <a:gd name="T28" fmla="*/ 70 w 3915"/>
                    <a:gd name="T29" fmla="*/ 68 h 3648"/>
                    <a:gd name="T30" fmla="*/ 74 w 3915"/>
                    <a:gd name="T31" fmla="*/ 74 h 3648"/>
                    <a:gd name="T32" fmla="*/ 76 w 3915"/>
                    <a:gd name="T33" fmla="*/ 80 h 3648"/>
                    <a:gd name="T34" fmla="*/ 79 w 3915"/>
                    <a:gd name="T35" fmla="*/ 82 h 3648"/>
                    <a:gd name="T36" fmla="*/ 89 w 3915"/>
                    <a:gd name="T37" fmla="*/ 86 h 3648"/>
                    <a:gd name="T38" fmla="*/ 97 w 3915"/>
                    <a:gd name="T39" fmla="*/ 89 h 3648"/>
                    <a:gd name="T40" fmla="*/ 100 w 3915"/>
                    <a:gd name="T41" fmla="*/ 92 h 3648"/>
                    <a:gd name="T42" fmla="*/ 100 w 3915"/>
                    <a:gd name="T43" fmla="*/ 94 h 3648"/>
                    <a:gd name="T44" fmla="*/ 0 w 3915"/>
                    <a:gd name="T45" fmla="*/ 94 h 3648"/>
                    <a:gd name="T46" fmla="*/ 0 w 3915"/>
                    <a:gd name="T47" fmla="*/ 91 h 3648"/>
                    <a:gd name="T48" fmla="*/ 11 w 3915"/>
                    <a:gd name="T49" fmla="*/ 84 h 3648"/>
                    <a:gd name="T50" fmla="*/ 20 w 3915"/>
                    <a:gd name="T51" fmla="*/ 80 h 3648"/>
                    <a:gd name="T52" fmla="*/ 26 w 3915"/>
                    <a:gd name="T53" fmla="*/ 73 h 3648"/>
                    <a:gd name="T54" fmla="*/ 28 w 3915"/>
                    <a:gd name="T55" fmla="*/ 70 h 3648"/>
                    <a:gd name="T56" fmla="*/ 29 w 3915"/>
                    <a:gd name="T57" fmla="*/ 65 h 3648"/>
                    <a:gd name="T58" fmla="*/ 31 w 3915"/>
                    <a:gd name="T59" fmla="*/ 64 h 3648"/>
                    <a:gd name="T60" fmla="*/ 31 w 3915"/>
                    <a:gd name="T61" fmla="*/ 62 h 3648"/>
                    <a:gd name="T62" fmla="*/ 28 w 3915"/>
                    <a:gd name="T63" fmla="*/ 60 h 3648"/>
                    <a:gd name="T64" fmla="*/ 24 w 3915"/>
                    <a:gd name="T65" fmla="*/ 54 h 3648"/>
                    <a:gd name="T66" fmla="*/ 21 w 3915"/>
                    <a:gd name="T67" fmla="*/ 52 h 3648"/>
                    <a:gd name="T68" fmla="*/ 20 w 3915"/>
                    <a:gd name="T69" fmla="*/ 46 h 3648"/>
                    <a:gd name="T70" fmla="*/ 21 w 3915"/>
                    <a:gd name="T71" fmla="*/ 41 h 3648"/>
                    <a:gd name="T72" fmla="*/ 22 w 3915"/>
                    <a:gd name="T73" fmla="*/ 39 h 3648"/>
                    <a:gd name="T74" fmla="*/ 20 w 3915"/>
                    <a:gd name="T75" fmla="*/ 30 h 3648"/>
                    <a:gd name="T76" fmla="*/ 20 w 3915"/>
                    <a:gd name="T77" fmla="*/ 23 h 3648"/>
                    <a:gd name="T78" fmla="*/ 22 w 3915"/>
                    <a:gd name="T79" fmla="*/ 18 h 3648"/>
                    <a:gd name="T80" fmla="*/ 23 w 3915"/>
                    <a:gd name="T81" fmla="*/ 16 h 3648"/>
                    <a:gd name="T82" fmla="*/ 23 w 3915"/>
                    <a:gd name="T83" fmla="*/ 15 h 3648"/>
                    <a:gd name="T84" fmla="*/ 25 w 3915"/>
                    <a:gd name="T85" fmla="*/ 9 h 3648"/>
                    <a:gd name="T86" fmla="*/ 29 w 3915"/>
                    <a:gd name="T87" fmla="*/ 6 h 3648"/>
                    <a:gd name="T88" fmla="*/ 35 w 3915"/>
                    <a:gd name="T89" fmla="*/ 4 h 3648"/>
                    <a:gd name="T90" fmla="*/ 39 w 3915"/>
                    <a:gd name="T91" fmla="*/ 0 h 3648"/>
                    <a:gd name="T92" fmla="*/ 48 w 3915"/>
                    <a:gd name="T93" fmla="*/ 0 h 3648"/>
                    <a:gd name="T94" fmla="*/ 55 w 3915"/>
                    <a:gd name="T95" fmla="*/ 1 h 3648"/>
                    <a:gd name="T96" fmla="*/ 56 w 3915"/>
                    <a:gd name="T97" fmla="*/ 0 h 3648"/>
                    <a:gd name="T98" fmla="*/ 61 w 3915"/>
                    <a:gd name="T99" fmla="*/ 3 h 364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915"/>
                    <a:gd name="T151" fmla="*/ 0 h 3648"/>
                    <a:gd name="T152" fmla="*/ 3915 w 3915"/>
                    <a:gd name="T153" fmla="*/ 3648 h 364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915" h="3648">
                      <a:moveTo>
                        <a:pt x="2376" y="116"/>
                      </a:moveTo>
                      <a:lnTo>
                        <a:pt x="2608" y="178"/>
                      </a:lnTo>
                      <a:lnTo>
                        <a:pt x="2914" y="375"/>
                      </a:lnTo>
                      <a:lnTo>
                        <a:pt x="2985" y="599"/>
                      </a:lnTo>
                      <a:lnTo>
                        <a:pt x="3128" y="1082"/>
                      </a:lnTo>
                      <a:lnTo>
                        <a:pt x="3074" y="1403"/>
                      </a:lnTo>
                      <a:lnTo>
                        <a:pt x="3074" y="1529"/>
                      </a:lnTo>
                      <a:lnTo>
                        <a:pt x="3118" y="1565"/>
                      </a:lnTo>
                      <a:lnTo>
                        <a:pt x="3146" y="1832"/>
                      </a:lnTo>
                      <a:lnTo>
                        <a:pt x="3084" y="2019"/>
                      </a:lnTo>
                      <a:lnTo>
                        <a:pt x="2923" y="2172"/>
                      </a:lnTo>
                      <a:lnTo>
                        <a:pt x="2753" y="2404"/>
                      </a:lnTo>
                      <a:lnTo>
                        <a:pt x="2699" y="2404"/>
                      </a:lnTo>
                      <a:lnTo>
                        <a:pt x="2726" y="2564"/>
                      </a:lnTo>
                      <a:lnTo>
                        <a:pt x="2726" y="2645"/>
                      </a:lnTo>
                      <a:lnTo>
                        <a:pt x="2869" y="2877"/>
                      </a:lnTo>
                      <a:lnTo>
                        <a:pt x="2975" y="3101"/>
                      </a:lnTo>
                      <a:lnTo>
                        <a:pt x="3074" y="3217"/>
                      </a:lnTo>
                      <a:lnTo>
                        <a:pt x="3468" y="3343"/>
                      </a:lnTo>
                      <a:lnTo>
                        <a:pt x="3772" y="3469"/>
                      </a:lnTo>
                      <a:lnTo>
                        <a:pt x="3915" y="3602"/>
                      </a:lnTo>
                      <a:lnTo>
                        <a:pt x="3915" y="3648"/>
                      </a:lnTo>
                      <a:lnTo>
                        <a:pt x="0" y="3648"/>
                      </a:lnTo>
                      <a:lnTo>
                        <a:pt x="0" y="3530"/>
                      </a:lnTo>
                      <a:lnTo>
                        <a:pt x="446" y="3289"/>
                      </a:lnTo>
                      <a:lnTo>
                        <a:pt x="796" y="3111"/>
                      </a:lnTo>
                      <a:lnTo>
                        <a:pt x="1028" y="2833"/>
                      </a:lnTo>
                      <a:lnTo>
                        <a:pt x="1090" y="2727"/>
                      </a:lnTo>
                      <a:lnTo>
                        <a:pt x="1126" y="2547"/>
                      </a:lnTo>
                      <a:lnTo>
                        <a:pt x="1198" y="2512"/>
                      </a:lnTo>
                      <a:lnTo>
                        <a:pt x="1198" y="2404"/>
                      </a:lnTo>
                      <a:lnTo>
                        <a:pt x="1082" y="2323"/>
                      </a:lnTo>
                      <a:lnTo>
                        <a:pt x="956" y="2101"/>
                      </a:lnTo>
                      <a:lnTo>
                        <a:pt x="813" y="2019"/>
                      </a:lnTo>
                      <a:lnTo>
                        <a:pt x="769" y="1788"/>
                      </a:lnTo>
                      <a:lnTo>
                        <a:pt x="804" y="1583"/>
                      </a:lnTo>
                      <a:lnTo>
                        <a:pt x="858" y="1521"/>
                      </a:lnTo>
                      <a:lnTo>
                        <a:pt x="796" y="1189"/>
                      </a:lnTo>
                      <a:lnTo>
                        <a:pt x="786" y="903"/>
                      </a:lnTo>
                      <a:lnTo>
                        <a:pt x="867" y="679"/>
                      </a:lnTo>
                      <a:lnTo>
                        <a:pt x="912" y="607"/>
                      </a:lnTo>
                      <a:lnTo>
                        <a:pt x="885" y="582"/>
                      </a:lnTo>
                      <a:lnTo>
                        <a:pt x="991" y="358"/>
                      </a:lnTo>
                      <a:lnTo>
                        <a:pt x="1136" y="232"/>
                      </a:lnTo>
                      <a:lnTo>
                        <a:pt x="1368" y="134"/>
                      </a:lnTo>
                      <a:lnTo>
                        <a:pt x="1528" y="8"/>
                      </a:lnTo>
                      <a:lnTo>
                        <a:pt x="1886" y="18"/>
                      </a:lnTo>
                      <a:lnTo>
                        <a:pt x="2145" y="35"/>
                      </a:lnTo>
                      <a:lnTo>
                        <a:pt x="2179" y="0"/>
                      </a:lnTo>
                      <a:lnTo>
                        <a:pt x="2376" y="116"/>
                      </a:lnTo>
                      <a:close/>
                    </a:path>
                  </a:pathLst>
                </a:custGeom>
                <a:solidFill>
                  <a:srgbClr val="66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auto">
                <a:xfrm>
                  <a:off x="337" y="242"/>
                  <a:ext cx="304" cy="735"/>
                </a:xfrm>
                <a:custGeom>
                  <a:avLst/>
                  <a:gdLst>
                    <a:gd name="T0" fmla="*/ 4 w 758"/>
                    <a:gd name="T1" fmla="*/ 2 h 1838"/>
                    <a:gd name="T2" fmla="*/ 3 w 758"/>
                    <a:gd name="T3" fmla="*/ 5 h 1838"/>
                    <a:gd name="T4" fmla="*/ 3 w 758"/>
                    <a:gd name="T5" fmla="*/ 8 h 1838"/>
                    <a:gd name="T6" fmla="*/ 2 w 758"/>
                    <a:gd name="T7" fmla="*/ 10 h 1838"/>
                    <a:gd name="T8" fmla="*/ 2 w 758"/>
                    <a:gd name="T9" fmla="*/ 12 h 1838"/>
                    <a:gd name="T10" fmla="*/ 2 w 758"/>
                    <a:gd name="T11" fmla="*/ 15 h 1838"/>
                    <a:gd name="T12" fmla="*/ 2 w 758"/>
                    <a:gd name="T13" fmla="*/ 17 h 1838"/>
                    <a:gd name="T14" fmla="*/ 2 w 758"/>
                    <a:gd name="T15" fmla="*/ 19 h 1838"/>
                    <a:gd name="T16" fmla="*/ 2 w 758"/>
                    <a:gd name="T17" fmla="*/ 20 h 1838"/>
                    <a:gd name="T18" fmla="*/ 3 w 758"/>
                    <a:gd name="T19" fmla="*/ 22 h 1838"/>
                    <a:gd name="T20" fmla="*/ 4 w 758"/>
                    <a:gd name="T21" fmla="*/ 23 h 1838"/>
                    <a:gd name="T22" fmla="*/ 4 w 758"/>
                    <a:gd name="T23" fmla="*/ 26 h 1838"/>
                    <a:gd name="T24" fmla="*/ 5 w 758"/>
                    <a:gd name="T25" fmla="*/ 28 h 1838"/>
                    <a:gd name="T26" fmla="*/ 6 w 758"/>
                    <a:gd name="T27" fmla="*/ 30 h 1838"/>
                    <a:gd name="T28" fmla="*/ 6 w 758"/>
                    <a:gd name="T29" fmla="*/ 31 h 1838"/>
                    <a:gd name="T30" fmla="*/ 6 w 758"/>
                    <a:gd name="T31" fmla="*/ 31 h 1838"/>
                    <a:gd name="T32" fmla="*/ 8 w 758"/>
                    <a:gd name="T33" fmla="*/ 38 h 1838"/>
                    <a:gd name="T34" fmla="*/ 13 w 758"/>
                    <a:gd name="T35" fmla="*/ 44 h 1838"/>
                    <a:gd name="T36" fmla="*/ 15 w 758"/>
                    <a:gd name="T37" fmla="*/ 44 h 1838"/>
                    <a:gd name="T38" fmla="*/ 18 w 758"/>
                    <a:gd name="T39" fmla="*/ 44 h 1838"/>
                    <a:gd name="T40" fmla="*/ 20 w 758"/>
                    <a:gd name="T41" fmla="*/ 47 h 1838"/>
                    <a:gd name="T42" fmla="*/ 16 w 758"/>
                    <a:gd name="T43" fmla="*/ 46 h 1838"/>
                    <a:gd name="T44" fmla="*/ 16 w 758"/>
                    <a:gd name="T45" fmla="*/ 47 h 1838"/>
                    <a:gd name="T46" fmla="*/ 13 w 758"/>
                    <a:gd name="T47" fmla="*/ 45 h 1838"/>
                    <a:gd name="T48" fmla="*/ 10 w 758"/>
                    <a:gd name="T49" fmla="*/ 43 h 1838"/>
                    <a:gd name="T50" fmla="*/ 5 w 758"/>
                    <a:gd name="T51" fmla="*/ 34 h 1838"/>
                    <a:gd name="T52" fmla="*/ 3 w 758"/>
                    <a:gd name="T53" fmla="*/ 28 h 1838"/>
                    <a:gd name="T54" fmla="*/ 1 w 758"/>
                    <a:gd name="T55" fmla="*/ 19 h 1838"/>
                    <a:gd name="T56" fmla="*/ 0 w 758"/>
                    <a:gd name="T57" fmla="*/ 12 h 1838"/>
                    <a:gd name="T58" fmla="*/ 1 w 758"/>
                    <a:gd name="T59" fmla="*/ 5 h 1838"/>
                    <a:gd name="T60" fmla="*/ 4 w 758"/>
                    <a:gd name="T61" fmla="*/ 0 h 1838"/>
                    <a:gd name="T62" fmla="*/ 4 w 758"/>
                    <a:gd name="T63" fmla="*/ 2 h 183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58"/>
                    <a:gd name="T97" fmla="*/ 0 h 1838"/>
                    <a:gd name="T98" fmla="*/ 758 w 758"/>
                    <a:gd name="T99" fmla="*/ 1838 h 183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58" h="1838">
                      <a:moveTo>
                        <a:pt x="135" y="58"/>
                      </a:moveTo>
                      <a:lnTo>
                        <a:pt x="120" y="188"/>
                      </a:lnTo>
                      <a:lnTo>
                        <a:pt x="104" y="329"/>
                      </a:lnTo>
                      <a:lnTo>
                        <a:pt x="95" y="416"/>
                      </a:lnTo>
                      <a:lnTo>
                        <a:pt x="87" y="481"/>
                      </a:lnTo>
                      <a:lnTo>
                        <a:pt x="81" y="576"/>
                      </a:lnTo>
                      <a:lnTo>
                        <a:pt x="79" y="673"/>
                      </a:lnTo>
                      <a:lnTo>
                        <a:pt x="87" y="738"/>
                      </a:lnTo>
                      <a:lnTo>
                        <a:pt x="99" y="775"/>
                      </a:lnTo>
                      <a:lnTo>
                        <a:pt x="118" y="837"/>
                      </a:lnTo>
                      <a:lnTo>
                        <a:pt x="141" y="916"/>
                      </a:lnTo>
                      <a:lnTo>
                        <a:pt x="166" y="1003"/>
                      </a:lnTo>
                      <a:lnTo>
                        <a:pt x="189" y="1086"/>
                      </a:lnTo>
                      <a:lnTo>
                        <a:pt x="209" y="1158"/>
                      </a:lnTo>
                      <a:lnTo>
                        <a:pt x="222" y="1208"/>
                      </a:lnTo>
                      <a:lnTo>
                        <a:pt x="228" y="1227"/>
                      </a:lnTo>
                      <a:lnTo>
                        <a:pt x="323" y="1469"/>
                      </a:lnTo>
                      <a:lnTo>
                        <a:pt x="510" y="1716"/>
                      </a:lnTo>
                      <a:lnTo>
                        <a:pt x="584" y="1722"/>
                      </a:lnTo>
                      <a:lnTo>
                        <a:pt x="705" y="1716"/>
                      </a:lnTo>
                      <a:lnTo>
                        <a:pt x="758" y="1838"/>
                      </a:lnTo>
                      <a:lnTo>
                        <a:pt x="638" y="1776"/>
                      </a:lnTo>
                      <a:lnTo>
                        <a:pt x="630" y="1830"/>
                      </a:lnTo>
                      <a:lnTo>
                        <a:pt x="504" y="1762"/>
                      </a:lnTo>
                      <a:lnTo>
                        <a:pt x="389" y="1670"/>
                      </a:lnTo>
                      <a:lnTo>
                        <a:pt x="182" y="1320"/>
                      </a:lnTo>
                      <a:lnTo>
                        <a:pt x="108" y="1074"/>
                      </a:lnTo>
                      <a:lnTo>
                        <a:pt x="46" y="758"/>
                      </a:lnTo>
                      <a:lnTo>
                        <a:pt x="0" y="483"/>
                      </a:lnTo>
                      <a:lnTo>
                        <a:pt x="46" y="188"/>
                      </a:lnTo>
                      <a:lnTo>
                        <a:pt x="141" y="0"/>
                      </a:lnTo>
                      <a:lnTo>
                        <a:pt x="135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auto">
                <a:xfrm>
                  <a:off x="643" y="941"/>
                  <a:ext cx="306" cy="65"/>
                </a:xfrm>
                <a:custGeom>
                  <a:avLst/>
                  <a:gdLst>
                    <a:gd name="T0" fmla="*/ 17 w 764"/>
                    <a:gd name="T1" fmla="*/ 3 h 162"/>
                    <a:gd name="T2" fmla="*/ 13 w 764"/>
                    <a:gd name="T3" fmla="*/ 3 h 162"/>
                    <a:gd name="T4" fmla="*/ 10 w 764"/>
                    <a:gd name="T5" fmla="*/ 3 h 162"/>
                    <a:gd name="T6" fmla="*/ 8 w 764"/>
                    <a:gd name="T7" fmla="*/ 4 h 162"/>
                    <a:gd name="T8" fmla="*/ 6 w 764"/>
                    <a:gd name="T9" fmla="*/ 4 h 162"/>
                    <a:gd name="T10" fmla="*/ 4 w 764"/>
                    <a:gd name="T11" fmla="*/ 4 h 162"/>
                    <a:gd name="T12" fmla="*/ 2 w 764"/>
                    <a:gd name="T13" fmla="*/ 2 h 162"/>
                    <a:gd name="T14" fmla="*/ 0 w 764"/>
                    <a:gd name="T15" fmla="*/ 0 h 162"/>
                    <a:gd name="T16" fmla="*/ 3 w 764"/>
                    <a:gd name="T17" fmla="*/ 2 h 162"/>
                    <a:gd name="T18" fmla="*/ 2 w 764"/>
                    <a:gd name="T19" fmla="*/ 0 h 162"/>
                    <a:gd name="T20" fmla="*/ 6 w 764"/>
                    <a:gd name="T21" fmla="*/ 2 h 162"/>
                    <a:gd name="T22" fmla="*/ 9 w 764"/>
                    <a:gd name="T23" fmla="*/ 2 h 162"/>
                    <a:gd name="T24" fmla="*/ 9 w 764"/>
                    <a:gd name="T25" fmla="*/ 2 h 162"/>
                    <a:gd name="T26" fmla="*/ 10 w 764"/>
                    <a:gd name="T27" fmla="*/ 2 h 162"/>
                    <a:gd name="T28" fmla="*/ 10 w 764"/>
                    <a:gd name="T29" fmla="*/ 2 h 162"/>
                    <a:gd name="T30" fmla="*/ 11 w 764"/>
                    <a:gd name="T31" fmla="*/ 2 h 162"/>
                    <a:gd name="T32" fmla="*/ 12 w 764"/>
                    <a:gd name="T33" fmla="*/ 2 h 162"/>
                    <a:gd name="T34" fmla="*/ 13 w 764"/>
                    <a:gd name="T35" fmla="*/ 2 h 162"/>
                    <a:gd name="T36" fmla="*/ 14 w 764"/>
                    <a:gd name="T37" fmla="*/ 2 h 162"/>
                    <a:gd name="T38" fmla="*/ 14 w 764"/>
                    <a:gd name="T39" fmla="*/ 2 h 162"/>
                    <a:gd name="T40" fmla="*/ 14 w 764"/>
                    <a:gd name="T41" fmla="*/ 2 h 162"/>
                    <a:gd name="T42" fmla="*/ 15 w 764"/>
                    <a:gd name="T43" fmla="*/ 2 h 162"/>
                    <a:gd name="T44" fmla="*/ 15 w 764"/>
                    <a:gd name="T45" fmla="*/ 2 h 162"/>
                    <a:gd name="T46" fmla="*/ 16 w 764"/>
                    <a:gd name="T47" fmla="*/ 2 h 162"/>
                    <a:gd name="T48" fmla="*/ 16 w 764"/>
                    <a:gd name="T49" fmla="*/ 2 h 162"/>
                    <a:gd name="T50" fmla="*/ 17 w 764"/>
                    <a:gd name="T51" fmla="*/ 2 h 162"/>
                    <a:gd name="T52" fmla="*/ 17 w 764"/>
                    <a:gd name="T53" fmla="*/ 2 h 162"/>
                    <a:gd name="T54" fmla="*/ 20 w 764"/>
                    <a:gd name="T55" fmla="*/ 0 h 162"/>
                    <a:gd name="T56" fmla="*/ 17 w 764"/>
                    <a:gd name="T57" fmla="*/ 3 h 16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64"/>
                    <a:gd name="T88" fmla="*/ 0 h 162"/>
                    <a:gd name="T89" fmla="*/ 764 w 764"/>
                    <a:gd name="T90" fmla="*/ 162 h 16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64" h="162">
                      <a:moveTo>
                        <a:pt x="669" y="108"/>
                      </a:moveTo>
                      <a:lnTo>
                        <a:pt x="514" y="127"/>
                      </a:lnTo>
                      <a:lnTo>
                        <a:pt x="408" y="127"/>
                      </a:lnTo>
                      <a:lnTo>
                        <a:pt x="323" y="162"/>
                      </a:lnTo>
                      <a:lnTo>
                        <a:pt x="234" y="149"/>
                      </a:lnTo>
                      <a:lnTo>
                        <a:pt x="168" y="154"/>
                      </a:lnTo>
                      <a:lnTo>
                        <a:pt x="60" y="94"/>
                      </a:lnTo>
                      <a:lnTo>
                        <a:pt x="0" y="8"/>
                      </a:lnTo>
                      <a:lnTo>
                        <a:pt x="114" y="75"/>
                      </a:lnTo>
                      <a:lnTo>
                        <a:pt x="87" y="21"/>
                      </a:lnTo>
                      <a:lnTo>
                        <a:pt x="255" y="100"/>
                      </a:lnTo>
                      <a:lnTo>
                        <a:pt x="342" y="81"/>
                      </a:lnTo>
                      <a:lnTo>
                        <a:pt x="350" y="81"/>
                      </a:lnTo>
                      <a:lnTo>
                        <a:pt x="369" y="83"/>
                      </a:lnTo>
                      <a:lnTo>
                        <a:pt x="398" y="83"/>
                      </a:lnTo>
                      <a:lnTo>
                        <a:pt x="431" y="85"/>
                      </a:lnTo>
                      <a:lnTo>
                        <a:pt x="466" y="87"/>
                      </a:lnTo>
                      <a:lnTo>
                        <a:pt x="497" y="87"/>
                      </a:lnTo>
                      <a:lnTo>
                        <a:pt x="522" y="89"/>
                      </a:lnTo>
                      <a:lnTo>
                        <a:pt x="545" y="89"/>
                      </a:lnTo>
                      <a:lnTo>
                        <a:pt x="561" y="87"/>
                      </a:lnTo>
                      <a:lnTo>
                        <a:pt x="580" y="87"/>
                      </a:lnTo>
                      <a:lnTo>
                        <a:pt x="599" y="85"/>
                      </a:lnTo>
                      <a:lnTo>
                        <a:pt x="619" y="83"/>
                      </a:lnTo>
                      <a:lnTo>
                        <a:pt x="634" y="83"/>
                      </a:lnTo>
                      <a:lnTo>
                        <a:pt x="646" y="81"/>
                      </a:lnTo>
                      <a:lnTo>
                        <a:pt x="650" y="81"/>
                      </a:lnTo>
                      <a:lnTo>
                        <a:pt x="764" y="0"/>
                      </a:lnTo>
                      <a:lnTo>
                        <a:pt x="669" y="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auto">
                <a:xfrm>
                  <a:off x="946" y="172"/>
                  <a:ext cx="258" cy="785"/>
                </a:xfrm>
                <a:custGeom>
                  <a:avLst/>
                  <a:gdLst>
                    <a:gd name="T0" fmla="*/ 12 w 645"/>
                    <a:gd name="T1" fmla="*/ 2 h 1963"/>
                    <a:gd name="T2" fmla="*/ 16 w 645"/>
                    <a:gd name="T3" fmla="*/ 8 h 1963"/>
                    <a:gd name="T4" fmla="*/ 16 w 645"/>
                    <a:gd name="T5" fmla="*/ 15 h 1963"/>
                    <a:gd name="T6" fmla="*/ 16 w 645"/>
                    <a:gd name="T7" fmla="*/ 17 h 1963"/>
                    <a:gd name="T8" fmla="*/ 16 w 645"/>
                    <a:gd name="T9" fmla="*/ 20 h 1963"/>
                    <a:gd name="T10" fmla="*/ 16 w 645"/>
                    <a:gd name="T11" fmla="*/ 24 h 1963"/>
                    <a:gd name="T12" fmla="*/ 16 w 645"/>
                    <a:gd name="T13" fmla="*/ 26 h 1963"/>
                    <a:gd name="T14" fmla="*/ 16 w 645"/>
                    <a:gd name="T15" fmla="*/ 27 h 1963"/>
                    <a:gd name="T16" fmla="*/ 16 w 645"/>
                    <a:gd name="T17" fmla="*/ 28 h 1963"/>
                    <a:gd name="T18" fmla="*/ 16 w 645"/>
                    <a:gd name="T19" fmla="*/ 29 h 1963"/>
                    <a:gd name="T20" fmla="*/ 15 w 645"/>
                    <a:gd name="T21" fmla="*/ 30 h 1963"/>
                    <a:gd name="T22" fmla="*/ 15 w 645"/>
                    <a:gd name="T23" fmla="*/ 32 h 1963"/>
                    <a:gd name="T24" fmla="*/ 15 w 645"/>
                    <a:gd name="T25" fmla="*/ 33 h 1963"/>
                    <a:gd name="T26" fmla="*/ 15 w 645"/>
                    <a:gd name="T27" fmla="*/ 33 h 1963"/>
                    <a:gd name="T28" fmla="*/ 14 w 645"/>
                    <a:gd name="T29" fmla="*/ 34 h 1963"/>
                    <a:gd name="T30" fmla="*/ 14 w 645"/>
                    <a:gd name="T31" fmla="*/ 33 h 1963"/>
                    <a:gd name="T32" fmla="*/ 13 w 645"/>
                    <a:gd name="T33" fmla="*/ 39 h 1963"/>
                    <a:gd name="T34" fmla="*/ 9 w 645"/>
                    <a:gd name="T35" fmla="*/ 45 h 1963"/>
                    <a:gd name="T36" fmla="*/ 6 w 645"/>
                    <a:gd name="T37" fmla="*/ 46 h 1963"/>
                    <a:gd name="T38" fmla="*/ 2 w 645"/>
                    <a:gd name="T39" fmla="*/ 50 h 1963"/>
                    <a:gd name="T40" fmla="*/ 0 w 645"/>
                    <a:gd name="T41" fmla="*/ 50 h 1963"/>
                    <a:gd name="T42" fmla="*/ 3 w 645"/>
                    <a:gd name="T43" fmla="*/ 47 h 1963"/>
                    <a:gd name="T44" fmla="*/ 3 w 645"/>
                    <a:gd name="T45" fmla="*/ 48 h 1963"/>
                    <a:gd name="T46" fmla="*/ 6 w 645"/>
                    <a:gd name="T47" fmla="*/ 44 h 1963"/>
                    <a:gd name="T48" fmla="*/ 9 w 645"/>
                    <a:gd name="T49" fmla="*/ 44 h 1963"/>
                    <a:gd name="T50" fmla="*/ 11 w 645"/>
                    <a:gd name="T51" fmla="*/ 39 h 1963"/>
                    <a:gd name="T52" fmla="*/ 12 w 645"/>
                    <a:gd name="T53" fmla="*/ 35 h 1963"/>
                    <a:gd name="T54" fmla="*/ 14 w 645"/>
                    <a:gd name="T55" fmla="*/ 30 h 1963"/>
                    <a:gd name="T56" fmla="*/ 14 w 645"/>
                    <a:gd name="T57" fmla="*/ 30 h 1963"/>
                    <a:gd name="T58" fmla="*/ 14 w 645"/>
                    <a:gd name="T59" fmla="*/ 26 h 1963"/>
                    <a:gd name="T60" fmla="*/ 14 w 645"/>
                    <a:gd name="T61" fmla="*/ 16 h 1963"/>
                    <a:gd name="T62" fmla="*/ 14 w 645"/>
                    <a:gd name="T63" fmla="*/ 9 h 1963"/>
                    <a:gd name="T64" fmla="*/ 12 w 645"/>
                    <a:gd name="T65" fmla="*/ 5 h 1963"/>
                    <a:gd name="T66" fmla="*/ 9 w 645"/>
                    <a:gd name="T67" fmla="*/ 0 h 1963"/>
                    <a:gd name="T68" fmla="*/ 12 w 645"/>
                    <a:gd name="T69" fmla="*/ 2 h 19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45"/>
                    <a:gd name="T106" fmla="*/ 0 h 1963"/>
                    <a:gd name="T107" fmla="*/ 645 w 645"/>
                    <a:gd name="T108" fmla="*/ 1963 h 19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45" h="1963">
                      <a:moveTo>
                        <a:pt x="464" y="79"/>
                      </a:moveTo>
                      <a:lnTo>
                        <a:pt x="610" y="329"/>
                      </a:lnTo>
                      <a:lnTo>
                        <a:pt x="645" y="590"/>
                      </a:lnTo>
                      <a:lnTo>
                        <a:pt x="643" y="651"/>
                      </a:lnTo>
                      <a:lnTo>
                        <a:pt x="641" y="792"/>
                      </a:lnTo>
                      <a:lnTo>
                        <a:pt x="636" y="941"/>
                      </a:lnTo>
                      <a:lnTo>
                        <a:pt x="632" y="1026"/>
                      </a:lnTo>
                      <a:lnTo>
                        <a:pt x="626" y="1049"/>
                      </a:lnTo>
                      <a:lnTo>
                        <a:pt x="618" y="1088"/>
                      </a:lnTo>
                      <a:lnTo>
                        <a:pt x="609" y="1134"/>
                      </a:lnTo>
                      <a:lnTo>
                        <a:pt x="599" y="1185"/>
                      </a:lnTo>
                      <a:lnTo>
                        <a:pt x="587" y="1233"/>
                      </a:lnTo>
                      <a:lnTo>
                        <a:pt x="578" y="1274"/>
                      </a:lnTo>
                      <a:lnTo>
                        <a:pt x="572" y="1303"/>
                      </a:lnTo>
                      <a:lnTo>
                        <a:pt x="570" y="1312"/>
                      </a:lnTo>
                      <a:lnTo>
                        <a:pt x="558" y="1293"/>
                      </a:lnTo>
                      <a:lnTo>
                        <a:pt x="518" y="1515"/>
                      </a:lnTo>
                      <a:lnTo>
                        <a:pt x="350" y="1743"/>
                      </a:lnTo>
                      <a:lnTo>
                        <a:pt x="249" y="1795"/>
                      </a:lnTo>
                      <a:lnTo>
                        <a:pt x="100" y="1950"/>
                      </a:lnTo>
                      <a:lnTo>
                        <a:pt x="0" y="1963"/>
                      </a:lnTo>
                      <a:lnTo>
                        <a:pt x="108" y="1822"/>
                      </a:lnTo>
                      <a:lnTo>
                        <a:pt x="122" y="1857"/>
                      </a:lnTo>
                      <a:lnTo>
                        <a:pt x="241" y="1708"/>
                      </a:lnTo>
                      <a:lnTo>
                        <a:pt x="342" y="1730"/>
                      </a:lnTo>
                      <a:lnTo>
                        <a:pt x="442" y="1534"/>
                      </a:lnTo>
                      <a:lnTo>
                        <a:pt x="483" y="1380"/>
                      </a:lnTo>
                      <a:lnTo>
                        <a:pt x="524" y="1154"/>
                      </a:lnTo>
                      <a:lnTo>
                        <a:pt x="545" y="1173"/>
                      </a:lnTo>
                      <a:lnTo>
                        <a:pt x="564" y="999"/>
                      </a:lnTo>
                      <a:lnTo>
                        <a:pt x="570" y="624"/>
                      </a:lnTo>
                      <a:lnTo>
                        <a:pt x="551" y="356"/>
                      </a:lnTo>
                      <a:lnTo>
                        <a:pt x="477" y="182"/>
                      </a:lnTo>
                      <a:lnTo>
                        <a:pt x="350" y="0"/>
                      </a:lnTo>
                      <a:lnTo>
                        <a:pt x="464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auto">
                <a:xfrm>
                  <a:off x="1024" y="863"/>
                  <a:ext cx="38" cy="161"/>
                </a:xfrm>
                <a:custGeom>
                  <a:avLst/>
                  <a:gdLst>
                    <a:gd name="T0" fmla="*/ 1 w 95"/>
                    <a:gd name="T1" fmla="*/ 4 h 403"/>
                    <a:gd name="T2" fmla="*/ 1 w 95"/>
                    <a:gd name="T3" fmla="*/ 10 h 403"/>
                    <a:gd name="T4" fmla="*/ 0 w 95"/>
                    <a:gd name="T5" fmla="*/ 10 h 403"/>
                    <a:gd name="T6" fmla="*/ 0 w 95"/>
                    <a:gd name="T7" fmla="*/ 3 h 403"/>
                    <a:gd name="T8" fmla="*/ 2 w 95"/>
                    <a:gd name="T9" fmla="*/ 0 h 403"/>
                    <a:gd name="T10" fmla="*/ 1 w 95"/>
                    <a:gd name="T11" fmla="*/ 4 h 4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5"/>
                    <a:gd name="T19" fmla="*/ 0 h 403"/>
                    <a:gd name="T20" fmla="*/ 95 w 95"/>
                    <a:gd name="T21" fmla="*/ 403 h 4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5" h="403">
                      <a:moveTo>
                        <a:pt x="46" y="146"/>
                      </a:moveTo>
                      <a:lnTo>
                        <a:pt x="27" y="403"/>
                      </a:lnTo>
                      <a:lnTo>
                        <a:pt x="0" y="376"/>
                      </a:lnTo>
                      <a:lnTo>
                        <a:pt x="6" y="123"/>
                      </a:lnTo>
                      <a:lnTo>
                        <a:pt x="95" y="0"/>
                      </a:lnTo>
                      <a:lnTo>
                        <a:pt x="46" y="1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auto">
                <a:xfrm>
                  <a:off x="477" y="860"/>
                  <a:ext cx="51" cy="172"/>
                </a:xfrm>
                <a:custGeom>
                  <a:avLst/>
                  <a:gdLst>
                    <a:gd name="T0" fmla="*/ 2 w 127"/>
                    <a:gd name="T1" fmla="*/ 2 h 431"/>
                    <a:gd name="T2" fmla="*/ 3 w 127"/>
                    <a:gd name="T3" fmla="*/ 5 h 431"/>
                    <a:gd name="T4" fmla="*/ 2 w 127"/>
                    <a:gd name="T5" fmla="*/ 11 h 431"/>
                    <a:gd name="T6" fmla="*/ 2 w 127"/>
                    <a:gd name="T7" fmla="*/ 5 h 431"/>
                    <a:gd name="T8" fmla="*/ 0 w 127"/>
                    <a:gd name="T9" fmla="*/ 0 h 431"/>
                    <a:gd name="T10" fmla="*/ 2 w 127"/>
                    <a:gd name="T11" fmla="*/ 2 h 4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431"/>
                    <a:gd name="T20" fmla="*/ 127 w 127"/>
                    <a:gd name="T21" fmla="*/ 431 h 43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431">
                      <a:moveTo>
                        <a:pt x="66" y="58"/>
                      </a:moveTo>
                      <a:lnTo>
                        <a:pt x="127" y="201"/>
                      </a:lnTo>
                      <a:lnTo>
                        <a:pt x="87" y="431"/>
                      </a:lnTo>
                      <a:lnTo>
                        <a:pt x="79" y="187"/>
                      </a:lnTo>
                      <a:lnTo>
                        <a:pt x="0" y="0"/>
                      </a:lnTo>
                      <a:lnTo>
                        <a:pt x="66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auto">
                <a:xfrm>
                  <a:off x="343" y="647"/>
                  <a:ext cx="153" cy="281"/>
                </a:xfrm>
                <a:custGeom>
                  <a:avLst/>
                  <a:gdLst>
                    <a:gd name="T0" fmla="*/ 3 w 382"/>
                    <a:gd name="T1" fmla="*/ 0 h 703"/>
                    <a:gd name="T2" fmla="*/ 3 w 382"/>
                    <a:gd name="T3" fmla="*/ 2 h 703"/>
                    <a:gd name="T4" fmla="*/ 2 w 382"/>
                    <a:gd name="T5" fmla="*/ 2 h 703"/>
                    <a:gd name="T6" fmla="*/ 1 w 382"/>
                    <a:gd name="T7" fmla="*/ 4 h 703"/>
                    <a:gd name="T8" fmla="*/ 3 w 382"/>
                    <a:gd name="T9" fmla="*/ 8 h 703"/>
                    <a:gd name="T10" fmla="*/ 6 w 382"/>
                    <a:gd name="T11" fmla="*/ 11 h 703"/>
                    <a:gd name="T12" fmla="*/ 7 w 382"/>
                    <a:gd name="T13" fmla="*/ 14 h 703"/>
                    <a:gd name="T14" fmla="*/ 8 w 382"/>
                    <a:gd name="T15" fmla="*/ 16 h 703"/>
                    <a:gd name="T16" fmla="*/ 10 w 382"/>
                    <a:gd name="T17" fmla="*/ 16 h 703"/>
                    <a:gd name="T18" fmla="*/ 9 w 382"/>
                    <a:gd name="T19" fmla="*/ 18 h 703"/>
                    <a:gd name="T20" fmla="*/ 7 w 382"/>
                    <a:gd name="T21" fmla="*/ 17 h 703"/>
                    <a:gd name="T22" fmla="*/ 7 w 382"/>
                    <a:gd name="T23" fmla="*/ 17 h 703"/>
                    <a:gd name="T24" fmla="*/ 7 w 382"/>
                    <a:gd name="T25" fmla="*/ 17 h 703"/>
                    <a:gd name="T26" fmla="*/ 7 w 382"/>
                    <a:gd name="T27" fmla="*/ 16 h 703"/>
                    <a:gd name="T28" fmla="*/ 6 w 382"/>
                    <a:gd name="T29" fmla="*/ 16 h 703"/>
                    <a:gd name="T30" fmla="*/ 6 w 382"/>
                    <a:gd name="T31" fmla="*/ 15 h 703"/>
                    <a:gd name="T32" fmla="*/ 6 w 382"/>
                    <a:gd name="T33" fmla="*/ 15 h 703"/>
                    <a:gd name="T34" fmla="*/ 6 w 382"/>
                    <a:gd name="T35" fmla="*/ 14 h 703"/>
                    <a:gd name="T36" fmla="*/ 6 w 382"/>
                    <a:gd name="T37" fmla="*/ 14 h 703"/>
                    <a:gd name="T38" fmla="*/ 6 w 382"/>
                    <a:gd name="T39" fmla="*/ 13 h 703"/>
                    <a:gd name="T40" fmla="*/ 5 w 382"/>
                    <a:gd name="T41" fmla="*/ 12 h 703"/>
                    <a:gd name="T42" fmla="*/ 5 w 382"/>
                    <a:gd name="T43" fmla="*/ 12 h 703"/>
                    <a:gd name="T44" fmla="*/ 4 w 382"/>
                    <a:gd name="T45" fmla="*/ 12 h 703"/>
                    <a:gd name="T46" fmla="*/ 4 w 382"/>
                    <a:gd name="T47" fmla="*/ 11 h 703"/>
                    <a:gd name="T48" fmla="*/ 3 w 382"/>
                    <a:gd name="T49" fmla="*/ 11 h 703"/>
                    <a:gd name="T50" fmla="*/ 3 w 382"/>
                    <a:gd name="T51" fmla="*/ 10 h 703"/>
                    <a:gd name="T52" fmla="*/ 2 w 382"/>
                    <a:gd name="T53" fmla="*/ 10 h 703"/>
                    <a:gd name="T54" fmla="*/ 2 w 382"/>
                    <a:gd name="T55" fmla="*/ 10 h 703"/>
                    <a:gd name="T56" fmla="*/ 2 w 382"/>
                    <a:gd name="T57" fmla="*/ 9 h 703"/>
                    <a:gd name="T58" fmla="*/ 2 w 382"/>
                    <a:gd name="T59" fmla="*/ 9 h 703"/>
                    <a:gd name="T60" fmla="*/ 1 w 382"/>
                    <a:gd name="T61" fmla="*/ 8 h 703"/>
                    <a:gd name="T62" fmla="*/ 1 w 382"/>
                    <a:gd name="T63" fmla="*/ 7 h 703"/>
                    <a:gd name="T64" fmla="*/ 0 w 382"/>
                    <a:gd name="T65" fmla="*/ 7 h 703"/>
                    <a:gd name="T66" fmla="*/ 0 w 382"/>
                    <a:gd name="T67" fmla="*/ 6 h 703"/>
                    <a:gd name="T68" fmla="*/ 0 w 382"/>
                    <a:gd name="T69" fmla="*/ 6 h 703"/>
                    <a:gd name="T70" fmla="*/ 0 w 382"/>
                    <a:gd name="T71" fmla="*/ 0 h 703"/>
                    <a:gd name="T72" fmla="*/ 3 w 382"/>
                    <a:gd name="T73" fmla="*/ 0 h 703"/>
                    <a:gd name="T74" fmla="*/ 3 w 382"/>
                    <a:gd name="T75" fmla="*/ 0 h 70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82"/>
                    <a:gd name="T115" fmla="*/ 0 h 703"/>
                    <a:gd name="T116" fmla="*/ 382 w 382"/>
                    <a:gd name="T117" fmla="*/ 703 h 70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82" h="703">
                      <a:moveTo>
                        <a:pt x="121" y="21"/>
                      </a:moveTo>
                      <a:lnTo>
                        <a:pt x="133" y="54"/>
                      </a:lnTo>
                      <a:lnTo>
                        <a:pt x="67" y="81"/>
                      </a:lnTo>
                      <a:lnTo>
                        <a:pt x="46" y="160"/>
                      </a:lnTo>
                      <a:lnTo>
                        <a:pt x="114" y="293"/>
                      </a:lnTo>
                      <a:lnTo>
                        <a:pt x="249" y="442"/>
                      </a:lnTo>
                      <a:lnTo>
                        <a:pt x="288" y="562"/>
                      </a:lnTo>
                      <a:lnTo>
                        <a:pt x="328" y="643"/>
                      </a:lnTo>
                      <a:lnTo>
                        <a:pt x="382" y="630"/>
                      </a:lnTo>
                      <a:lnTo>
                        <a:pt x="355" y="703"/>
                      </a:lnTo>
                      <a:lnTo>
                        <a:pt x="282" y="662"/>
                      </a:lnTo>
                      <a:lnTo>
                        <a:pt x="280" y="659"/>
                      </a:lnTo>
                      <a:lnTo>
                        <a:pt x="274" y="651"/>
                      </a:lnTo>
                      <a:lnTo>
                        <a:pt x="266" y="635"/>
                      </a:lnTo>
                      <a:lnTo>
                        <a:pt x="257" y="618"/>
                      </a:lnTo>
                      <a:lnTo>
                        <a:pt x="247" y="597"/>
                      </a:lnTo>
                      <a:lnTo>
                        <a:pt x="237" y="575"/>
                      </a:lnTo>
                      <a:lnTo>
                        <a:pt x="228" y="552"/>
                      </a:lnTo>
                      <a:lnTo>
                        <a:pt x="222" y="529"/>
                      </a:lnTo>
                      <a:lnTo>
                        <a:pt x="214" y="508"/>
                      </a:lnTo>
                      <a:lnTo>
                        <a:pt x="201" y="487"/>
                      </a:lnTo>
                      <a:lnTo>
                        <a:pt x="183" y="469"/>
                      </a:lnTo>
                      <a:lnTo>
                        <a:pt x="164" y="452"/>
                      </a:lnTo>
                      <a:lnTo>
                        <a:pt x="145" y="436"/>
                      </a:lnTo>
                      <a:lnTo>
                        <a:pt x="127" y="421"/>
                      </a:lnTo>
                      <a:lnTo>
                        <a:pt x="112" y="407"/>
                      </a:lnTo>
                      <a:lnTo>
                        <a:pt x="100" y="394"/>
                      </a:lnTo>
                      <a:lnTo>
                        <a:pt x="90" y="378"/>
                      </a:lnTo>
                      <a:lnTo>
                        <a:pt x="77" y="357"/>
                      </a:lnTo>
                      <a:lnTo>
                        <a:pt x="60" y="334"/>
                      </a:lnTo>
                      <a:lnTo>
                        <a:pt x="42" y="311"/>
                      </a:lnTo>
                      <a:lnTo>
                        <a:pt x="27" y="289"/>
                      </a:lnTo>
                      <a:lnTo>
                        <a:pt x="13" y="270"/>
                      </a:lnTo>
                      <a:lnTo>
                        <a:pt x="4" y="257"/>
                      </a:lnTo>
                      <a:lnTo>
                        <a:pt x="0" y="253"/>
                      </a:lnTo>
                      <a:lnTo>
                        <a:pt x="19" y="0"/>
                      </a:lnTo>
                      <a:lnTo>
                        <a:pt x="114" y="0"/>
                      </a:lnTo>
                      <a:lnTo>
                        <a:pt x="12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auto">
                <a:xfrm>
                  <a:off x="1053" y="647"/>
                  <a:ext cx="166" cy="270"/>
                </a:xfrm>
                <a:custGeom>
                  <a:avLst/>
                  <a:gdLst>
                    <a:gd name="T0" fmla="*/ 10 w 416"/>
                    <a:gd name="T1" fmla="*/ 6 h 676"/>
                    <a:gd name="T2" fmla="*/ 10 w 416"/>
                    <a:gd name="T3" fmla="*/ 6 h 676"/>
                    <a:gd name="T4" fmla="*/ 10 w 416"/>
                    <a:gd name="T5" fmla="*/ 7 h 676"/>
                    <a:gd name="T6" fmla="*/ 10 w 416"/>
                    <a:gd name="T7" fmla="*/ 7 h 676"/>
                    <a:gd name="T8" fmla="*/ 10 w 416"/>
                    <a:gd name="T9" fmla="*/ 8 h 676"/>
                    <a:gd name="T10" fmla="*/ 9 w 416"/>
                    <a:gd name="T11" fmla="*/ 8 h 676"/>
                    <a:gd name="T12" fmla="*/ 9 w 416"/>
                    <a:gd name="T13" fmla="*/ 9 h 676"/>
                    <a:gd name="T14" fmla="*/ 8 w 416"/>
                    <a:gd name="T15" fmla="*/ 10 h 676"/>
                    <a:gd name="T16" fmla="*/ 8 w 416"/>
                    <a:gd name="T17" fmla="*/ 10 h 676"/>
                    <a:gd name="T18" fmla="*/ 8 w 416"/>
                    <a:gd name="T19" fmla="*/ 10 h 676"/>
                    <a:gd name="T20" fmla="*/ 7 w 416"/>
                    <a:gd name="T21" fmla="*/ 11 h 676"/>
                    <a:gd name="T22" fmla="*/ 7 w 416"/>
                    <a:gd name="T23" fmla="*/ 11 h 676"/>
                    <a:gd name="T24" fmla="*/ 6 w 416"/>
                    <a:gd name="T25" fmla="*/ 12 h 676"/>
                    <a:gd name="T26" fmla="*/ 5 w 416"/>
                    <a:gd name="T27" fmla="*/ 14 h 676"/>
                    <a:gd name="T28" fmla="*/ 5 w 416"/>
                    <a:gd name="T29" fmla="*/ 15 h 676"/>
                    <a:gd name="T30" fmla="*/ 4 w 416"/>
                    <a:gd name="T31" fmla="*/ 15 h 676"/>
                    <a:gd name="T32" fmla="*/ 4 w 416"/>
                    <a:gd name="T33" fmla="*/ 16 h 676"/>
                    <a:gd name="T34" fmla="*/ 4 w 416"/>
                    <a:gd name="T35" fmla="*/ 16 h 676"/>
                    <a:gd name="T36" fmla="*/ 4 w 416"/>
                    <a:gd name="T37" fmla="*/ 17 h 676"/>
                    <a:gd name="T38" fmla="*/ 4 w 416"/>
                    <a:gd name="T39" fmla="*/ 17 h 676"/>
                    <a:gd name="T40" fmla="*/ 4 w 416"/>
                    <a:gd name="T41" fmla="*/ 17 h 676"/>
                    <a:gd name="T42" fmla="*/ 1 w 416"/>
                    <a:gd name="T43" fmla="*/ 17 h 676"/>
                    <a:gd name="T44" fmla="*/ 0 w 416"/>
                    <a:gd name="T45" fmla="*/ 16 h 676"/>
                    <a:gd name="T46" fmla="*/ 2 w 416"/>
                    <a:gd name="T47" fmla="*/ 16 h 676"/>
                    <a:gd name="T48" fmla="*/ 3 w 416"/>
                    <a:gd name="T49" fmla="*/ 14 h 676"/>
                    <a:gd name="T50" fmla="*/ 4 w 416"/>
                    <a:gd name="T51" fmla="*/ 11 h 676"/>
                    <a:gd name="T52" fmla="*/ 8 w 416"/>
                    <a:gd name="T53" fmla="*/ 8 h 676"/>
                    <a:gd name="T54" fmla="*/ 10 w 416"/>
                    <a:gd name="T55" fmla="*/ 4 h 676"/>
                    <a:gd name="T56" fmla="*/ 9 w 416"/>
                    <a:gd name="T57" fmla="*/ 2 h 676"/>
                    <a:gd name="T58" fmla="*/ 7 w 416"/>
                    <a:gd name="T59" fmla="*/ 2 h 676"/>
                    <a:gd name="T60" fmla="*/ 8 w 416"/>
                    <a:gd name="T61" fmla="*/ 0 h 676"/>
                    <a:gd name="T62" fmla="*/ 8 w 416"/>
                    <a:gd name="T63" fmla="*/ 0 h 676"/>
                    <a:gd name="T64" fmla="*/ 10 w 416"/>
                    <a:gd name="T65" fmla="*/ 0 h 676"/>
                    <a:gd name="T66" fmla="*/ 10 w 416"/>
                    <a:gd name="T67" fmla="*/ 6 h 67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416"/>
                    <a:gd name="T103" fmla="*/ 0 h 676"/>
                    <a:gd name="T104" fmla="*/ 416 w 416"/>
                    <a:gd name="T105" fmla="*/ 676 h 67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416" h="676">
                      <a:moveTo>
                        <a:pt x="416" y="253"/>
                      </a:moveTo>
                      <a:lnTo>
                        <a:pt x="412" y="257"/>
                      </a:lnTo>
                      <a:lnTo>
                        <a:pt x="402" y="270"/>
                      </a:lnTo>
                      <a:lnTo>
                        <a:pt x="389" y="289"/>
                      </a:lnTo>
                      <a:lnTo>
                        <a:pt x="373" y="311"/>
                      </a:lnTo>
                      <a:lnTo>
                        <a:pt x="356" y="334"/>
                      </a:lnTo>
                      <a:lnTo>
                        <a:pt x="341" y="357"/>
                      </a:lnTo>
                      <a:lnTo>
                        <a:pt x="325" y="378"/>
                      </a:lnTo>
                      <a:lnTo>
                        <a:pt x="315" y="394"/>
                      </a:lnTo>
                      <a:lnTo>
                        <a:pt x="306" y="407"/>
                      </a:lnTo>
                      <a:lnTo>
                        <a:pt x="290" y="421"/>
                      </a:lnTo>
                      <a:lnTo>
                        <a:pt x="273" y="436"/>
                      </a:lnTo>
                      <a:lnTo>
                        <a:pt x="217" y="487"/>
                      </a:lnTo>
                      <a:lnTo>
                        <a:pt x="190" y="552"/>
                      </a:lnTo>
                      <a:lnTo>
                        <a:pt x="180" y="575"/>
                      </a:lnTo>
                      <a:lnTo>
                        <a:pt x="170" y="597"/>
                      </a:lnTo>
                      <a:lnTo>
                        <a:pt x="161" y="618"/>
                      </a:lnTo>
                      <a:lnTo>
                        <a:pt x="151" y="635"/>
                      </a:lnTo>
                      <a:lnTo>
                        <a:pt x="143" y="651"/>
                      </a:lnTo>
                      <a:lnTo>
                        <a:pt x="138" y="659"/>
                      </a:lnTo>
                      <a:lnTo>
                        <a:pt x="136" y="662"/>
                      </a:lnTo>
                      <a:lnTo>
                        <a:pt x="27" y="676"/>
                      </a:lnTo>
                      <a:lnTo>
                        <a:pt x="0" y="608"/>
                      </a:lnTo>
                      <a:lnTo>
                        <a:pt x="87" y="643"/>
                      </a:lnTo>
                      <a:lnTo>
                        <a:pt x="128" y="562"/>
                      </a:lnTo>
                      <a:lnTo>
                        <a:pt x="169" y="442"/>
                      </a:lnTo>
                      <a:lnTo>
                        <a:pt x="302" y="293"/>
                      </a:lnTo>
                      <a:lnTo>
                        <a:pt x="370" y="160"/>
                      </a:lnTo>
                      <a:lnTo>
                        <a:pt x="350" y="81"/>
                      </a:lnTo>
                      <a:lnTo>
                        <a:pt x="283" y="54"/>
                      </a:lnTo>
                      <a:lnTo>
                        <a:pt x="296" y="21"/>
                      </a:lnTo>
                      <a:lnTo>
                        <a:pt x="302" y="0"/>
                      </a:lnTo>
                      <a:lnTo>
                        <a:pt x="397" y="0"/>
                      </a:lnTo>
                      <a:lnTo>
                        <a:pt x="416" y="2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auto">
                <a:xfrm>
                  <a:off x="445" y="702"/>
                  <a:ext cx="59" cy="137"/>
                </a:xfrm>
                <a:custGeom>
                  <a:avLst/>
                  <a:gdLst>
                    <a:gd name="T0" fmla="*/ 0 w 147"/>
                    <a:gd name="T1" fmla="*/ 0 h 342"/>
                    <a:gd name="T2" fmla="*/ 0 w 147"/>
                    <a:gd name="T3" fmla="*/ 1 h 342"/>
                    <a:gd name="T4" fmla="*/ 0 w 147"/>
                    <a:gd name="T5" fmla="*/ 1 h 342"/>
                    <a:gd name="T6" fmla="*/ 1 w 147"/>
                    <a:gd name="T7" fmla="*/ 2 h 342"/>
                    <a:gd name="T8" fmla="*/ 1 w 147"/>
                    <a:gd name="T9" fmla="*/ 3 h 342"/>
                    <a:gd name="T10" fmla="*/ 1 w 147"/>
                    <a:gd name="T11" fmla="*/ 5 h 342"/>
                    <a:gd name="T12" fmla="*/ 2 w 147"/>
                    <a:gd name="T13" fmla="*/ 6 h 342"/>
                    <a:gd name="T14" fmla="*/ 2 w 147"/>
                    <a:gd name="T15" fmla="*/ 7 h 342"/>
                    <a:gd name="T16" fmla="*/ 3 w 147"/>
                    <a:gd name="T17" fmla="*/ 7 h 342"/>
                    <a:gd name="T18" fmla="*/ 3 w 147"/>
                    <a:gd name="T19" fmla="*/ 8 h 342"/>
                    <a:gd name="T20" fmla="*/ 4 w 147"/>
                    <a:gd name="T21" fmla="*/ 8 h 342"/>
                    <a:gd name="T22" fmla="*/ 4 w 147"/>
                    <a:gd name="T23" fmla="*/ 9 h 342"/>
                    <a:gd name="T24" fmla="*/ 4 w 147"/>
                    <a:gd name="T25" fmla="*/ 9 h 342"/>
                    <a:gd name="T26" fmla="*/ 2 w 147"/>
                    <a:gd name="T27" fmla="*/ 7 h 342"/>
                    <a:gd name="T28" fmla="*/ 0 w 147"/>
                    <a:gd name="T29" fmla="*/ 4 h 342"/>
                    <a:gd name="T30" fmla="*/ 0 w 147"/>
                    <a:gd name="T31" fmla="*/ 0 h 342"/>
                    <a:gd name="T32" fmla="*/ 0 w 147"/>
                    <a:gd name="T33" fmla="*/ 0 h 3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7"/>
                    <a:gd name="T52" fmla="*/ 0 h 342"/>
                    <a:gd name="T53" fmla="*/ 147 w 147"/>
                    <a:gd name="T54" fmla="*/ 342 h 3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7" h="342">
                      <a:moveTo>
                        <a:pt x="2" y="6"/>
                      </a:moveTo>
                      <a:lnTo>
                        <a:pt x="6" y="25"/>
                      </a:lnTo>
                      <a:lnTo>
                        <a:pt x="13" y="52"/>
                      </a:lnTo>
                      <a:lnTo>
                        <a:pt x="23" y="83"/>
                      </a:lnTo>
                      <a:lnTo>
                        <a:pt x="33" y="118"/>
                      </a:lnTo>
                      <a:lnTo>
                        <a:pt x="52" y="179"/>
                      </a:lnTo>
                      <a:lnTo>
                        <a:pt x="83" y="243"/>
                      </a:lnTo>
                      <a:lnTo>
                        <a:pt x="96" y="266"/>
                      </a:lnTo>
                      <a:lnTo>
                        <a:pt x="112" y="290"/>
                      </a:lnTo>
                      <a:lnTo>
                        <a:pt x="125" y="311"/>
                      </a:lnTo>
                      <a:lnTo>
                        <a:pt x="137" y="326"/>
                      </a:lnTo>
                      <a:lnTo>
                        <a:pt x="145" y="338"/>
                      </a:lnTo>
                      <a:lnTo>
                        <a:pt x="147" y="342"/>
                      </a:lnTo>
                      <a:lnTo>
                        <a:pt x="73" y="276"/>
                      </a:lnTo>
                      <a:lnTo>
                        <a:pt x="13" y="168"/>
                      </a:lnTo>
                      <a:lnTo>
                        <a:pt x="0" y="0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501" y="804"/>
                  <a:ext cx="46" cy="89"/>
                </a:xfrm>
                <a:custGeom>
                  <a:avLst/>
                  <a:gdLst>
                    <a:gd name="T0" fmla="*/ 2 w 114"/>
                    <a:gd name="T1" fmla="*/ 4 h 222"/>
                    <a:gd name="T2" fmla="*/ 3 w 114"/>
                    <a:gd name="T3" fmla="*/ 6 h 222"/>
                    <a:gd name="T4" fmla="*/ 3 w 114"/>
                    <a:gd name="T5" fmla="*/ 6 h 222"/>
                    <a:gd name="T6" fmla="*/ 3 w 114"/>
                    <a:gd name="T7" fmla="*/ 6 h 222"/>
                    <a:gd name="T8" fmla="*/ 2 w 114"/>
                    <a:gd name="T9" fmla="*/ 5 h 222"/>
                    <a:gd name="T10" fmla="*/ 2 w 114"/>
                    <a:gd name="T11" fmla="*/ 5 h 222"/>
                    <a:gd name="T12" fmla="*/ 2 w 114"/>
                    <a:gd name="T13" fmla="*/ 5 h 222"/>
                    <a:gd name="T14" fmla="*/ 2 w 114"/>
                    <a:gd name="T15" fmla="*/ 5 h 222"/>
                    <a:gd name="T16" fmla="*/ 2 w 114"/>
                    <a:gd name="T17" fmla="*/ 4 h 222"/>
                    <a:gd name="T18" fmla="*/ 1 w 114"/>
                    <a:gd name="T19" fmla="*/ 4 h 222"/>
                    <a:gd name="T20" fmla="*/ 1 w 114"/>
                    <a:gd name="T21" fmla="*/ 3 h 222"/>
                    <a:gd name="T22" fmla="*/ 0 w 114"/>
                    <a:gd name="T23" fmla="*/ 2 h 222"/>
                    <a:gd name="T24" fmla="*/ 0 w 114"/>
                    <a:gd name="T25" fmla="*/ 1 h 222"/>
                    <a:gd name="T26" fmla="*/ 0 w 114"/>
                    <a:gd name="T27" fmla="*/ 0 h 222"/>
                    <a:gd name="T28" fmla="*/ 2 w 114"/>
                    <a:gd name="T29" fmla="*/ 4 h 2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14"/>
                    <a:gd name="T46" fmla="*/ 0 h 222"/>
                    <a:gd name="T47" fmla="*/ 114 w 114"/>
                    <a:gd name="T48" fmla="*/ 222 h 22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14" h="222">
                      <a:moveTo>
                        <a:pt x="81" y="141"/>
                      </a:moveTo>
                      <a:lnTo>
                        <a:pt x="114" y="222"/>
                      </a:lnTo>
                      <a:lnTo>
                        <a:pt x="112" y="220"/>
                      </a:lnTo>
                      <a:lnTo>
                        <a:pt x="106" y="216"/>
                      </a:lnTo>
                      <a:lnTo>
                        <a:pt x="96" y="208"/>
                      </a:lnTo>
                      <a:lnTo>
                        <a:pt x="85" y="199"/>
                      </a:lnTo>
                      <a:lnTo>
                        <a:pt x="73" y="189"/>
                      </a:lnTo>
                      <a:lnTo>
                        <a:pt x="62" y="179"/>
                      </a:lnTo>
                      <a:lnTo>
                        <a:pt x="54" y="170"/>
                      </a:lnTo>
                      <a:lnTo>
                        <a:pt x="46" y="162"/>
                      </a:lnTo>
                      <a:lnTo>
                        <a:pt x="33" y="127"/>
                      </a:lnTo>
                      <a:lnTo>
                        <a:pt x="17" y="73"/>
                      </a:lnTo>
                      <a:lnTo>
                        <a:pt x="6" y="23"/>
                      </a:lnTo>
                      <a:lnTo>
                        <a:pt x="0" y="0"/>
                      </a:lnTo>
                      <a:lnTo>
                        <a:pt x="81" y="1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27"/>
                <p:cNvSpPr>
                  <a:spLocks/>
                </p:cNvSpPr>
                <p:nvPr/>
              </p:nvSpPr>
              <p:spPr bwMode="auto">
                <a:xfrm>
                  <a:off x="895" y="41"/>
                  <a:ext cx="34" cy="51"/>
                </a:xfrm>
                <a:custGeom>
                  <a:avLst/>
                  <a:gdLst>
                    <a:gd name="T0" fmla="*/ 2 w 87"/>
                    <a:gd name="T1" fmla="*/ 3 h 127"/>
                    <a:gd name="T2" fmla="*/ 0 w 87"/>
                    <a:gd name="T3" fmla="*/ 2 h 127"/>
                    <a:gd name="T4" fmla="*/ 0 w 87"/>
                    <a:gd name="T5" fmla="*/ 0 h 127"/>
                    <a:gd name="T6" fmla="*/ 2 w 87"/>
                    <a:gd name="T7" fmla="*/ 3 h 12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7"/>
                    <a:gd name="T13" fmla="*/ 0 h 127"/>
                    <a:gd name="T14" fmla="*/ 87 w 87"/>
                    <a:gd name="T15" fmla="*/ 127 h 12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7" h="127">
                      <a:moveTo>
                        <a:pt x="87" y="127"/>
                      </a:moveTo>
                      <a:lnTo>
                        <a:pt x="8" y="87"/>
                      </a:lnTo>
                      <a:lnTo>
                        <a:pt x="0" y="0"/>
                      </a:lnTo>
                      <a:lnTo>
                        <a:pt x="87" y="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28"/>
                <p:cNvSpPr>
                  <a:spLocks/>
                </p:cNvSpPr>
                <p:nvPr/>
              </p:nvSpPr>
              <p:spPr bwMode="auto">
                <a:xfrm>
                  <a:off x="481" y="998"/>
                  <a:ext cx="580" cy="118"/>
                </a:xfrm>
                <a:custGeom>
                  <a:avLst/>
                  <a:gdLst>
                    <a:gd name="T0" fmla="*/ 22 w 1449"/>
                    <a:gd name="T1" fmla="*/ 0 h 295"/>
                    <a:gd name="T2" fmla="*/ 24 w 1449"/>
                    <a:gd name="T3" fmla="*/ 0 h 295"/>
                    <a:gd name="T4" fmla="*/ 26 w 1449"/>
                    <a:gd name="T5" fmla="*/ 1 h 295"/>
                    <a:gd name="T6" fmla="*/ 28 w 1449"/>
                    <a:gd name="T7" fmla="*/ 1 h 295"/>
                    <a:gd name="T8" fmla="*/ 30 w 1449"/>
                    <a:gd name="T9" fmla="*/ 1 h 295"/>
                    <a:gd name="T10" fmla="*/ 31 w 1449"/>
                    <a:gd name="T11" fmla="*/ 1 h 295"/>
                    <a:gd name="T12" fmla="*/ 32 w 1449"/>
                    <a:gd name="T13" fmla="*/ 2 h 295"/>
                    <a:gd name="T14" fmla="*/ 32 w 1449"/>
                    <a:gd name="T15" fmla="*/ 2 h 295"/>
                    <a:gd name="T16" fmla="*/ 32 w 1449"/>
                    <a:gd name="T17" fmla="*/ 2 h 295"/>
                    <a:gd name="T18" fmla="*/ 37 w 1449"/>
                    <a:gd name="T19" fmla="*/ 7 h 295"/>
                    <a:gd name="T20" fmla="*/ 35 w 1449"/>
                    <a:gd name="T21" fmla="*/ 3 h 295"/>
                    <a:gd name="T22" fmla="*/ 34 w 1449"/>
                    <a:gd name="T23" fmla="*/ 3 h 295"/>
                    <a:gd name="T24" fmla="*/ 31 w 1449"/>
                    <a:gd name="T25" fmla="*/ 2 h 295"/>
                    <a:gd name="T26" fmla="*/ 27 w 1449"/>
                    <a:gd name="T27" fmla="*/ 2 h 295"/>
                    <a:gd name="T28" fmla="*/ 26 w 1449"/>
                    <a:gd name="T29" fmla="*/ 2 h 295"/>
                    <a:gd name="T30" fmla="*/ 23 w 1449"/>
                    <a:gd name="T31" fmla="*/ 2 h 295"/>
                    <a:gd name="T32" fmla="*/ 21 w 1449"/>
                    <a:gd name="T33" fmla="*/ 2 h 295"/>
                    <a:gd name="T34" fmla="*/ 18 w 1449"/>
                    <a:gd name="T35" fmla="*/ 1 h 295"/>
                    <a:gd name="T36" fmla="*/ 15 w 1449"/>
                    <a:gd name="T37" fmla="*/ 1 h 295"/>
                    <a:gd name="T38" fmla="*/ 6 w 1449"/>
                    <a:gd name="T39" fmla="*/ 2 h 295"/>
                    <a:gd name="T40" fmla="*/ 0 w 1449"/>
                    <a:gd name="T41" fmla="*/ 4 h 295"/>
                    <a:gd name="T42" fmla="*/ 0 w 1449"/>
                    <a:gd name="T43" fmla="*/ 8 h 295"/>
                    <a:gd name="T44" fmla="*/ 0 w 1449"/>
                    <a:gd name="T45" fmla="*/ 5 h 295"/>
                    <a:gd name="T46" fmla="*/ 0 w 1449"/>
                    <a:gd name="T47" fmla="*/ 3 h 295"/>
                    <a:gd name="T48" fmla="*/ 1 w 1449"/>
                    <a:gd name="T49" fmla="*/ 2 h 295"/>
                    <a:gd name="T50" fmla="*/ 2 w 1449"/>
                    <a:gd name="T51" fmla="*/ 2 h 295"/>
                    <a:gd name="T52" fmla="*/ 2 w 1449"/>
                    <a:gd name="T53" fmla="*/ 2 h 295"/>
                    <a:gd name="T54" fmla="*/ 2 w 1449"/>
                    <a:gd name="T55" fmla="*/ 2 h 295"/>
                    <a:gd name="T56" fmla="*/ 2 w 1449"/>
                    <a:gd name="T57" fmla="*/ 2 h 295"/>
                    <a:gd name="T58" fmla="*/ 4 w 1449"/>
                    <a:gd name="T59" fmla="*/ 2 h 295"/>
                    <a:gd name="T60" fmla="*/ 6 w 1449"/>
                    <a:gd name="T61" fmla="*/ 1 h 295"/>
                    <a:gd name="T62" fmla="*/ 10 w 1449"/>
                    <a:gd name="T63" fmla="*/ 1 h 295"/>
                    <a:gd name="T64" fmla="*/ 13 w 1449"/>
                    <a:gd name="T65" fmla="*/ 0 h 295"/>
                    <a:gd name="T66" fmla="*/ 16 w 1449"/>
                    <a:gd name="T67" fmla="*/ 0 h 295"/>
                    <a:gd name="T68" fmla="*/ 19 w 1449"/>
                    <a:gd name="T69" fmla="*/ 0 h 29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449"/>
                    <a:gd name="T106" fmla="*/ 0 h 295"/>
                    <a:gd name="T107" fmla="*/ 1449 w 1449"/>
                    <a:gd name="T108" fmla="*/ 295 h 29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449" h="295">
                      <a:moveTo>
                        <a:pt x="813" y="2"/>
                      </a:moveTo>
                      <a:lnTo>
                        <a:pt x="865" y="4"/>
                      </a:lnTo>
                      <a:lnTo>
                        <a:pt x="914" y="8"/>
                      </a:lnTo>
                      <a:lnTo>
                        <a:pt x="958" y="13"/>
                      </a:lnTo>
                      <a:lnTo>
                        <a:pt x="999" y="17"/>
                      </a:lnTo>
                      <a:lnTo>
                        <a:pt x="1037" y="23"/>
                      </a:lnTo>
                      <a:lnTo>
                        <a:pt x="1074" y="27"/>
                      </a:lnTo>
                      <a:lnTo>
                        <a:pt x="1105" y="33"/>
                      </a:lnTo>
                      <a:lnTo>
                        <a:pt x="1134" y="38"/>
                      </a:lnTo>
                      <a:lnTo>
                        <a:pt x="1161" y="42"/>
                      </a:lnTo>
                      <a:lnTo>
                        <a:pt x="1184" y="48"/>
                      </a:lnTo>
                      <a:lnTo>
                        <a:pt x="1203" y="52"/>
                      </a:lnTo>
                      <a:lnTo>
                        <a:pt x="1221" y="56"/>
                      </a:lnTo>
                      <a:lnTo>
                        <a:pt x="1234" y="60"/>
                      </a:lnTo>
                      <a:lnTo>
                        <a:pt x="1246" y="62"/>
                      </a:lnTo>
                      <a:lnTo>
                        <a:pt x="1254" y="64"/>
                      </a:lnTo>
                      <a:lnTo>
                        <a:pt x="1257" y="65"/>
                      </a:lnTo>
                      <a:lnTo>
                        <a:pt x="1259" y="65"/>
                      </a:lnTo>
                      <a:lnTo>
                        <a:pt x="1435" y="87"/>
                      </a:lnTo>
                      <a:lnTo>
                        <a:pt x="1449" y="290"/>
                      </a:lnTo>
                      <a:lnTo>
                        <a:pt x="1383" y="135"/>
                      </a:lnTo>
                      <a:lnTo>
                        <a:pt x="1375" y="133"/>
                      </a:lnTo>
                      <a:lnTo>
                        <a:pt x="1358" y="127"/>
                      </a:lnTo>
                      <a:lnTo>
                        <a:pt x="1327" y="120"/>
                      </a:lnTo>
                      <a:lnTo>
                        <a:pt x="1290" y="110"/>
                      </a:lnTo>
                      <a:lnTo>
                        <a:pt x="1196" y="89"/>
                      </a:lnTo>
                      <a:lnTo>
                        <a:pt x="1091" y="73"/>
                      </a:lnTo>
                      <a:lnTo>
                        <a:pt x="1062" y="71"/>
                      </a:lnTo>
                      <a:lnTo>
                        <a:pt x="1029" y="67"/>
                      </a:lnTo>
                      <a:lnTo>
                        <a:pt x="993" y="65"/>
                      </a:lnTo>
                      <a:lnTo>
                        <a:pt x="952" y="62"/>
                      </a:lnTo>
                      <a:lnTo>
                        <a:pt x="912" y="60"/>
                      </a:lnTo>
                      <a:lnTo>
                        <a:pt x="867" y="56"/>
                      </a:lnTo>
                      <a:lnTo>
                        <a:pt x="825" y="54"/>
                      </a:lnTo>
                      <a:lnTo>
                        <a:pt x="782" y="50"/>
                      </a:lnTo>
                      <a:lnTo>
                        <a:pt x="703" y="46"/>
                      </a:lnTo>
                      <a:lnTo>
                        <a:pt x="637" y="42"/>
                      </a:lnTo>
                      <a:lnTo>
                        <a:pt x="593" y="38"/>
                      </a:lnTo>
                      <a:lnTo>
                        <a:pt x="575" y="38"/>
                      </a:lnTo>
                      <a:lnTo>
                        <a:pt x="239" y="87"/>
                      </a:lnTo>
                      <a:lnTo>
                        <a:pt x="71" y="122"/>
                      </a:lnTo>
                      <a:lnTo>
                        <a:pt x="21" y="170"/>
                      </a:lnTo>
                      <a:lnTo>
                        <a:pt x="71" y="295"/>
                      </a:lnTo>
                      <a:lnTo>
                        <a:pt x="0" y="295"/>
                      </a:lnTo>
                      <a:lnTo>
                        <a:pt x="0" y="266"/>
                      </a:lnTo>
                      <a:lnTo>
                        <a:pt x="1" y="205"/>
                      </a:lnTo>
                      <a:lnTo>
                        <a:pt x="9" y="141"/>
                      </a:lnTo>
                      <a:lnTo>
                        <a:pt x="21" y="108"/>
                      </a:lnTo>
                      <a:lnTo>
                        <a:pt x="29" y="104"/>
                      </a:lnTo>
                      <a:lnTo>
                        <a:pt x="38" y="98"/>
                      </a:lnTo>
                      <a:lnTo>
                        <a:pt x="48" y="94"/>
                      </a:lnTo>
                      <a:lnTo>
                        <a:pt x="58" y="87"/>
                      </a:lnTo>
                      <a:lnTo>
                        <a:pt x="65" y="83"/>
                      </a:lnTo>
                      <a:lnTo>
                        <a:pt x="73" y="77"/>
                      </a:lnTo>
                      <a:lnTo>
                        <a:pt x="77" y="75"/>
                      </a:lnTo>
                      <a:lnTo>
                        <a:pt x="79" y="73"/>
                      </a:lnTo>
                      <a:lnTo>
                        <a:pt x="85" y="71"/>
                      </a:lnTo>
                      <a:lnTo>
                        <a:pt x="102" y="69"/>
                      </a:lnTo>
                      <a:lnTo>
                        <a:pt x="129" y="65"/>
                      </a:lnTo>
                      <a:lnTo>
                        <a:pt x="166" y="60"/>
                      </a:lnTo>
                      <a:lnTo>
                        <a:pt x="208" y="52"/>
                      </a:lnTo>
                      <a:lnTo>
                        <a:pt x="258" y="46"/>
                      </a:lnTo>
                      <a:lnTo>
                        <a:pt x="314" y="38"/>
                      </a:lnTo>
                      <a:lnTo>
                        <a:pt x="374" y="31"/>
                      </a:lnTo>
                      <a:lnTo>
                        <a:pt x="436" y="23"/>
                      </a:lnTo>
                      <a:lnTo>
                        <a:pt x="502" y="17"/>
                      </a:lnTo>
                      <a:lnTo>
                        <a:pt x="568" y="9"/>
                      </a:lnTo>
                      <a:lnTo>
                        <a:pt x="631" y="6"/>
                      </a:lnTo>
                      <a:lnTo>
                        <a:pt x="695" y="2"/>
                      </a:lnTo>
                      <a:lnTo>
                        <a:pt x="757" y="0"/>
                      </a:lnTo>
                      <a:lnTo>
                        <a:pt x="813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29"/>
                <p:cNvSpPr>
                  <a:spLocks/>
                </p:cNvSpPr>
                <p:nvPr/>
              </p:nvSpPr>
              <p:spPr bwMode="auto">
                <a:xfrm>
                  <a:off x="443" y="136"/>
                  <a:ext cx="660" cy="724"/>
                </a:xfrm>
                <a:custGeom>
                  <a:avLst/>
                  <a:gdLst>
                    <a:gd name="T0" fmla="*/ 25 w 1650"/>
                    <a:gd name="T1" fmla="*/ 0 h 1811"/>
                    <a:gd name="T2" fmla="*/ 29 w 1650"/>
                    <a:gd name="T3" fmla="*/ 2 h 1811"/>
                    <a:gd name="T4" fmla="*/ 33 w 1650"/>
                    <a:gd name="T5" fmla="*/ 4 h 1811"/>
                    <a:gd name="T6" fmla="*/ 36 w 1650"/>
                    <a:gd name="T7" fmla="*/ 7 h 1811"/>
                    <a:gd name="T8" fmla="*/ 39 w 1650"/>
                    <a:gd name="T9" fmla="*/ 10 h 1811"/>
                    <a:gd name="T10" fmla="*/ 41 w 1650"/>
                    <a:gd name="T11" fmla="*/ 14 h 1811"/>
                    <a:gd name="T12" fmla="*/ 42 w 1650"/>
                    <a:gd name="T13" fmla="*/ 18 h 1811"/>
                    <a:gd name="T14" fmla="*/ 42 w 1650"/>
                    <a:gd name="T15" fmla="*/ 23 h 1811"/>
                    <a:gd name="T16" fmla="*/ 42 w 1650"/>
                    <a:gd name="T17" fmla="*/ 28 h 1811"/>
                    <a:gd name="T18" fmla="*/ 41 w 1650"/>
                    <a:gd name="T19" fmla="*/ 32 h 1811"/>
                    <a:gd name="T20" fmla="*/ 39 w 1650"/>
                    <a:gd name="T21" fmla="*/ 36 h 1811"/>
                    <a:gd name="T22" fmla="*/ 36 w 1650"/>
                    <a:gd name="T23" fmla="*/ 40 h 1811"/>
                    <a:gd name="T24" fmla="*/ 33 w 1650"/>
                    <a:gd name="T25" fmla="*/ 42 h 1811"/>
                    <a:gd name="T26" fmla="*/ 29 w 1650"/>
                    <a:gd name="T27" fmla="*/ 44 h 1811"/>
                    <a:gd name="T28" fmla="*/ 25 w 1650"/>
                    <a:gd name="T29" fmla="*/ 46 h 1811"/>
                    <a:gd name="T30" fmla="*/ 21 w 1650"/>
                    <a:gd name="T31" fmla="*/ 46 h 1811"/>
                    <a:gd name="T32" fmla="*/ 17 w 1650"/>
                    <a:gd name="T33" fmla="*/ 46 h 1811"/>
                    <a:gd name="T34" fmla="*/ 13 w 1650"/>
                    <a:gd name="T35" fmla="*/ 44 h 1811"/>
                    <a:gd name="T36" fmla="*/ 9 w 1650"/>
                    <a:gd name="T37" fmla="*/ 42 h 1811"/>
                    <a:gd name="T38" fmla="*/ 6 w 1650"/>
                    <a:gd name="T39" fmla="*/ 40 h 1811"/>
                    <a:gd name="T40" fmla="*/ 4 w 1650"/>
                    <a:gd name="T41" fmla="*/ 36 h 1811"/>
                    <a:gd name="T42" fmla="*/ 2 w 1650"/>
                    <a:gd name="T43" fmla="*/ 32 h 1811"/>
                    <a:gd name="T44" fmla="*/ 0 w 1650"/>
                    <a:gd name="T45" fmla="*/ 28 h 1811"/>
                    <a:gd name="T46" fmla="*/ 0 w 1650"/>
                    <a:gd name="T47" fmla="*/ 23 h 1811"/>
                    <a:gd name="T48" fmla="*/ 0 w 1650"/>
                    <a:gd name="T49" fmla="*/ 18 h 1811"/>
                    <a:gd name="T50" fmla="*/ 2 w 1650"/>
                    <a:gd name="T51" fmla="*/ 14 h 1811"/>
                    <a:gd name="T52" fmla="*/ 4 w 1650"/>
                    <a:gd name="T53" fmla="*/ 10 h 1811"/>
                    <a:gd name="T54" fmla="*/ 6 w 1650"/>
                    <a:gd name="T55" fmla="*/ 7 h 1811"/>
                    <a:gd name="T56" fmla="*/ 9 w 1650"/>
                    <a:gd name="T57" fmla="*/ 4 h 1811"/>
                    <a:gd name="T58" fmla="*/ 13 w 1650"/>
                    <a:gd name="T59" fmla="*/ 2 h 1811"/>
                    <a:gd name="T60" fmla="*/ 17 w 1650"/>
                    <a:gd name="T61" fmla="*/ 0 h 1811"/>
                    <a:gd name="T62" fmla="*/ 21 w 1650"/>
                    <a:gd name="T63" fmla="*/ 0 h 181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650"/>
                    <a:gd name="T97" fmla="*/ 0 h 1811"/>
                    <a:gd name="T98" fmla="*/ 1650 w 1650"/>
                    <a:gd name="T99" fmla="*/ 1811 h 181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650" h="1811">
                      <a:moveTo>
                        <a:pt x="910" y="4"/>
                      </a:moveTo>
                      <a:lnTo>
                        <a:pt x="991" y="20"/>
                      </a:lnTo>
                      <a:lnTo>
                        <a:pt x="1070" y="41"/>
                      </a:lnTo>
                      <a:lnTo>
                        <a:pt x="1146" y="72"/>
                      </a:lnTo>
                      <a:lnTo>
                        <a:pt x="1217" y="111"/>
                      </a:lnTo>
                      <a:lnTo>
                        <a:pt x="1285" y="155"/>
                      </a:lnTo>
                      <a:lnTo>
                        <a:pt x="1349" y="207"/>
                      </a:lnTo>
                      <a:lnTo>
                        <a:pt x="1409" y="265"/>
                      </a:lnTo>
                      <a:lnTo>
                        <a:pt x="1461" y="331"/>
                      </a:lnTo>
                      <a:lnTo>
                        <a:pt x="1509" y="400"/>
                      </a:lnTo>
                      <a:lnTo>
                        <a:pt x="1550" y="474"/>
                      </a:lnTo>
                      <a:lnTo>
                        <a:pt x="1584" y="553"/>
                      </a:lnTo>
                      <a:lnTo>
                        <a:pt x="1613" y="638"/>
                      </a:lnTo>
                      <a:lnTo>
                        <a:pt x="1633" y="723"/>
                      </a:lnTo>
                      <a:lnTo>
                        <a:pt x="1646" y="814"/>
                      </a:lnTo>
                      <a:lnTo>
                        <a:pt x="1650" y="907"/>
                      </a:lnTo>
                      <a:lnTo>
                        <a:pt x="1646" y="999"/>
                      </a:lnTo>
                      <a:lnTo>
                        <a:pt x="1633" y="1088"/>
                      </a:lnTo>
                      <a:lnTo>
                        <a:pt x="1613" y="1175"/>
                      </a:lnTo>
                      <a:lnTo>
                        <a:pt x="1584" y="1258"/>
                      </a:lnTo>
                      <a:lnTo>
                        <a:pt x="1550" y="1338"/>
                      </a:lnTo>
                      <a:lnTo>
                        <a:pt x="1509" y="1411"/>
                      </a:lnTo>
                      <a:lnTo>
                        <a:pt x="1461" y="1481"/>
                      </a:lnTo>
                      <a:lnTo>
                        <a:pt x="1409" y="1546"/>
                      </a:lnTo>
                      <a:lnTo>
                        <a:pt x="1349" y="1604"/>
                      </a:lnTo>
                      <a:lnTo>
                        <a:pt x="1285" y="1656"/>
                      </a:lnTo>
                      <a:lnTo>
                        <a:pt x="1217" y="1701"/>
                      </a:lnTo>
                      <a:lnTo>
                        <a:pt x="1146" y="1739"/>
                      </a:lnTo>
                      <a:lnTo>
                        <a:pt x="1070" y="1770"/>
                      </a:lnTo>
                      <a:lnTo>
                        <a:pt x="991" y="1792"/>
                      </a:lnTo>
                      <a:lnTo>
                        <a:pt x="910" y="1807"/>
                      </a:lnTo>
                      <a:lnTo>
                        <a:pt x="825" y="1811"/>
                      </a:lnTo>
                      <a:lnTo>
                        <a:pt x="740" y="1807"/>
                      </a:lnTo>
                      <a:lnTo>
                        <a:pt x="659" y="1792"/>
                      </a:lnTo>
                      <a:lnTo>
                        <a:pt x="580" y="1770"/>
                      </a:lnTo>
                      <a:lnTo>
                        <a:pt x="504" y="1739"/>
                      </a:lnTo>
                      <a:lnTo>
                        <a:pt x="431" y="1701"/>
                      </a:lnTo>
                      <a:lnTo>
                        <a:pt x="363" y="1656"/>
                      </a:lnTo>
                      <a:lnTo>
                        <a:pt x="299" y="1604"/>
                      </a:lnTo>
                      <a:lnTo>
                        <a:pt x="241" y="1546"/>
                      </a:lnTo>
                      <a:lnTo>
                        <a:pt x="187" y="1481"/>
                      </a:lnTo>
                      <a:lnTo>
                        <a:pt x="141" y="1411"/>
                      </a:lnTo>
                      <a:lnTo>
                        <a:pt x="100" y="1338"/>
                      </a:lnTo>
                      <a:lnTo>
                        <a:pt x="66" y="1258"/>
                      </a:lnTo>
                      <a:lnTo>
                        <a:pt x="37" y="1175"/>
                      </a:lnTo>
                      <a:lnTo>
                        <a:pt x="17" y="1088"/>
                      </a:lnTo>
                      <a:lnTo>
                        <a:pt x="4" y="999"/>
                      </a:lnTo>
                      <a:lnTo>
                        <a:pt x="0" y="907"/>
                      </a:lnTo>
                      <a:lnTo>
                        <a:pt x="4" y="814"/>
                      </a:lnTo>
                      <a:lnTo>
                        <a:pt x="17" y="723"/>
                      </a:lnTo>
                      <a:lnTo>
                        <a:pt x="37" y="638"/>
                      </a:lnTo>
                      <a:lnTo>
                        <a:pt x="66" y="553"/>
                      </a:lnTo>
                      <a:lnTo>
                        <a:pt x="100" y="474"/>
                      </a:lnTo>
                      <a:lnTo>
                        <a:pt x="141" y="400"/>
                      </a:lnTo>
                      <a:lnTo>
                        <a:pt x="187" y="331"/>
                      </a:lnTo>
                      <a:lnTo>
                        <a:pt x="241" y="265"/>
                      </a:lnTo>
                      <a:lnTo>
                        <a:pt x="299" y="207"/>
                      </a:lnTo>
                      <a:lnTo>
                        <a:pt x="363" y="155"/>
                      </a:lnTo>
                      <a:lnTo>
                        <a:pt x="431" y="111"/>
                      </a:lnTo>
                      <a:lnTo>
                        <a:pt x="504" y="72"/>
                      </a:lnTo>
                      <a:lnTo>
                        <a:pt x="580" y="41"/>
                      </a:lnTo>
                      <a:lnTo>
                        <a:pt x="659" y="20"/>
                      </a:lnTo>
                      <a:lnTo>
                        <a:pt x="740" y="4"/>
                      </a:lnTo>
                      <a:lnTo>
                        <a:pt x="825" y="0"/>
                      </a:lnTo>
                      <a:lnTo>
                        <a:pt x="910" y="4"/>
                      </a:lnTo>
                      <a:close/>
                    </a:path>
                  </a:pathLst>
                </a:custGeom>
                <a:solidFill>
                  <a:srgbClr val="66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9"/>
                <p:cNvSpPr>
                  <a:spLocks/>
                </p:cNvSpPr>
                <p:nvPr/>
              </p:nvSpPr>
              <p:spPr bwMode="auto">
                <a:xfrm>
                  <a:off x="642" y="435"/>
                  <a:ext cx="13" cy="11"/>
                </a:xfrm>
                <a:custGeom>
                  <a:avLst/>
                  <a:gdLst>
                    <a:gd name="T0" fmla="*/ 0 w 33"/>
                    <a:gd name="T1" fmla="*/ 1 h 29"/>
                    <a:gd name="T2" fmla="*/ 0 w 33"/>
                    <a:gd name="T3" fmla="*/ 1 h 29"/>
                    <a:gd name="T4" fmla="*/ 0 w 33"/>
                    <a:gd name="T5" fmla="*/ 0 h 29"/>
                    <a:gd name="T6" fmla="*/ 0 w 33"/>
                    <a:gd name="T7" fmla="*/ 0 h 29"/>
                    <a:gd name="T8" fmla="*/ 1 w 33"/>
                    <a:gd name="T9" fmla="*/ 0 h 29"/>
                    <a:gd name="T10" fmla="*/ 0 w 33"/>
                    <a:gd name="T11" fmla="*/ 1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"/>
                    <a:gd name="T19" fmla="*/ 0 h 29"/>
                    <a:gd name="T20" fmla="*/ 33 w 33"/>
                    <a:gd name="T21" fmla="*/ 29 h 2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" h="29">
                      <a:moveTo>
                        <a:pt x="2" y="29"/>
                      </a:moveTo>
                      <a:lnTo>
                        <a:pt x="0" y="27"/>
                      </a:lnTo>
                      <a:lnTo>
                        <a:pt x="6" y="20"/>
                      </a:lnTo>
                      <a:lnTo>
                        <a:pt x="8" y="2"/>
                      </a:lnTo>
                      <a:lnTo>
                        <a:pt x="33" y="0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0"/>
                <p:cNvSpPr>
                  <a:spLocks/>
                </p:cNvSpPr>
                <p:nvPr/>
              </p:nvSpPr>
              <p:spPr bwMode="auto">
                <a:xfrm>
                  <a:off x="623" y="452"/>
                  <a:ext cx="13" cy="12"/>
                </a:xfrm>
                <a:custGeom>
                  <a:avLst/>
                  <a:gdLst>
                    <a:gd name="T0" fmla="*/ 0 w 31"/>
                    <a:gd name="T1" fmla="*/ 1 h 29"/>
                    <a:gd name="T2" fmla="*/ 0 w 31"/>
                    <a:gd name="T3" fmla="*/ 0 h 29"/>
                    <a:gd name="T4" fmla="*/ 0 w 31"/>
                    <a:gd name="T5" fmla="*/ 0 h 29"/>
                    <a:gd name="T6" fmla="*/ 1 w 31"/>
                    <a:gd name="T7" fmla="*/ 0 h 29"/>
                    <a:gd name="T8" fmla="*/ 0 w 31"/>
                    <a:gd name="T9" fmla="*/ 1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9"/>
                    <a:gd name="T17" fmla="*/ 31 w 31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9">
                      <a:moveTo>
                        <a:pt x="0" y="29"/>
                      </a:moveTo>
                      <a:lnTo>
                        <a:pt x="4" y="19"/>
                      </a:lnTo>
                      <a:lnTo>
                        <a:pt x="8" y="4"/>
                      </a:lnTo>
                      <a:lnTo>
                        <a:pt x="31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61"/>
                <p:cNvSpPr>
                  <a:spLocks/>
                </p:cNvSpPr>
                <p:nvPr/>
              </p:nvSpPr>
              <p:spPr bwMode="auto">
                <a:xfrm>
                  <a:off x="605" y="470"/>
                  <a:ext cx="12" cy="10"/>
                </a:xfrm>
                <a:custGeom>
                  <a:avLst/>
                  <a:gdLst>
                    <a:gd name="T0" fmla="*/ 0 w 29"/>
                    <a:gd name="T1" fmla="*/ 0 h 27"/>
                    <a:gd name="T2" fmla="*/ 0 w 29"/>
                    <a:gd name="T3" fmla="*/ 0 h 27"/>
                    <a:gd name="T4" fmla="*/ 0 w 29"/>
                    <a:gd name="T5" fmla="*/ 0 h 27"/>
                    <a:gd name="T6" fmla="*/ 1 w 29"/>
                    <a:gd name="T7" fmla="*/ 0 h 27"/>
                    <a:gd name="T8" fmla="*/ 0 w 29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"/>
                    <a:gd name="T16" fmla="*/ 0 h 27"/>
                    <a:gd name="T17" fmla="*/ 29 w 29"/>
                    <a:gd name="T18" fmla="*/ 27 h 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" h="27">
                      <a:moveTo>
                        <a:pt x="0" y="27"/>
                      </a:moveTo>
                      <a:lnTo>
                        <a:pt x="4" y="18"/>
                      </a:lnTo>
                      <a:lnTo>
                        <a:pt x="5" y="2"/>
                      </a:lnTo>
                      <a:lnTo>
                        <a:pt x="2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62"/>
                <p:cNvSpPr>
                  <a:spLocks/>
                </p:cNvSpPr>
                <p:nvPr/>
              </p:nvSpPr>
              <p:spPr bwMode="auto">
                <a:xfrm>
                  <a:off x="586" y="487"/>
                  <a:ext cx="11" cy="10"/>
                </a:xfrm>
                <a:custGeom>
                  <a:avLst/>
                  <a:gdLst>
                    <a:gd name="T0" fmla="*/ 0 w 27"/>
                    <a:gd name="T1" fmla="*/ 1 h 25"/>
                    <a:gd name="T2" fmla="*/ 0 w 27"/>
                    <a:gd name="T3" fmla="*/ 0 h 25"/>
                    <a:gd name="T4" fmla="*/ 0 w 27"/>
                    <a:gd name="T5" fmla="*/ 0 h 25"/>
                    <a:gd name="T6" fmla="*/ 1 w 27"/>
                    <a:gd name="T7" fmla="*/ 0 h 25"/>
                    <a:gd name="T8" fmla="*/ 0 w 27"/>
                    <a:gd name="T9" fmla="*/ 1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25"/>
                    <a:gd name="T17" fmla="*/ 27 w 27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25">
                      <a:moveTo>
                        <a:pt x="0" y="25"/>
                      </a:moveTo>
                      <a:lnTo>
                        <a:pt x="4" y="19"/>
                      </a:lnTo>
                      <a:lnTo>
                        <a:pt x="6" y="2"/>
                      </a:lnTo>
                      <a:lnTo>
                        <a:pt x="2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63"/>
                <p:cNvSpPr>
                  <a:spLocks/>
                </p:cNvSpPr>
                <p:nvPr/>
              </p:nvSpPr>
              <p:spPr bwMode="auto">
                <a:xfrm>
                  <a:off x="568" y="504"/>
                  <a:ext cx="10" cy="9"/>
                </a:xfrm>
                <a:custGeom>
                  <a:avLst/>
                  <a:gdLst>
                    <a:gd name="T0" fmla="*/ 0 w 25"/>
                    <a:gd name="T1" fmla="*/ 1 h 23"/>
                    <a:gd name="T2" fmla="*/ 0 w 25"/>
                    <a:gd name="T3" fmla="*/ 0 h 23"/>
                    <a:gd name="T4" fmla="*/ 0 w 25"/>
                    <a:gd name="T5" fmla="*/ 0 h 23"/>
                    <a:gd name="T6" fmla="*/ 1 w 25"/>
                    <a:gd name="T7" fmla="*/ 0 h 23"/>
                    <a:gd name="T8" fmla="*/ 0 w 25"/>
                    <a:gd name="T9" fmla="*/ 1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3"/>
                    <a:gd name="T17" fmla="*/ 25 w 25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3">
                      <a:moveTo>
                        <a:pt x="0" y="23"/>
                      </a:moveTo>
                      <a:lnTo>
                        <a:pt x="2" y="19"/>
                      </a:lnTo>
                      <a:lnTo>
                        <a:pt x="6" y="2"/>
                      </a:lnTo>
                      <a:lnTo>
                        <a:pt x="25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64"/>
                <p:cNvSpPr>
                  <a:spLocks/>
                </p:cNvSpPr>
                <p:nvPr/>
              </p:nvSpPr>
              <p:spPr bwMode="auto">
                <a:xfrm>
                  <a:off x="539" y="554"/>
                  <a:ext cx="108" cy="38"/>
                </a:xfrm>
                <a:custGeom>
                  <a:avLst/>
                  <a:gdLst>
                    <a:gd name="T0" fmla="*/ 7 w 270"/>
                    <a:gd name="T1" fmla="*/ 2 h 96"/>
                    <a:gd name="T2" fmla="*/ 7 w 270"/>
                    <a:gd name="T3" fmla="*/ 2 h 96"/>
                    <a:gd name="T4" fmla="*/ 0 w 270"/>
                    <a:gd name="T5" fmla="*/ 1 h 96"/>
                    <a:gd name="T6" fmla="*/ 0 w 270"/>
                    <a:gd name="T7" fmla="*/ 0 h 96"/>
                    <a:gd name="T8" fmla="*/ 7 w 270"/>
                    <a:gd name="T9" fmla="*/ 2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96"/>
                    <a:gd name="T17" fmla="*/ 270 w 27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96">
                      <a:moveTo>
                        <a:pt x="266" y="62"/>
                      </a:moveTo>
                      <a:lnTo>
                        <a:pt x="270" y="96"/>
                      </a:lnTo>
                      <a:lnTo>
                        <a:pt x="0" y="29"/>
                      </a:lnTo>
                      <a:lnTo>
                        <a:pt x="1" y="0"/>
                      </a:lnTo>
                      <a:lnTo>
                        <a:pt x="266" y="62"/>
                      </a:lnTo>
                      <a:close/>
                    </a:path>
                  </a:pathLst>
                </a:custGeom>
                <a:solidFill>
                  <a:srgbClr val="70D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Rectangle 67"/>
              <p:cNvSpPr>
                <a:spLocks noChangeArrowheads="1"/>
              </p:cNvSpPr>
              <p:nvPr/>
            </p:nvSpPr>
            <p:spPr bwMode="auto">
              <a:xfrm>
                <a:off x="0" y="1164"/>
                <a:ext cx="1488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rgbClr val="6699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MEMORIZE!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9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数据表示  </a:t>
            </a:r>
            <a:r>
              <a:rPr lang="en-US" altLang="zh-CN" dirty="0" smtClean="0"/>
              <a:t>Data </a:t>
            </a:r>
            <a:r>
              <a:rPr lang="en-US" altLang="zh-CN" dirty="0"/>
              <a:t>Representation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非数值数据 </a:t>
            </a:r>
            <a:r>
              <a:rPr lang="en-US" altLang="zh-CN" dirty="0" smtClean="0"/>
              <a:t>Qualitative               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zh-CN" altLang="en-US" dirty="0" smtClean="0">
                <a:solidFill>
                  <a:srgbClr val="0000FF"/>
                </a:solidFill>
              </a:rPr>
              <a:t>语言 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zh-CN" altLang="en-US" dirty="0" smtClean="0">
                <a:solidFill>
                  <a:srgbClr val="0000FF"/>
                </a:solidFill>
              </a:rPr>
              <a:t>型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 smtClean="0"/>
              <a:t>数值数据    </a:t>
            </a:r>
            <a:r>
              <a:rPr lang="en-US" altLang="zh-CN" dirty="0" smtClean="0"/>
              <a:t>Quantitative</a:t>
            </a:r>
            <a:endParaRPr lang="en-US" altLang="zh-CN" dirty="0"/>
          </a:p>
          <a:p>
            <a:pPr lvl="1"/>
            <a:r>
              <a:rPr lang="zh-CN" altLang="en-US" dirty="0" smtClean="0"/>
              <a:t>整数   </a:t>
            </a:r>
            <a:r>
              <a:rPr lang="en-US" altLang="zh-CN" dirty="0" smtClean="0"/>
              <a:t>Integers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en-US" altLang="zh-CN" dirty="0" smtClean="0"/>
              <a:t>Signed / Unsigned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语言  </a:t>
            </a:r>
            <a:r>
              <a:rPr lang="en-US" altLang="zh-CN" dirty="0">
                <a:solidFill>
                  <a:srgbClr val="0000FF"/>
                </a:solidFill>
              </a:rPr>
              <a:t>short 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 long </a:t>
            </a:r>
            <a:r>
              <a:rPr lang="zh-CN" altLang="en-US" dirty="0" smtClean="0">
                <a:solidFill>
                  <a:srgbClr val="0000FF"/>
                </a:solidFill>
              </a:rPr>
              <a:t>型</a:t>
            </a:r>
            <a:endParaRPr lang="en-US" altLang="zh-CN" dirty="0"/>
          </a:p>
          <a:p>
            <a:pPr lvl="1"/>
            <a:r>
              <a:rPr lang="zh-CN" altLang="en-US" dirty="0" smtClean="0"/>
              <a:t>非整数  </a:t>
            </a:r>
            <a:r>
              <a:rPr lang="en-US" altLang="zh-CN" dirty="0" smtClean="0"/>
              <a:t>Non-integers </a:t>
            </a:r>
            <a:r>
              <a:rPr lang="en-US" altLang="zh-CN" dirty="0"/>
              <a:t>(Real)</a:t>
            </a:r>
          </a:p>
          <a:p>
            <a:pPr lvl="2"/>
            <a:r>
              <a:rPr lang="en-US" altLang="zh-CN" dirty="0" smtClean="0"/>
              <a:t>Signed / Unsigned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zh-CN" altLang="en-US" dirty="0" smtClean="0">
                <a:solidFill>
                  <a:srgbClr val="0000FF"/>
                </a:solidFill>
              </a:rPr>
              <a:t>语言  </a:t>
            </a:r>
            <a:r>
              <a:rPr lang="en-US" altLang="zh-CN" dirty="0" smtClean="0">
                <a:solidFill>
                  <a:srgbClr val="0000FF"/>
                </a:solidFill>
              </a:rPr>
              <a:t>float double </a:t>
            </a:r>
            <a:r>
              <a:rPr lang="zh-CN" altLang="en-US" dirty="0" smtClean="0">
                <a:solidFill>
                  <a:srgbClr val="0000FF"/>
                </a:solidFill>
              </a:rPr>
              <a:t>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int8_t     uint8_t     int16_t   uint16_t  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int32_t   uint32_t  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int64_t   uint64_t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汇编语言有无数据类型？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数值数据表示方法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计算机数值数据表示的特点</a:t>
            </a:r>
          </a:p>
          <a:p>
            <a:pPr eaLnBrk="1" hangingPunct="1"/>
            <a:r>
              <a:rPr lang="zh-CN" altLang="en-US" dirty="0"/>
              <a:t>进位制数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数的定点、浮点表示</a:t>
            </a:r>
          </a:p>
          <a:p>
            <a:pPr eaLnBrk="1" hangingPunct="1"/>
            <a:r>
              <a:rPr lang="zh-CN" altLang="en-US" dirty="0"/>
              <a:t>机器数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数的定点、浮点表示方法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定点表示 </a:t>
            </a:r>
            <a:r>
              <a:rPr lang="en-US" altLang="zh-CN" dirty="0"/>
              <a:t>(</a:t>
            </a:r>
            <a:r>
              <a:rPr lang="zh-CN" altLang="en-US" dirty="0"/>
              <a:t>小数点位置固定的数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 smtClean="0"/>
              <a:t>定点</a:t>
            </a:r>
            <a:r>
              <a:rPr lang="zh-CN" altLang="en-US" dirty="0"/>
              <a:t>整数</a:t>
            </a:r>
          </a:p>
          <a:p>
            <a:pPr lvl="1" eaLnBrk="1" hangingPunct="1"/>
            <a:r>
              <a:rPr lang="zh-CN" altLang="en-US" dirty="0"/>
              <a:t>定点小数</a:t>
            </a:r>
          </a:p>
          <a:p>
            <a:pPr lvl="1" eaLnBrk="1" hangingPunct="1"/>
            <a:r>
              <a:rPr lang="zh-CN" altLang="en-US" dirty="0" smtClean="0"/>
              <a:t>仅</a:t>
            </a:r>
            <a:r>
              <a:rPr lang="zh-CN" altLang="en-US" dirty="0"/>
              <a:t>能表示纯小数及纯整数</a:t>
            </a:r>
          </a:p>
          <a:p>
            <a:pPr eaLnBrk="1" hangingPunct="1"/>
            <a:r>
              <a:rPr lang="zh-CN" altLang="en-US" dirty="0" smtClean="0"/>
              <a:t>浮点表示（解决小数点问题）</a:t>
            </a:r>
            <a:endParaRPr lang="zh-CN" altLang="en-US" dirty="0"/>
          </a:p>
          <a:p>
            <a:pPr eaLnBrk="1" hangingPunct="1"/>
            <a:r>
              <a:rPr lang="zh-CN" altLang="en-US" dirty="0" smtClean="0"/>
              <a:t>机器数？（解决符号问题）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定点整数</a:t>
            </a:r>
            <a:endParaRPr lang="zh-CN" dirty="0" smtClean="0"/>
          </a:p>
        </p:txBody>
      </p:sp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52400" y="2710904"/>
            <a:ext cx="2001838" cy="1009650"/>
            <a:chOff x="0" y="0"/>
            <a:chExt cx="1261" cy="636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0" y="318"/>
              <a:ext cx="126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0000FF"/>
                  </a:solidFill>
                </a:rPr>
                <a:t>符号位</a:t>
              </a:r>
              <a:endParaRPr lang="zh-CN" altLang="en-US" sz="2200" b="1" i="0">
                <a:solidFill>
                  <a:srgbClr val="0000FF"/>
                </a:solidFill>
              </a:endParaRPr>
            </a:p>
          </p:txBody>
        </p:sp>
        <p:sp>
          <p:nvSpPr>
            <p:cNvPr id="49" name="AutoShape 5"/>
            <p:cNvSpPr>
              <a:spLocks/>
            </p:cNvSpPr>
            <p:nvPr/>
          </p:nvSpPr>
          <p:spPr bwMode="auto">
            <a:xfrm>
              <a:off x="635" y="0"/>
              <a:ext cx="227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12465 w 21600"/>
                <a:gd name="T37" fmla="*/ 2921 h 21600"/>
                <a:gd name="T38" fmla="*/ 18270 w 21600"/>
                <a:gd name="T39" fmla="*/ 9238 h 216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00FF"/>
            </a:solidFill>
            <a:ln w="9525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930900" y="2926804"/>
            <a:ext cx="2592388" cy="793750"/>
            <a:chOff x="0" y="0"/>
            <a:chExt cx="1633" cy="500"/>
          </a:xfrm>
        </p:grpSpPr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0" y="182"/>
              <a:ext cx="163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chemeClr val="accent2"/>
                  </a:solidFill>
                </a:rPr>
                <a:t>小数点位置</a:t>
              </a:r>
              <a:endParaRPr lang="zh-CN" altLang="en-US" sz="2200" b="1" i="0">
                <a:solidFill>
                  <a:schemeClr val="accent2"/>
                </a:solidFill>
              </a:endParaRPr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5" y="0"/>
              <a:ext cx="136" cy="227"/>
            </a:xfrm>
            <a:prstGeom prst="upArrow">
              <a:avLst>
                <a:gd name="adj1" fmla="val 50000"/>
                <a:gd name="adj2" fmla="val 417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  <p:grpSp>
        <p:nvGrpSpPr>
          <p:cNvPr id="53" name="Group 9"/>
          <p:cNvGrpSpPr>
            <a:grpSpLocks/>
          </p:cNvGrpSpPr>
          <p:nvPr/>
        </p:nvGrpSpPr>
        <p:grpSpPr bwMode="auto">
          <a:xfrm>
            <a:off x="2509838" y="2925217"/>
            <a:ext cx="4394200" cy="793750"/>
            <a:chOff x="0" y="0"/>
            <a:chExt cx="2768" cy="500"/>
          </a:xfrm>
        </p:grpSpPr>
        <p:sp>
          <p:nvSpPr>
            <p:cNvPr id="54" name="AutoShape 10"/>
            <p:cNvSpPr>
              <a:spLocks/>
            </p:cNvSpPr>
            <p:nvPr/>
          </p:nvSpPr>
          <p:spPr bwMode="auto">
            <a:xfrm rot="16200000">
              <a:off x="1316" y="-1316"/>
              <a:ext cx="136" cy="2768"/>
            </a:xfrm>
            <a:prstGeom prst="leftBrace">
              <a:avLst>
                <a:gd name="adj1" fmla="val 169608"/>
                <a:gd name="adj2" fmla="val 50394"/>
              </a:avLst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635" y="182"/>
              <a:ext cx="163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FF0000"/>
                  </a:solidFill>
                </a:rPr>
                <a:t>数值部分</a:t>
              </a:r>
              <a:endParaRPr lang="zh-CN" altLang="en-US" sz="2200" b="1" i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14"/>
          <p:cNvGrpSpPr>
            <a:grpSpLocks/>
          </p:cNvGrpSpPr>
          <p:nvPr/>
        </p:nvGrpSpPr>
        <p:grpSpPr bwMode="auto">
          <a:xfrm>
            <a:off x="1719263" y="2279104"/>
            <a:ext cx="5184775" cy="647700"/>
            <a:chOff x="0" y="0"/>
            <a:chExt cx="3266" cy="408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494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890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1286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1682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2078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2474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96" y="0"/>
              <a:ext cx="98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28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2870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66" name="Group 24"/>
          <p:cNvGrpSpPr>
            <a:grpSpLocks/>
          </p:cNvGrpSpPr>
          <p:nvPr/>
        </p:nvGrpSpPr>
        <p:grpSpPr bwMode="auto">
          <a:xfrm>
            <a:off x="838200" y="4055517"/>
            <a:ext cx="5184775" cy="647700"/>
            <a:chOff x="0" y="0"/>
            <a:chExt cx="3266" cy="408"/>
          </a:xfrm>
        </p:grpSpPr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000" i="0" baseline="-2500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494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89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286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682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2078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2474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396" y="0"/>
              <a:ext cx="98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20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87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6" name="Group 34"/>
          <p:cNvGrpSpPr>
            <a:grpSpLocks/>
          </p:cNvGrpSpPr>
          <p:nvPr/>
        </p:nvGrpSpPr>
        <p:grpSpPr bwMode="auto">
          <a:xfrm>
            <a:off x="3286125" y="5015954"/>
            <a:ext cx="5184775" cy="647700"/>
            <a:chOff x="0" y="0"/>
            <a:chExt cx="3266" cy="408"/>
          </a:xfrm>
        </p:grpSpPr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000" i="0" baseline="-2500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94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89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1286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1682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2078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2474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96" y="0"/>
              <a:ext cx="98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20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287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sz="2000" i="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6" name="Rectangle 44"/>
          <p:cNvSpPr>
            <a:spLocks noChangeArrowheads="1"/>
          </p:cNvSpPr>
          <p:nvPr/>
        </p:nvSpPr>
        <p:spPr bwMode="auto">
          <a:xfrm>
            <a:off x="6186488" y="4096792"/>
            <a:ext cx="25908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600" i="0" dirty="0"/>
              <a:t>0</a:t>
            </a:r>
            <a:r>
              <a:rPr lang="en-US" altLang="zh-CN" sz="2600" i="0" baseline="50000" dirty="0"/>
              <a:t> </a:t>
            </a:r>
            <a:r>
              <a:rPr lang="en-US" altLang="zh-CN" sz="2600" i="0" dirty="0" smtClean="0"/>
              <a:t>≤|</a:t>
            </a:r>
            <a:r>
              <a:rPr lang="en-US" altLang="zh-CN" sz="2600" i="0" dirty="0"/>
              <a:t>X</a:t>
            </a:r>
            <a:r>
              <a:rPr lang="en-US" altLang="zh-CN" sz="2600" i="0" dirty="0" smtClean="0"/>
              <a:t>|≤2</a:t>
            </a:r>
            <a:r>
              <a:rPr lang="en-US" altLang="zh-CN" sz="2600" i="0" baseline="50000" dirty="0" smtClean="0"/>
              <a:t>n</a:t>
            </a:r>
            <a:r>
              <a:rPr lang="en-US" altLang="zh-CN" sz="2600" i="0" dirty="0" smtClean="0"/>
              <a:t>-1</a:t>
            </a:r>
            <a:endParaRPr lang="en-US" altLang="zh-CN" sz="2600" i="0" dirty="0"/>
          </a:p>
        </p:txBody>
      </p:sp>
      <p:sp>
        <p:nvSpPr>
          <p:cNvPr id="87" name="Rectangle 46"/>
          <p:cNvSpPr>
            <a:spLocks noChangeArrowheads="1"/>
          </p:cNvSpPr>
          <p:nvPr/>
        </p:nvSpPr>
        <p:spPr bwMode="auto">
          <a:xfrm>
            <a:off x="928688" y="5049292"/>
            <a:ext cx="216058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 i="0"/>
              <a:t>上溢</a:t>
            </a:r>
          </a:p>
        </p:txBody>
      </p:sp>
      <p:sp>
        <p:nvSpPr>
          <p:cNvPr id="88" name="AutoShape 12"/>
          <p:cNvSpPr>
            <a:spLocks noChangeArrowheads="1"/>
          </p:cNvSpPr>
          <p:nvPr/>
        </p:nvSpPr>
        <p:spPr bwMode="auto">
          <a:xfrm>
            <a:off x="927100" y="1559967"/>
            <a:ext cx="2449513" cy="503237"/>
          </a:xfrm>
          <a:prstGeom prst="wedgeEllipseCallout">
            <a:avLst>
              <a:gd name="adj1" fmla="val 30167"/>
              <a:gd name="adj2" fmla="val 119718"/>
            </a:avLst>
          </a:prstGeom>
          <a:solidFill>
            <a:srgbClr val="33CCCC"/>
          </a:solidFill>
          <a:ln w="9525" cmpd="sng">
            <a:solidFill>
              <a:srgbClr val="00FF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i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最高有效位</a:t>
            </a:r>
          </a:p>
        </p:txBody>
      </p:sp>
      <p:sp>
        <p:nvSpPr>
          <p:cNvPr id="89" name="AutoShape 13"/>
          <p:cNvSpPr>
            <a:spLocks noChangeArrowheads="1"/>
          </p:cNvSpPr>
          <p:nvPr/>
        </p:nvSpPr>
        <p:spPr bwMode="auto">
          <a:xfrm>
            <a:off x="5822950" y="1556792"/>
            <a:ext cx="2700338" cy="506412"/>
          </a:xfrm>
          <a:prstGeom prst="wedgeEllipseCallout">
            <a:avLst>
              <a:gd name="adj1" fmla="val -23958"/>
              <a:gd name="adj2" fmla="val 130565"/>
            </a:avLst>
          </a:prstGeom>
          <a:solidFill>
            <a:srgbClr val="33CCCC"/>
          </a:solidFill>
          <a:ln w="9525" cmpd="sng">
            <a:solidFill>
              <a:srgbClr val="00FF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i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最低有效位</a:t>
            </a:r>
          </a:p>
        </p:txBody>
      </p:sp>
    </p:spTree>
    <p:extLst>
      <p:ext uri="{BB962C8B-B14F-4D97-AF65-F5344CB8AC3E}">
        <p14:creationId xmlns:p14="http://schemas.microsoft.com/office/powerpoint/2010/main" val="1193916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utoUpdateAnimBg="0"/>
      <p:bldP spid="87" grpId="0" autoUpdateAnimBg="0"/>
      <p:bldP spid="88" grpId="0" animBg="1" autoUpdateAnimBg="0"/>
      <p:bldP spid="89" grpId="0" animBg="1" autoUpdateAnimBg="0"/>
      <p:bldP spid="89" grpId="1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定点小数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57200" y="2729954"/>
            <a:ext cx="2001838" cy="1009650"/>
            <a:chOff x="0" y="0"/>
            <a:chExt cx="1261" cy="63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0" y="318"/>
              <a:ext cx="126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0000FF"/>
                  </a:solidFill>
                </a:rPr>
                <a:t>符号位</a:t>
              </a:r>
              <a:endParaRPr lang="zh-CN" altLang="en-US" sz="2200" b="1" i="0">
                <a:solidFill>
                  <a:srgbClr val="0000FF"/>
                </a:solidFill>
              </a:endParaRPr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>
              <a:off x="635" y="0"/>
              <a:ext cx="227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12465 w 21600"/>
                <a:gd name="T37" fmla="*/ 2921 h 21600"/>
                <a:gd name="T38" fmla="*/ 18270 w 21600"/>
                <a:gd name="T39" fmla="*/ 9238 h 216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00FF"/>
            </a:solidFill>
            <a:ln w="9525" cmpd="sng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1735138" y="2945854"/>
            <a:ext cx="2592387" cy="793750"/>
            <a:chOff x="0" y="0"/>
            <a:chExt cx="1633" cy="500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0" y="182"/>
              <a:ext cx="163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chemeClr val="accent2"/>
                  </a:solidFill>
                </a:rPr>
                <a:t>小数点位置</a:t>
              </a:r>
              <a:endParaRPr lang="zh-CN" altLang="en-US" sz="2200" b="1" i="0">
                <a:solidFill>
                  <a:schemeClr val="accent2"/>
                </a:solidFill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545" y="0"/>
              <a:ext cx="136" cy="227"/>
            </a:xfrm>
            <a:prstGeom prst="upArrow">
              <a:avLst>
                <a:gd name="adj1" fmla="val 50000"/>
                <a:gd name="adj2" fmla="val 417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814638" y="2944267"/>
            <a:ext cx="4394200" cy="793750"/>
            <a:chOff x="0" y="0"/>
            <a:chExt cx="2768" cy="500"/>
          </a:xfrm>
        </p:grpSpPr>
        <p:sp>
          <p:nvSpPr>
            <p:cNvPr id="13" name="AutoShape 10"/>
            <p:cNvSpPr>
              <a:spLocks/>
            </p:cNvSpPr>
            <p:nvPr/>
          </p:nvSpPr>
          <p:spPr bwMode="auto">
            <a:xfrm rot="16200000">
              <a:off x="1316" y="-1316"/>
              <a:ext cx="136" cy="2768"/>
            </a:xfrm>
            <a:prstGeom prst="leftBrace">
              <a:avLst>
                <a:gd name="adj1" fmla="val 169608"/>
                <a:gd name="adj2" fmla="val 50394"/>
              </a:avLst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35" y="182"/>
              <a:ext cx="163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FF0000"/>
                  </a:solidFill>
                </a:rPr>
                <a:t>数值部分</a:t>
              </a:r>
              <a:endParaRPr lang="zh-CN" altLang="en-US" sz="2200" b="1" i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024063" y="2298154"/>
            <a:ext cx="5184775" cy="647700"/>
            <a:chOff x="0" y="0"/>
            <a:chExt cx="3266" cy="40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4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90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286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682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78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474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96" y="0"/>
              <a:ext cx="98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28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70" y="0"/>
              <a:ext cx="396" cy="408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8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85800" y="4082504"/>
            <a:ext cx="5184775" cy="647700"/>
            <a:chOff x="0" y="0"/>
            <a:chExt cx="3266" cy="40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000" i="0" baseline="-2500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94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89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286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682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078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474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96" y="0"/>
              <a:ext cx="98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20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87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271838" y="5001667"/>
            <a:ext cx="5184775" cy="647700"/>
            <a:chOff x="0" y="0"/>
            <a:chExt cx="3266" cy="408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sz="2000" i="0" baseline="-2500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94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89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286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sz="2000" i="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682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078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474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4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4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96" y="0"/>
              <a:ext cx="98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20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870" y="0"/>
              <a:ext cx="396" cy="408"/>
            </a:xfrm>
            <a:prstGeom prst="rect">
              <a:avLst/>
            </a:prstGeom>
            <a:solidFill>
              <a:srgbClr val="66FFCC"/>
            </a:soli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000" i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sz="2000" i="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64790" y="4109440"/>
            <a:ext cx="241538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600" i="0" dirty="0" smtClean="0"/>
              <a:t>0≤|</a:t>
            </a:r>
            <a:r>
              <a:rPr lang="en-US" altLang="zh-CN" sz="2600" i="0" dirty="0"/>
              <a:t>X</a:t>
            </a:r>
            <a:r>
              <a:rPr lang="en-US" altLang="zh-CN" sz="2600" i="0" dirty="0" smtClean="0"/>
              <a:t>|≤1-2</a:t>
            </a:r>
            <a:r>
              <a:rPr lang="en-US" altLang="zh-CN" sz="2600" i="0" baseline="50000" dirty="0" smtClean="0"/>
              <a:t>-n</a:t>
            </a:r>
            <a:endParaRPr lang="en-US" altLang="zh-CN" sz="2600" i="0" baseline="50000" dirty="0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609600" y="5035004"/>
            <a:ext cx="251618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 i="0"/>
              <a:t>下溢</a:t>
            </a:r>
            <a:r>
              <a:rPr lang="en-US" altLang="zh-CN" sz="2600" i="0"/>
              <a:t>/</a:t>
            </a:r>
            <a:r>
              <a:rPr lang="zh-CN" altLang="en-US" sz="2600" i="0"/>
              <a:t>上溢</a:t>
            </a:r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6138863" y="1556792"/>
            <a:ext cx="2700337" cy="506412"/>
          </a:xfrm>
          <a:prstGeom prst="wedgeEllipseCallout">
            <a:avLst>
              <a:gd name="adj1" fmla="val -23958"/>
              <a:gd name="adj2" fmla="val 130565"/>
            </a:avLst>
          </a:prstGeom>
          <a:solidFill>
            <a:srgbClr val="33CCCC"/>
          </a:solidFill>
          <a:ln w="9525" cmpd="sng">
            <a:solidFill>
              <a:srgbClr val="00FF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i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最低有效位</a:t>
            </a:r>
          </a:p>
        </p:txBody>
      </p:sp>
      <p:sp>
        <p:nvSpPr>
          <p:cNvPr id="48" name="AutoShape 12"/>
          <p:cNvSpPr>
            <a:spLocks noChangeArrowheads="1"/>
          </p:cNvSpPr>
          <p:nvPr/>
        </p:nvSpPr>
        <p:spPr bwMode="auto">
          <a:xfrm>
            <a:off x="1231900" y="1579017"/>
            <a:ext cx="2449513" cy="503237"/>
          </a:xfrm>
          <a:prstGeom prst="wedgeEllipseCallout">
            <a:avLst>
              <a:gd name="adj1" fmla="val 30167"/>
              <a:gd name="adj2" fmla="val 119718"/>
            </a:avLst>
          </a:prstGeom>
          <a:solidFill>
            <a:srgbClr val="33CCCC"/>
          </a:solidFill>
          <a:ln w="9525" cmpd="sng">
            <a:solidFill>
              <a:srgbClr val="00FF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i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最高有效位</a:t>
            </a:r>
          </a:p>
        </p:txBody>
      </p:sp>
    </p:spTree>
    <p:extLst>
      <p:ext uri="{BB962C8B-B14F-4D97-AF65-F5344CB8AC3E}">
        <p14:creationId xmlns:p14="http://schemas.microsoft.com/office/powerpoint/2010/main" val="20073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utoUpdateAnimBg="0"/>
      <p:bldP spid="47" grpId="0" animBg="1" autoUpdateAnimBg="0"/>
      <p:bldP spid="4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计算机中数据如何存储？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717" y="1487231"/>
            <a:ext cx="6801445" cy="3044423"/>
          </a:xfrm>
          <a:prstGeom prst="rect">
            <a:avLst/>
          </a:prstGeom>
          <a:solidFill>
            <a:srgbClr val="CCFF66">
              <a:alpha val="74117"/>
            </a:srgb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127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129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400" b="1" kern="0" dirty="0">
                <a:solidFill>
                  <a:srgbClr val="BEBEE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//8bits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80075" y="1927225"/>
            <a:ext cx="3082925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05474" y="3438795"/>
            <a:ext cx="3070225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-127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92775" y="2686050"/>
            <a:ext cx="3095625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-128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734050" y="4244975"/>
            <a:ext cx="3070225" cy="541338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？？？？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15000" y="5083175"/>
            <a:ext cx="3070225" cy="4591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i="0">
                <a:solidFill>
                  <a:schemeClr val="accent2"/>
                </a:solidFill>
                <a:latin typeface="Courier New" panose="02070309020205020404" pitchFamily="49" charset="0"/>
              </a:rPr>
              <a:t>机器数表示问题</a:t>
            </a:r>
          </a:p>
        </p:txBody>
      </p:sp>
    </p:spTree>
    <p:extLst>
      <p:ext uri="{BB962C8B-B14F-4D97-AF65-F5344CB8AC3E}">
        <p14:creationId xmlns:p14="http://schemas.microsoft.com/office/powerpoint/2010/main" val="21399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 autoUpdateAnimBg="0"/>
      <p:bldP spid="7" grpId="0" build="allAtOnce" animBg="1" autoUpdateAnimBg="0"/>
      <p:bldP spid="8" grpId="0" build="allAtOnce" animBg="1" autoUpdateAnimBg="0"/>
      <p:bldP spid="9" grpId="0" build="allAtOnce" animBg="1" autoUpdateAnimBg="0"/>
      <p:bldP spid="10" grpId="0" build="allAtOnce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数值数据表示方法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计算机数值数据表示的特点</a:t>
            </a:r>
          </a:p>
          <a:p>
            <a:pPr eaLnBrk="1" hangingPunct="1"/>
            <a:r>
              <a:rPr lang="zh-CN" altLang="en-US" dirty="0"/>
              <a:t>进位制数</a:t>
            </a:r>
          </a:p>
          <a:p>
            <a:pPr eaLnBrk="1" hangingPunct="1"/>
            <a:r>
              <a:rPr lang="zh-CN" altLang="en-US" dirty="0"/>
              <a:t>数的定点、浮点表示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机器数</a:t>
            </a:r>
          </a:p>
          <a:p>
            <a:pPr marL="0" indent="0" eaLnBrk="1" hangingPunct="1"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/>
              <a:t>机器数</a:t>
            </a:r>
            <a:r>
              <a:rPr lang="en-US" altLang="zh-CN" dirty="0"/>
              <a:t>/</a:t>
            </a:r>
            <a:r>
              <a:rPr lang="zh-CN" altLang="en-US" dirty="0"/>
              <a:t>机器码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600" dirty="0"/>
              <a:t>真值    </a:t>
            </a:r>
            <a:r>
              <a:rPr lang="en-US" altLang="zh-CN" sz="2600" dirty="0"/>
              <a:t>(</a:t>
            </a:r>
            <a:r>
              <a:rPr lang="zh-CN" altLang="en-US" sz="2600" dirty="0"/>
              <a:t>书写用</a:t>
            </a:r>
            <a:r>
              <a:rPr lang="en-US" altLang="zh-CN" sz="2600" dirty="0"/>
              <a:t>)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将用</a:t>
            </a:r>
            <a:r>
              <a:rPr lang="en-US" altLang="zh-CN" sz="2200" dirty="0"/>
              <a:t>+ -</a:t>
            </a:r>
            <a:r>
              <a:rPr lang="zh-CN" altLang="en-US" sz="2200" dirty="0"/>
              <a:t>表示正负的二进制数称为符号数的真值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600" dirty="0"/>
              <a:t>机器不能识别书写格式，计算机如何表示负数？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600" dirty="0"/>
              <a:t>机器码 </a:t>
            </a:r>
            <a:r>
              <a:rPr lang="zh-CN" altLang="en-US" sz="2600" dirty="0" smtClean="0"/>
              <a:t>  </a:t>
            </a:r>
            <a:r>
              <a:rPr lang="en-US" altLang="zh-CN" sz="2600" dirty="0" smtClean="0"/>
              <a:t>(</a:t>
            </a:r>
            <a:r>
              <a:rPr lang="zh-CN" altLang="en-US" sz="2600" dirty="0"/>
              <a:t>机器内部使用</a:t>
            </a:r>
            <a:r>
              <a:rPr lang="en-US" altLang="zh-CN" sz="2600" dirty="0"/>
              <a:t>)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将符号和数值一起编码表示的二进制数称为</a:t>
            </a:r>
            <a:r>
              <a:rPr lang="zh-CN" altLang="en-US" sz="2200" dirty="0" smtClean="0"/>
              <a:t>机器码</a:t>
            </a:r>
            <a:endParaRPr lang="en-US" altLang="zh-CN" sz="2200" dirty="0" smtClean="0"/>
          </a:p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四种机器码</a:t>
            </a:r>
            <a:endParaRPr lang="en-US" altLang="zh-CN" sz="2600" dirty="0"/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</a:rPr>
              <a:t>原码 </a:t>
            </a:r>
            <a:r>
              <a:rPr lang="en-US" altLang="zh-CN" sz="2100" dirty="0">
                <a:solidFill>
                  <a:srgbClr val="000000"/>
                </a:solidFill>
              </a:rPr>
              <a:t>Signed magnitude     </a:t>
            </a:r>
            <a:r>
              <a:rPr lang="zh-CN" altLang="en-US" sz="2100" dirty="0">
                <a:solidFill>
                  <a:srgbClr val="000000"/>
                </a:solidFill>
              </a:rPr>
              <a:t>反码 </a:t>
            </a:r>
            <a:r>
              <a:rPr lang="en-US" altLang="zh-CN" sz="2100" dirty="0">
                <a:solidFill>
                  <a:srgbClr val="000000"/>
                </a:solidFill>
              </a:rPr>
              <a:t>One’s complement</a:t>
            </a: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</a:rPr>
              <a:t>补码 </a:t>
            </a:r>
            <a:r>
              <a:rPr lang="en-US" altLang="zh-CN" sz="2100" dirty="0">
                <a:solidFill>
                  <a:srgbClr val="000000"/>
                </a:solidFill>
              </a:rPr>
              <a:t>Two’s complement  </a:t>
            </a:r>
            <a:r>
              <a:rPr lang="zh-CN" altLang="en-US" sz="2100" dirty="0">
                <a:solidFill>
                  <a:srgbClr val="000000"/>
                </a:solidFill>
              </a:rPr>
              <a:t>移码 </a:t>
            </a:r>
            <a:r>
              <a:rPr lang="en-US" altLang="zh-CN" sz="2100" dirty="0">
                <a:solidFill>
                  <a:srgbClr val="000000"/>
                </a:solidFill>
              </a:rPr>
              <a:t>Biased notation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原码表示法（</a:t>
            </a:r>
            <a:r>
              <a:rPr lang="en-US" altLang="zh-CN" dirty="0"/>
              <a:t>Signed magnitude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计算机如何表示数的正负</a:t>
            </a:r>
            <a:r>
              <a:rPr lang="en-US" altLang="zh-CN" dirty="0"/>
              <a:t>?</a:t>
            </a:r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增加符号位  </a:t>
            </a:r>
            <a:r>
              <a:rPr lang="en-US" altLang="zh-CN" dirty="0">
                <a:solidFill>
                  <a:schemeClr val="accent2"/>
                </a:solidFill>
              </a:rPr>
              <a:t>Add a sign bit</a:t>
            </a:r>
          </a:p>
          <a:p>
            <a:pPr eaLnBrk="1" hangingPunct="1"/>
            <a:r>
              <a:rPr lang="zh-CN" altLang="en-US" dirty="0"/>
              <a:t>最高位为符号位，</a:t>
            </a:r>
            <a:r>
              <a:rPr lang="en-US" altLang="zh-CN" dirty="0"/>
              <a:t>0</a:t>
            </a:r>
            <a:r>
              <a:rPr lang="zh-CN" altLang="en-US" dirty="0"/>
              <a:t>为正，</a:t>
            </a:r>
            <a:r>
              <a:rPr lang="en-US" altLang="zh-CN" dirty="0"/>
              <a:t>1</a:t>
            </a:r>
            <a:r>
              <a:rPr lang="zh-CN" altLang="en-US" dirty="0"/>
              <a:t>为负，数值位不变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403648" y="2726420"/>
            <a:ext cx="5545138" cy="1606549"/>
            <a:chOff x="0" y="0"/>
            <a:chExt cx="3493" cy="1012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0" y="408"/>
              <a:ext cx="9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[X] </a:t>
              </a:r>
              <a:r>
                <a:rPr lang="zh-CN" altLang="en-US" sz="2400" b="1" i="0" baseline="-25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原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=</a:t>
              </a: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953" y="0"/>
              <a:ext cx="2540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                  0≤X&lt;2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</a:t>
              </a:r>
            </a:p>
            <a:p>
              <a:pPr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</a:t>
              </a:r>
              <a:r>
                <a:rPr lang="zh-CN" alt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－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        -2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 </a:t>
              </a:r>
              <a:r>
                <a:rPr lang="en-US" sz="18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&lt; 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</a:t>
              </a:r>
              <a:r>
                <a:rPr lang="en-US" sz="18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≤ 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6" name="AutoShape 5"/>
            <p:cNvSpPr>
              <a:spLocks/>
            </p:cNvSpPr>
            <p:nvPr/>
          </p:nvSpPr>
          <p:spPr bwMode="auto">
            <a:xfrm>
              <a:off x="1134" y="216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1391969" y="4725376"/>
            <a:ext cx="5545138" cy="1503362"/>
            <a:chOff x="0" y="0"/>
            <a:chExt cx="3493" cy="947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0" y="408"/>
              <a:ext cx="9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[X] </a:t>
              </a:r>
              <a:r>
                <a:rPr lang="zh-CN" altLang="en-US" sz="2400" b="1" i="0" baseline="-2500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原</a:t>
              </a:r>
              <a:r>
                <a:rPr lang="en-US" sz="2400" b="1" i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=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953" y="0"/>
              <a:ext cx="2540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                   0≤X&lt;1</a:t>
              </a:r>
              <a:endParaRPr lang="en-US" sz="2400" b="1" i="0" baseline="5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endParaRPr>
            </a:p>
            <a:p>
              <a:pPr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1- X              -1</a:t>
              </a:r>
              <a:r>
                <a:rPr lang="en-US" sz="2400" b="1" i="0" baseline="50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 </a:t>
              </a:r>
              <a:r>
                <a:rPr lang="en-US" sz="18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&lt; </a:t>
              </a: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</a:t>
              </a:r>
              <a:r>
                <a:rPr lang="en-US" sz="18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≤ </a:t>
              </a: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0" name="AutoShape 9"/>
            <p:cNvSpPr>
              <a:spLocks/>
            </p:cNvSpPr>
            <p:nvPr/>
          </p:nvSpPr>
          <p:spPr bwMode="auto">
            <a:xfrm>
              <a:off x="1151" y="201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16691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原码表示示例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[+0]</a:t>
            </a:r>
            <a:r>
              <a:rPr lang="zh-CN" altLang="en-US" baseline="-25000" dirty="0"/>
              <a:t>原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chemeClr val="accent2"/>
                </a:solidFill>
              </a:rPr>
              <a:t>0.000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</a:p>
          <a:p>
            <a:pPr eaLnBrk="1" hangingPunct="1"/>
            <a:r>
              <a:rPr lang="en-US" altLang="zh-CN" dirty="0"/>
              <a:t>[-0]</a:t>
            </a:r>
            <a:r>
              <a:rPr lang="zh-CN" altLang="en-US" baseline="-25000" dirty="0"/>
              <a:t>原</a:t>
            </a:r>
            <a:r>
              <a:rPr lang="en-US" altLang="zh-CN" dirty="0"/>
              <a:t>=</a:t>
            </a:r>
            <a:r>
              <a:rPr lang="en-US" altLang="zh-CN" u="sng" dirty="0">
                <a:solidFill>
                  <a:schemeClr val="accent2"/>
                </a:solidFill>
              </a:rPr>
              <a:t>1. 000</a:t>
            </a:r>
            <a:r>
              <a:rPr lang="en-US" altLang="zh-CN" u="sng" dirty="0">
                <a:solidFill>
                  <a:schemeClr val="accent2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</a:p>
          <a:p>
            <a:pPr eaLnBrk="1" hangingPunct="1"/>
            <a:r>
              <a:rPr lang="en-US" altLang="zh-CN" dirty="0"/>
              <a:t>[-0.1111]</a:t>
            </a:r>
            <a:r>
              <a:rPr lang="zh-CN" altLang="en-US" baseline="-25000" dirty="0"/>
              <a:t>原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.1111</a:t>
            </a:r>
          </a:p>
          <a:p>
            <a:pPr eaLnBrk="1" hangingPunct="1"/>
            <a:r>
              <a:rPr lang="en-US" altLang="zh-CN" dirty="0"/>
              <a:t>[ 0.1111]</a:t>
            </a:r>
            <a:r>
              <a:rPr lang="zh-CN" altLang="en-US" baseline="-25000" dirty="0"/>
              <a:t>原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.1111</a:t>
            </a:r>
          </a:p>
          <a:p>
            <a:pPr eaLnBrk="1" hangingPunct="1"/>
            <a:r>
              <a:rPr lang="en-US" altLang="zh-CN" dirty="0"/>
              <a:t>[ 1110]</a:t>
            </a:r>
            <a:r>
              <a:rPr lang="zh-CN" altLang="en-US" baseline="-25000" dirty="0"/>
              <a:t>原 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1110</a:t>
            </a:r>
          </a:p>
          <a:p>
            <a:pPr eaLnBrk="1" hangingPunct="1"/>
            <a:r>
              <a:rPr lang="en-US" altLang="zh-CN" dirty="0"/>
              <a:t>[-1110]</a:t>
            </a:r>
            <a:r>
              <a:rPr lang="zh-CN" altLang="en-US" baseline="-25000" dirty="0"/>
              <a:t>原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1110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原码表示区间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2"/>
                </a:solidFill>
              </a:rPr>
              <a:t>定点</a:t>
            </a:r>
            <a:r>
              <a:rPr lang="zh-CN" altLang="en-US" sz="2800" dirty="0">
                <a:solidFill>
                  <a:schemeClr val="accent2"/>
                </a:solidFill>
              </a:rPr>
              <a:t>小数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</a:rPr>
              <a:t>-0.11…1 ~ +0.11…1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[-(1-2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-n</a:t>
            </a:r>
            <a:r>
              <a:rPr lang="en-US" altLang="zh-CN" sz="2400" dirty="0">
                <a:solidFill>
                  <a:schemeClr val="accent2"/>
                </a:solidFill>
              </a:rPr>
              <a:t>),1-2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-n</a:t>
            </a:r>
            <a:r>
              <a:rPr lang="en-US" altLang="zh-CN" sz="2400" dirty="0">
                <a:solidFill>
                  <a:schemeClr val="accent2"/>
                </a:solidFill>
              </a:rPr>
              <a:t>]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400" dirty="0" smtClean="0">
                <a:solidFill>
                  <a:schemeClr val="accent2"/>
                </a:solidFill>
              </a:rPr>
              <a:t>或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      (-</a:t>
            </a:r>
            <a:r>
              <a:rPr lang="en-US" altLang="zh-CN" sz="2400" dirty="0">
                <a:solidFill>
                  <a:schemeClr val="accent2"/>
                </a:solidFill>
              </a:rPr>
              <a:t>1,1)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定点</a:t>
            </a:r>
            <a:r>
              <a:rPr lang="zh-CN" altLang="en-US" sz="2800" dirty="0">
                <a:solidFill>
                  <a:schemeClr val="accent2"/>
                </a:solidFill>
              </a:rPr>
              <a:t>整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800" baseline="-25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</a:rPr>
              <a:t>-011…1 </a:t>
            </a:r>
            <a:r>
              <a:rPr lang="en-US" altLang="zh-CN" sz="2400" dirty="0">
                <a:solidFill>
                  <a:schemeClr val="accent2"/>
                </a:solidFill>
              </a:rPr>
              <a:t>~ +</a:t>
            </a:r>
            <a:r>
              <a:rPr lang="en-US" altLang="zh-CN" sz="2400" dirty="0" smtClean="0">
                <a:solidFill>
                  <a:schemeClr val="accent2"/>
                </a:solidFill>
              </a:rPr>
              <a:t>011…1</a:t>
            </a:r>
          </a:p>
          <a:p>
            <a:pPr lvl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[1-2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, 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-1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          </a:t>
            </a:r>
            <a:r>
              <a:rPr lang="zh-CN" altLang="en-US" sz="2400" dirty="0" smtClean="0">
                <a:solidFill>
                  <a:schemeClr val="accent2"/>
                </a:solidFill>
              </a:rPr>
              <a:t>或        </a:t>
            </a:r>
            <a:r>
              <a:rPr lang="en-US" altLang="zh-CN" sz="2400" dirty="0" smtClean="0">
                <a:solidFill>
                  <a:schemeClr val="accent2"/>
                </a:solidFill>
              </a:rPr>
              <a:t>(-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n</a:t>
            </a:r>
            <a:r>
              <a:rPr lang="en-US" altLang="zh-CN" sz="2400">
                <a:solidFill>
                  <a:schemeClr val="accent2"/>
                </a:solidFill>
              </a:rPr>
              <a:t>, </a:t>
            </a:r>
            <a:r>
              <a:rPr lang="en-US" altLang="zh-CN" sz="2400" smtClean="0">
                <a:solidFill>
                  <a:schemeClr val="accent2"/>
                </a:solidFill>
              </a:rPr>
              <a:t>2</a:t>
            </a:r>
            <a:r>
              <a:rPr lang="en-US" altLang="zh-CN" sz="2400" baseline="60000" smtClean="0">
                <a:solidFill>
                  <a:schemeClr val="accent2"/>
                </a:solidFill>
              </a:rPr>
              <a:t>n</a:t>
            </a:r>
            <a:r>
              <a:rPr lang="en-US" altLang="zh-CN" sz="240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对称区间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lvl="1">
              <a:spcBef>
                <a:spcPct val="50000"/>
              </a:spcBef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p"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C99 </a:t>
            </a:r>
            <a:r>
              <a:rPr lang="en-US" altLang="zh-CN" dirty="0" err="1" smtClean="0"/>
              <a:t>stdint.h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ypedef</a:t>
            </a:r>
            <a:r>
              <a:rPr lang="en-US" altLang="zh-CN" dirty="0"/>
              <a:t>   signed   char   </a:t>
            </a:r>
            <a:r>
              <a:rPr lang="en-US" altLang="zh-CN" dirty="0">
                <a:solidFill>
                  <a:srgbClr val="0000FF"/>
                </a:solidFill>
              </a:rPr>
              <a:t>int8_t; 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  unsigned   char       </a:t>
            </a:r>
            <a:r>
              <a:rPr lang="en-US" altLang="zh-CN" dirty="0">
                <a:solidFill>
                  <a:srgbClr val="0000FF"/>
                </a:solidFill>
              </a:rPr>
              <a:t>uint8_t; 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  short     int16_t; 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  unsigned   short     </a:t>
            </a:r>
            <a:r>
              <a:rPr lang="en-US" altLang="zh-CN" dirty="0">
                <a:solidFill>
                  <a:srgbClr val="0000FF"/>
                </a:solidFill>
              </a:rPr>
              <a:t>uint16_t; 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int32_t; 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  unsigned       </a:t>
            </a:r>
            <a:r>
              <a:rPr lang="en-US" altLang="zh-CN" dirty="0">
                <a:solidFill>
                  <a:srgbClr val="0000FF"/>
                </a:solidFill>
              </a:rPr>
              <a:t>uint32_t; 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  long   </a:t>
            </a:r>
            <a:r>
              <a:rPr lang="en-US" altLang="zh-CN" dirty="0" err="1"/>
              <a:t>long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int64_t; 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  unsigned   long   </a:t>
            </a:r>
            <a:r>
              <a:rPr lang="en-US" altLang="zh-CN" dirty="0" err="1"/>
              <a:t>long</a:t>
            </a: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uint64_t;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/>
              <a:t>直观易懂</a:t>
            </a:r>
            <a:endParaRPr lang="en-US" altLang="zh-CN" sz="2600" dirty="0"/>
          </a:p>
          <a:p>
            <a:pPr lvl="1" eaLnBrk="1" hangingPunct="1"/>
            <a:r>
              <a:rPr lang="zh-CN" altLang="en-US" sz="2200" dirty="0" smtClean="0"/>
              <a:t>第一位为符号位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 smtClean="0"/>
              <a:t>其他为数值位</a:t>
            </a:r>
            <a:endParaRPr lang="en-US" altLang="zh-CN" sz="2200" dirty="0"/>
          </a:p>
          <a:p>
            <a:pPr eaLnBrk="1" hangingPunct="1"/>
            <a:r>
              <a:rPr lang="zh-CN" altLang="en-US" sz="2600" dirty="0" smtClean="0"/>
              <a:t>正零负零两个零</a:t>
            </a:r>
            <a:endParaRPr lang="en-US" altLang="zh-CN" sz="2600" dirty="0"/>
          </a:p>
          <a:p>
            <a:pPr eaLnBrk="1" hangingPunct="1"/>
            <a:r>
              <a:rPr lang="zh-CN" altLang="en-US" sz="2800" dirty="0"/>
              <a:t>加、减运算方式不统一</a:t>
            </a:r>
          </a:p>
          <a:p>
            <a:pPr lvl="1" eaLnBrk="1" hangingPunct="1"/>
            <a:r>
              <a:rPr lang="zh-CN" altLang="en-US" sz="2200" dirty="0" smtClean="0"/>
              <a:t>符号相异加法不能直接运算</a:t>
            </a:r>
            <a:endParaRPr lang="en-US" altLang="zh-CN" sz="2200" dirty="0" smtClean="0"/>
          </a:p>
          <a:p>
            <a:pPr lvl="1" eaLnBrk="1" hangingPunct="1"/>
            <a:r>
              <a:rPr lang="zh-CN" altLang="en-US" sz="2200" dirty="0"/>
              <a:t>特别当 </a:t>
            </a:r>
            <a:r>
              <a:rPr lang="en-US" altLang="zh-CN" sz="2200" dirty="0"/>
              <a:t>a&lt;b</a:t>
            </a:r>
            <a:r>
              <a:rPr lang="zh-CN" altLang="en-US" sz="2200" dirty="0"/>
              <a:t>时，实现 </a:t>
            </a:r>
            <a:r>
              <a:rPr lang="en-US" altLang="zh-CN" sz="2200" dirty="0"/>
              <a:t>a-b</a:t>
            </a:r>
            <a:r>
              <a:rPr lang="zh-CN" altLang="en-US" sz="2200" dirty="0"/>
              <a:t>比较困难</a:t>
            </a:r>
          </a:p>
          <a:p>
            <a:pPr eaLnBrk="1" hangingPunct="1"/>
            <a:r>
              <a:rPr lang="zh-CN" altLang="en-US" sz="2600" dirty="0" smtClean="0"/>
              <a:t>从</a:t>
            </a:r>
            <a:r>
              <a:rPr lang="en-US" altLang="zh-CN" sz="2600" dirty="0"/>
              <a:t>50</a:t>
            </a:r>
            <a:r>
              <a:rPr lang="zh-CN" altLang="en-US" sz="2600" dirty="0"/>
              <a:t>年代开始，整数都采用</a:t>
            </a:r>
            <a:r>
              <a:rPr lang="zh-CN" altLang="en-US" sz="2600" dirty="0">
                <a:solidFill>
                  <a:srgbClr val="FF0000"/>
                </a:solidFill>
              </a:rPr>
              <a:t>补码</a:t>
            </a:r>
            <a:r>
              <a:rPr lang="zh-CN" altLang="en-US" sz="2600" dirty="0"/>
              <a:t>来表示</a:t>
            </a:r>
          </a:p>
          <a:p>
            <a:pPr>
              <a:defRPr/>
            </a:pPr>
            <a:r>
              <a:rPr lang="zh-CN" altLang="en-US" sz="2600" dirty="0"/>
              <a:t>但浮点数的尾数用原码定点小数表示</a:t>
            </a:r>
          </a:p>
          <a:p>
            <a:pPr eaLnBrk="1" hangingPunct="1"/>
            <a:endParaRPr lang="en-US" altLang="zh-CN" sz="2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180664" y="2132856"/>
            <a:ext cx="352839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i="0" kern="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0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1011001</a:t>
            </a:r>
            <a:r>
              <a:rPr lang="en-US" altLang="zh-CN" b="1" i="0" kern="0" baseline="-25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=  89</a:t>
            </a:r>
            <a:r>
              <a:rPr lang="en-US" altLang="zh-CN" b="1" i="0" kern="0" baseline="-25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endParaRPr lang="en-US" altLang="zh-CN" b="1" i="0" kern="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+ </a:t>
            </a:r>
            <a:r>
              <a:rPr lang="en-US" altLang="zh-CN" b="1" i="0" u="sng" kern="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 i="0" u="sng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1001101</a:t>
            </a:r>
            <a:r>
              <a:rPr lang="en-US" altLang="zh-CN" b="1" i="0" kern="0" baseline="-25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b="1" i="0" u="sng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-77</a:t>
            </a:r>
            <a:r>
              <a:rPr lang="en-US" altLang="zh-CN" b="1" i="0" kern="0" baseline="-25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b="1" i="0" u="sng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b="1" i="0" kern="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i="0" kern="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0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0100110</a:t>
            </a:r>
            <a:r>
              <a:rPr lang="en-US" altLang="zh-CN" b="1" i="0" kern="0" baseline="-25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=  38</a:t>
            </a:r>
            <a:r>
              <a:rPr lang="en-US" altLang="zh-CN" b="1" i="0" kern="0" baseline="-25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i="0" kern="0" baseline="-25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i="0" kern="0" baseline="-25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反码表示法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所谓反码，就是二进制的各位数码取反</a:t>
            </a:r>
          </a:p>
          <a:p>
            <a:pPr eaLnBrk="1" hangingPunct="1"/>
            <a:r>
              <a:rPr lang="zh-CN" altLang="en-US" dirty="0"/>
              <a:t>符号位表示方法与原码相同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Example: 7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0111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-7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1000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Called </a:t>
            </a:r>
            <a:r>
              <a:rPr lang="en-US" altLang="zh-CN" u="sng" dirty="0">
                <a:solidFill>
                  <a:schemeClr val="accent2"/>
                </a:solidFill>
                <a:ea typeface="宋体" panose="02010600030101010101" pitchFamily="2" charset="-122"/>
              </a:rPr>
              <a:t>One</a:t>
            </a:r>
            <a:r>
              <a:rPr lang="en-US" altLang="zh-CN" u="sng" dirty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u="sng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u="sng" dirty="0" smtClean="0">
                <a:solidFill>
                  <a:schemeClr val="accent2"/>
                </a:solidFill>
                <a:ea typeface="宋体" panose="02010600030101010101" pitchFamily="2" charset="-122"/>
              </a:rPr>
              <a:t>Complement</a:t>
            </a:r>
          </a:p>
          <a:p>
            <a:pPr eaLnBrk="1" hangingPunct="1"/>
            <a:endParaRPr lang="en-US" altLang="zh-CN" u="sng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dirty="0"/>
              <a:t>[+0]</a:t>
            </a:r>
            <a:r>
              <a:rPr lang="zh-CN" altLang="en-US" baseline="-25000" dirty="0"/>
              <a:t>反</a:t>
            </a:r>
            <a:r>
              <a:rPr lang="en-US" altLang="zh-CN" dirty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.000</a:t>
            </a:r>
            <a:r>
              <a:rPr lang="en-US" altLang="zh-CN" dirty="0" smtClean="0">
                <a:latin typeface="宋体" panose="02010600030101010101" pitchFamily="2" charset="-122"/>
              </a:rPr>
              <a:t>…</a:t>
            </a:r>
            <a:r>
              <a:rPr lang="en-US" altLang="zh-CN" dirty="0" smtClean="0"/>
              <a:t>0       [-</a:t>
            </a:r>
            <a:r>
              <a:rPr lang="en-US" altLang="zh-CN" dirty="0"/>
              <a:t>0]</a:t>
            </a:r>
            <a:r>
              <a:rPr lang="zh-CN" altLang="en-US" baseline="-25000" dirty="0"/>
              <a:t>反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.111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1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dirty="0"/>
              <a:t>[0.1111]</a:t>
            </a:r>
            <a:r>
              <a:rPr lang="zh-CN" altLang="en-US" baseline="-25000" dirty="0"/>
              <a:t>反</a:t>
            </a:r>
            <a:r>
              <a:rPr lang="en-US" altLang="zh-CN" dirty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.1111    [-</a:t>
            </a:r>
            <a:r>
              <a:rPr lang="en-US" altLang="zh-CN" dirty="0"/>
              <a:t>0.1111]</a:t>
            </a:r>
            <a:r>
              <a:rPr lang="zh-CN" altLang="en-US" baseline="-25000" dirty="0"/>
              <a:t>反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.0000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dirty="0"/>
              <a:t>[1110]</a:t>
            </a:r>
            <a:r>
              <a:rPr lang="zh-CN" altLang="en-US" baseline="-25000" dirty="0"/>
              <a:t>反</a:t>
            </a:r>
            <a:r>
              <a:rPr lang="en-US" altLang="zh-CN" dirty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1110        [-</a:t>
            </a:r>
            <a:r>
              <a:rPr lang="en-US" altLang="zh-CN" dirty="0"/>
              <a:t>1110]</a:t>
            </a:r>
            <a:r>
              <a:rPr lang="zh-CN" altLang="en-US" baseline="-25000" dirty="0"/>
              <a:t>反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0001</a:t>
            </a:r>
          </a:p>
          <a:p>
            <a:pPr eaLnBrk="1" hangingPunct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反码表示法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295400" y="1484784"/>
            <a:ext cx="5545138" cy="1520825"/>
            <a:chOff x="0" y="0"/>
            <a:chExt cx="3493" cy="95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408"/>
              <a:ext cx="9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[X] </a:t>
              </a:r>
              <a:r>
                <a:rPr lang="zh-CN" altLang="en-US" sz="2400" b="1" i="0" baseline="-25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反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=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53" y="0"/>
              <a:ext cx="2540" cy="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                   0≤X&lt;2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</a:t>
              </a:r>
            </a:p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n+1</a:t>
              </a:r>
              <a:r>
                <a:rPr lang="zh-CN" alt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－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1+X    -2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 </a:t>
              </a:r>
              <a:r>
                <a:rPr lang="en-US" sz="18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&lt; 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</a:t>
              </a:r>
              <a:r>
                <a:rPr lang="en-US" sz="18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≤ 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839" y="184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295400" y="3542184"/>
            <a:ext cx="5545138" cy="1503363"/>
            <a:chOff x="0" y="0"/>
            <a:chExt cx="3493" cy="947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0" y="408"/>
              <a:ext cx="9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[X] </a:t>
              </a:r>
              <a:r>
                <a:rPr lang="zh-CN" altLang="en-US" sz="2400" b="1" i="0" baseline="-25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反</a:t>
              </a: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=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53" y="0"/>
              <a:ext cx="2540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                   0≤X&lt;1</a:t>
              </a:r>
              <a:endParaRPr lang="en-US" sz="2400" b="1" i="0" baseline="5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endParaRPr>
            </a:p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2 - 2</a:t>
              </a:r>
              <a:r>
                <a:rPr lang="zh-CN" altLang="en-US" sz="2400" b="1" i="0" baseline="50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－</a:t>
              </a:r>
              <a:r>
                <a:rPr lang="en-US" sz="2400" b="1" i="0" baseline="50000" dirty="0" err="1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</a:t>
              </a:r>
              <a:r>
                <a:rPr lang="en-US" sz="2400" b="1" i="0" dirty="0" err="1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+X</a:t>
              </a: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    -1</a:t>
              </a:r>
              <a:r>
                <a:rPr lang="en-US" sz="2400" b="1" i="0" baseline="50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 </a:t>
              </a:r>
              <a:r>
                <a:rPr lang="en-US" sz="18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&lt; </a:t>
              </a: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</a:t>
              </a:r>
              <a:r>
                <a:rPr lang="en-US" sz="18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≤ </a:t>
              </a: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2" name="AutoShape 10"/>
            <p:cNvSpPr>
              <a:spLocks/>
            </p:cNvSpPr>
            <p:nvPr/>
          </p:nvSpPr>
          <p:spPr bwMode="auto">
            <a:xfrm>
              <a:off x="839" y="184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35566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反码公式证明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定点小数</a:t>
            </a:r>
          </a:p>
          <a:p>
            <a:pPr eaLnBrk="1" hangingPunct="1"/>
            <a:r>
              <a:rPr lang="en-US" altLang="zh-CN" sz="2600" dirty="0"/>
              <a:t>-1&lt;x&lt;=0</a:t>
            </a:r>
            <a:r>
              <a:rPr lang="zh-CN" altLang="en-US" sz="2600" dirty="0"/>
              <a:t>时  </a:t>
            </a:r>
          </a:p>
          <a:p>
            <a:pPr lvl="1" eaLnBrk="1" hangingPunct="1"/>
            <a:r>
              <a:rPr lang="zh-CN" altLang="en-US" sz="2200" dirty="0"/>
              <a:t>假设  </a:t>
            </a:r>
            <a:r>
              <a:rPr lang="en-US" altLang="zh-CN" sz="2200" dirty="0"/>
              <a:t>x=-0.x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>
                <a:latin typeface="宋体" panose="02010600030101010101" pitchFamily="2" charset="-122"/>
              </a:rPr>
              <a:t>…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en-US" altLang="zh-CN" sz="2200" baseline="-25000" dirty="0"/>
              <a:t>  </a:t>
            </a:r>
          </a:p>
          <a:p>
            <a:pPr lvl="1" eaLnBrk="1" hangingPunct="1"/>
            <a:r>
              <a:rPr lang="zh-CN" altLang="en-US" sz="2200" dirty="0"/>
              <a:t>假</a:t>
            </a:r>
            <a:r>
              <a:rPr lang="en-US" altLang="zh-CN" sz="2200" dirty="0"/>
              <a:t>[x]</a:t>
            </a:r>
            <a:r>
              <a:rPr lang="zh-CN" altLang="en-US" sz="2200" baseline="-25000" dirty="0"/>
              <a:t>反</a:t>
            </a:r>
            <a:r>
              <a:rPr lang="en-US" altLang="zh-CN" sz="2200" dirty="0"/>
              <a:t>= 1.</a:t>
            </a:r>
            <a:r>
              <a:rPr lang="en-US" altLang="zh-CN" sz="2200" dirty="0">
                <a:solidFill>
                  <a:srgbClr val="0000FF"/>
                </a:solidFill>
              </a:rPr>
              <a:t>x</a:t>
            </a:r>
            <a:r>
              <a:rPr lang="en-US" altLang="zh-CN" sz="22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200" dirty="0">
                <a:solidFill>
                  <a:srgbClr val="0000FF"/>
                </a:solidFill>
              </a:rPr>
              <a:t>x</a:t>
            </a:r>
            <a:r>
              <a:rPr lang="en-US" altLang="zh-CN" sz="22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200" dirty="0" err="1">
                <a:solidFill>
                  <a:srgbClr val="0000FF"/>
                </a:solidFill>
              </a:rPr>
              <a:t>x</a:t>
            </a:r>
            <a:r>
              <a:rPr lang="en-US" altLang="zh-CN" sz="2200" baseline="-25000" dirty="0" err="1">
                <a:solidFill>
                  <a:srgbClr val="0000FF"/>
                </a:solidFill>
              </a:rPr>
              <a:t>n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200" dirty="0"/>
              <a:t>[x]</a:t>
            </a:r>
            <a:r>
              <a:rPr lang="zh-CN" altLang="en-US" sz="2200" baseline="-25000" dirty="0"/>
              <a:t>反</a:t>
            </a:r>
            <a:r>
              <a:rPr lang="en-US" altLang="zh-CN" sz="2200" dirty="0"/>
              <a:t>+|x|=1.11</a:t>
            </a:r>
            <a:r>
              <a:rPr lang="en-US" altLang="zh-CN" sz="2200" dirty="0">
                <a:latin typeface="宋体" panose="02010600030101010101" pitchFamily="2" charset="-122"/>
              </a:rPr>
              <a:t>…</a:t>
            </a:r>
            <a:r>
              <a:rPr lang="en-US" altLang="zh-CN" sz="2200" dirty="0"/>
              <a:t>1</a:t>
            </a:r>
          </a:p>
          <a:p>
            <a:pPr lvl="1" eaLnBrk="1" hangingPunct="1">
              <a:buNone/>
            </a:pPr>
            <a:r>
              <a:rPr lang="en-US" altLang="zh-CN" sz="2200" dirty="0"/>
              <a:t>                 =1.11</a:t>
            </a:r>
            <a:r>
              <a:rPr lang="en-US" altLang="zh-CN" sz="2200" dirty="0">
                <a:latin typeface="宋体" panose="02010600030101010101" pitchFamily="2" charset="-122"/>
              </a:rPr>
              <a:t>…</a:t>
            </a:r>
            <a:r>
              <a:rPr lang="en-US" altLang="zh-CN" sz="2200" dirty="0"/>
              <a:t>1+0.00</a:t>
            </a:r>
            <a:r>
              <a:rPr lang="en-US" altLang="zh-CN" sz="2200" dirty="0">
                <a:latin typeface="宋体" panose="02010600030101010101" pitchFamily="2" charset="-122"/>
              </a:rPr>
              <a:t>…</a:t>
            </a:r>
            <a:r>
              <a:rPr lang="en-US" altLang="zh-CN" sz="2200" dirty="0"/>
              <a:t>1-0.00</a:t>
            </a:r>
            <a:r>
              <a:rPr lang="en-US" altLang="zh-CN" sz="2200" dirty="0">
                <a:latin typeface="宋体" panose="02010600030101010101" pitchFamily="2" charset="-122"/>
              </a:rPr>
              <a:t>…</a:t>
            </a:r>
            <a:r>
              <a:rPr lang="en-US" altLang="zh-CN" sz="2200" dirty="0"/>
              <a:t>1</a:t>
            </a:r>
          </a:p>
          <a:p>
            <a:pPr lvl="1" eaLnBrk="1" hangingPunct="1">
              <a:buNone/>
            </a:pPr>
            <a:r>
              <a:rPr lang="en-US" altLang="zh-CN" sz="2200" dirty="0"/>
              <a:t>                 =10.00</a:t>
            </a:r>
            <a:r>
              <a:rPr lang="en-US" altLang="zh-CN" sz="2200" dirty="0">
                <a:latin typeface="宋体" panose="02010600030101010101" pitchFamily="2" charset="-122"/>
              </a:rPr>
              <a:t>…</a:t>
            </a:r>
            <a:r>
              <a:rPr lang="en-US" altLang="zh-CN" sz="2200" dirty="0"/>
              <a:t>0-0.00</a:t>
            </a:r>
            <a:r>
              <a:rPr lang="en-US" altLang="zh-CN" sz="2200" dirty="0">
                <a:latin typeface="宋体" panose="02010600030101010101" pitchFamily="2" charset="-122"/>
              </a:rPr>
              <a:t>…</a:t>
            </a:r>
            <a:r>
              <a:rPr lang="en-US" altLang="zh-CN" sz="2200" dirty="0"/>
              <a:t>1</a:t>
            </a:r>
          </a:p>
          <a:p>
            <a:pPr lvl="1" eaLnBrk="1" hangingPunct="1">
              <a:buNone/>
            </a:pPr>
            <a:r>
              <a:rPr lang="en-US" altLang="zh-CN" sz="2200" dirty="0"/>
              <a:t>                 =2-2</a:t>
            </a:r>
            <a:r>
              <a:rPr lang="en-US" altLang="zh-CN" sz="2200" baseline="50000" dirty="0"/>
              <a:t>-n</a:t>
            </a:r>
          </a:p>
          <a:p>
            <a:pPr eaLnBrk="1" hangingPunct="1"/>
            <a:r>
              <a:rPr lang="en-US" altLang="zh-CN" sz="2600" dirty="0"/>
              <a:t>[x]</a:t>
            </a:r>
            <a:r>
              <a:rPr lang="zh-CN" altLang="en-US" sz="2600" baseline="-25000" dirty="0"/>
              <a:t>反</a:t>
            </a:r>
            <a:r>
              <a:rPr lang="en-US" altLang="zh-CN" sz="2600" dirty="0"/>
              <a:t>=2-2</a:t>
            </a:r>
            <a:r>
              <a:rPr lang="en-US" altLang="zh-CN" sz="2600" baseline="50000" dirty="0"/>
              <a:t>-n</a:t>
            </a:r>
            <a:r>
              <a:rPr lang="en-US" altLang="zh-CN" sz="2600" dirty="0"/>
              <a:t>-|x|=</a:t>
            </a:r>
            <a:r>
              <a:rPr lang="en-US" altLang="zh-CN" sz="2600" dirty="0" smtClean="0"/>
              <a:t>2-2</a:t>
            </a:r>
            <a:r>
              <a:rPr lang="en-US" altLang="zh-CN" sz="2600" baseline="50000" dirty="0" smtClean="0"/>
              <a:t>-n</a:t>
            </a:r>
            <a:r>
              <a:rPr lang="en-US" altLang="zh-CN" sz="2600" dirty="0" smtClean="0"/>
              <a:t>+x</a:t>
            </a:r>
          </a:p>
          <a:p>
            <a:pPr eaLnBrk="1" hangingPunct="1"/>
            <a:r>
              <a:rPr lang="zh-CN" altLang="en-US" sz="2600" dirty="0" smtClean="0"/>
              <a:t>定点整数证明方法相同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反码表示区间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2"/>
                </a:solidFill>
              </a:rPr>
              <a:t>定点</a:t>
            </a:r>
            <a:r>
              <a:rPr lang="zh-CN" altLang="en-US" sz="2800" dirty="0">
                <a:solidFill>
                  <a:schemeClr val="accent2"/>
                </a:solidFill>
              </a:rPr>
              <a:t>小数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</a:rPr>
              <a:t>-0.11…1 ~ +0.11…1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[-(1-2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-n</a:t>
            </a:r>
            <a:r>
              <a:rPr lang="en-US" altLang="zh-CN" sz="2400" dirty="0">
                <a:solidFill>
                  <a:schemeClr val="accent2"/>
                </a:solidFill>
              </a:rPr>
              <a:t>),1-2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-n</a:t>
            </a:r>
            <a:r>
              <a:rPr lang="en-US" altLang="zh-CN" sz="2400" dirty="0">
                <a:solidFill>
                  <a:schemeClr val="accent2"/>
                </a:solidFill>
              </a:rPr>
              <a:t>]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400" dirty="0" smtClean="0">
                <a:solidFill>
                  <a:schemeClr val="accent2"/>
                </a:solidFill>
              </a:rPr>
              <a:t>或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      (-</a:t>
            </a:r>
            <a:r>
              <a:rPr lang="en-US" altLang="zh-CN" sz="2400" dirty="0">
                <a:solidFill>
                  <a:schemeClr val="accent2"/>
                </a:solidFill>
              </a:rPr>
              <a:t>1,1)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定点</a:t>
            </a:r>
            <a:r>
              <a:rPr lang="zh-CN" altLang="en-US" sz="2800" dirty="0">
                <a:solidFill>
                  <a:schemeClr val="accent2"/>
                </a:solidFill>
              </a:rPr>
              <a:t>整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800" baseline="-25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</a:rPr>
              <a:t>-011…1 </a:t>
            </a:r>
            <a:r>
              <a:rPr lang="en-US" altLang="zh-CN" sz="2400" dirty="0">
                <a:solidFill>
                  <a:schemeClr val="accent2"/>
                </a:solidFill>
              </a:rPr>
              <a:t>~ +</a:t>
            </a:r>
            <a:r>
              <a:rPr lang="en-US" altLang="zh-CN" sz="2400" dirty="0" smtClean="0">
                <a:solidFill>
                  <a:schemeClr val="accent2"/>
                </a:solidFill>
              </a:rPr>
              <a:t>011…1</a:t>
            </a:r>
          </a:p>
          <a:p>
            <a:pPr lvl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[1-2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, 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-1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          </a:t>
            </a:r>
            <a:r>
              <a:rPr lang="zh-CN" altLang="en-US" sz="2400" dirty="0" smtClean="0">
                <a:solidFill>
                  <a:schemeClr val="accent2"/>
                </a:solidFill>
              </a:rPr>
              <a:t>或        </a:t>
            </a:r>
            <a:r>
              <a:rPr lang="en-US" altLang="zh-CN" sz="2400" dirty="0" smtClean="0">
                <a:solidFill>
                  <a:schemeClr val="accent2"/>
                </a:solidFill>
              </a:rPr>
              <a:t>(-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dirty="0" smtClean="0">
                <a:solidFill>
                  <a:schemeClr val="accent2"/>
                </a:solidFill>
              </a:rPr>
              <a:t>2</a:t>
            </a:r>
            <a:r>
              <a:rPr lang="en-US" altLang="zh-CN" sz="2400" baseline="60000" dirty="0" smtClean="0">
                <a:solidFill>
                  <a:schemeClr val="accent2"/>
                </a:solidFill>
              </a:rPr>
              <a:t>n</a:t>
            </a:r>
            <a:r>
              <a:rPr lang="en-US" altLang="zh-CN" sz="2400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对称区间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>
              <a:spcBef>
                <a:spcPct val="50000"/>
              </a:spcBef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 lvl="1">
              <a:spcBef>
                <a:spcPct val="50000"/>
              </a:spcBef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p"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两个零</a:t>
            </a:r>
            <a:endParaRPr lang="en-US" altLang="zh-CN" dirty="0" smtClean="0"/>
          </a:p>
          <a:p>
            <a:r>
              <a:rPr lang="zh-CN" altLang="en-US" dirty="0" smtClean="0"/>
              <a:t>求反用逻辑门容易实现</a:t>
            </a:r>
            <a:endParaRPr lang="en-US" altLang="zh-CN" dirty="0" smtClean="0"/>
          </a:p>
          <a:p>
            <a:r>
              <a:rPr lang="zh-CN" altLang="en-US" dirty="0" smtClean="0"/>
              <a:t>运算仍然很复杂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有趣的时钟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与</a:t>
            </a:r>
            <a:r>
              <a:rPr lang="en-US" altLang="zh-CN" dirty="0"/>
              <a:t>-3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等效</a:t>
            </a:r>
            <a:r>
              <a:rPr lang="zh-CN" altLang="en-US" sz="280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33400" y="2286000"/>
            <a:ext cx="243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zh-CN" altLang="en-US" sz="3000" dirty="0"/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372100" y="3886200"/>
            <a:ext cx="2016125" cy="2016125"/>
            <a:chOff x="0" y="0"/>
            <a:chExt cx="1270" cy="1270"/>
          </a:xfrm>
        </p:grpSpPr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0" y="0"/>
              <a:ext cx="1270" cy="1270"/>
            </a:xfrm>
            <a:prstGeom prst="ellipse">
              <a:avLst/>
            </a:prstGeom>
            <a:solidFill>
              <a:srgbClr val="CCFFCC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>
              <a:off x="0" y="635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1179" y="635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>
              <a:off x="635" y="1179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4"/>
            <p:cNvSpPr>
              <a:spLocks noChangeShapeType="1"/>
            </p:cNvSpPr>
            <p:nvPr/>
          </p:nvSpPr>
          <p:spPr bwMode="auto">
            <a:xfrm>
              <a:off x="635" y="0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453" y="45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3" name="Text Box 56"/>
            <p:cNvSpPr txBox="1">
              <a:spLocks noChangeArrowheads="1"/>
            </p:cNvSpPr>
            <p:nvPr/>
          </p:nvSpPr>
          <p:spPr bwMode="auto">
            <a:xfrm>
              <a:off x="953" y="49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" name="Text Box 57"/>
            <p:cNvSpPr txBox="1">
              <a:spLocks noChangeArrowheads="1"/>
            </p:cNvSpPr>
            <p:nvPr/>
          </p:nvSpPr>
          <p:spPr bwMode="auto">
            <a:xfrm>
              <a:off x="453" y="993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" name="Text Box 58"/>
            <p:cNvSpPr txBox="1">
              <a:spLocks noChangeArrowheads="1"/>
            </p:cNvSpPr>
            <p:nvPr/>
          </p:nvSpPr>
          <p:spPr bwMode="auto">
            <a:xfrm>
              <a:off x="0" y="49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2060575" y="3886200"/>
            <a:ext cx="2016125" cy="2016125"/>
            <a:chOff x="0" y="0"/>
            <a:chExt cx="1270" cy="1270"/>
          </a:xfrm>
        </p:grpSpPr>
        <p:sp>
          <p:nvSpPr>
            <p:cNvPr id="17" name="Oval 60"/>
            <p:cNvSpPr>
              <a:spLocks noChangeArrowheads="1"/>
            </p:cNvSpPr>
            <p:nvPr/>
          </p:nvSpPr>
          <p:spPr bwMode="auto">
            <a:xfrm>
              <a:off x="0" y="0"/>
              <a:ext cx="1270" cy="1270"/>
            </a:xfrm>
            <a:prstGeom prst="ellipse">
              <a:avLst/>
            </a:prstGeom>
            <a:solidFill>
              <a:srgbClr val="CCFFCC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18" name="Line 61"/>
            <p:cNvSpPr>
              <a:spLocks noChangeShapeType="1"/>
            </p:cNvSpPr>
            <p:nvPr/>
          </p:nvSpPr>
          <p:spPr bwMode="auto">
            <a:xfrm>
              <a:off x="0" y="635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2"/>
            <p:cNvSpPr>
              <a:spLocks noChangeShapeType="1"/>
            </p:cNvSpPr>
            <p:nvPr/>
          </p:nvSpPr>
          <p:spPr bwMode="auto">
            <a:xfrm>
              <a:off x="1179" y="635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>
              <a:off x="635" y="1179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635" y="0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5"/>
            <p:cNvSpPr txBox="1">
              <a:spLocks noChangeArrowheads="1"/>
            </p:cNvSpPr>
            <p:nvPr/>
          </p:nvSpPr>
          <p:spPr bwMode="auto">
            <a:xfrm>
              <a:off x="453" y="45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953" y="49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" name="Text Box 67"/>
            <p:cNvSpPr txBox="1">
              <a:spLocks noChangeArrowheads="1"/>
            </p:cNvSpPr>
            <p:nvPr/>
          </p:nvSpPr>
          <p:spPr bwMode="auto">
            <a:xfrm>
              <a:off x="453" y="993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0" y="49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26" name="Group 69"/>
          <p:cNvGrpSpPr>
            <a:grpSpLocks/>
          </p:cNvGrpSpPr>
          <p:nvPr/>
        </p:nvGrpSpPr>
        <p:grpSpPr bwMode="auto">
          <a:xfrm>
            <a:off x="2489200" y="4894263"/>
            <a:ext cx="1225550" cy="0"/>
            <a:chOff x="0" y="0"/>
            <a:chExt cx="772" cy="0"/>
          </a:xfrm>
        </p:grpSpPr>
        <p:sp>
          <p:nvSpPr>
            <p:cNvPr id="27" name="Line 70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386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71"/>
            <p:cNvSpPr>
              <a:spLocks noChangeShapeType="1"/>
            </p:cNvSpPr>
            <p:nvPr/>
          </p:nvSpPr>
          <p:spPr bwMode="auto">
            <a:xfrm flipH="1" flipV="1">
              <a:off x="386" y="0"/>
              <a:ext cx="386" cy="0"/>
            </a:xfrm>
            <a:prstGeom prst="line">
              <a:avLst/>
            </a:prstGeom>
            <a:noFill/>
            <a:ln w="3175">
              <a:solidFill>
                <a:srgbClr val="CC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Line 72"/>
          <p:cNvSpPr>
            <a:spLocks noChangeShapeType="1"/>
          </p:cNvSpPr>
          <p:nvPr/>
        </p:nvSpPr>
        <p:spPr bwMode="auto">
          <a:xfrm flipV="1">
            <a:off x="3067050" y="4246563"/>
            <a:ext cx="0" cy="6492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73"/>
          <p:cNvGrpSpPr>
            <a:grpSpLocks/>
          </p:cNvGrpSpPr>
          <p:nvPr/>
        </p:nvGrpSpPr>
        <p:grpSpPr bwMode="auto">
          <a:xfrm>
            <a:off x="5802313" y="4894263"/>
            <a:ext cx="1225550" cy="0"/>
            <a:chOff x="0" y="0"/>
            <a:chExt cx="772" cy="0"/>
          </a:xfrm>
        </p:grpSpPr>
        <p:sp>
          <p:nvSpPr>
            <p:cNvPr id="31" name="Line 74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386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75"/>
            <p:cNvSpPr>
              <a:spLocks noChangeShapeType="1"/>
            </p:cNvSpPr>
            <p:nvPr/>
          </p:nvSpPr>
          <p:spPr bwMode="auto">
            <a:xfrm flipH="1" flipV="1">
              <a:off x="386" y="0"/>
              <a:ext cx="386" cy="0"/>
            </a:xfrm>
            <a:prstGeom prst="line">
              <a:avLst/>
            </a:prstGeom>
            <a:noFill/>
            <a:ln w="3175">
              <a:solidFill>
                <a:srgbClr val="CC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Line 76"/>
          <p:cNvSpPr>
            <a:spLocks noChangeShapeType="1"/>
          </p:cNvSpPr>
          <p:nvPr/>
        </p:nvSpPr>
        <p:spPr bwMode="auto">
          <a:xfrm flipV="1">
            <a:off x="6380163" y="4246563"/>
            <a:ext cx="0" cy="6492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77"/>
          <p:cNvSpPr>
            <a:spLocks noChangeArrowheads="1"/>
          </p:cNvSpPr>
          <p:nvPr/>
        </p:nvSpPr>
        <p:spPr bwMode="auto">
          <a:xfrm>
            <a:off x="3698875" y="1870075"/>
            <a:ext cx="2016125" cy="2016125"/>
          </a:xfrm>
          <a:prstGeom prst="ellipse">
            <a:avLst/>
          </a:prstGeom>
          <a:solidFill>
            <a:srgbClr val="CCFFCC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5" name="Line 78"/>
          <p:cNvSpPr>
            <a:spLocks noChangeShapeType="1"/>
          </p:cNvSpPr>
          <p:nvPr/>
        </p:nvSpPr>
        <p:spPr bwMode="auto">
          <a:xfrm>
            <a:off x="3698875" y="2878138"/>
            <a:ext cx="142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79"/>
          <p:cNvSpPr>
            <a:spLocks noChangeShapeType="1"/>
          </p:cNvSpPr>
          <p:nvPr/>
        </p:nvSpPr>
        <p:spPr bwMode="auto">
          <a:xfrm>
            <a:off x="5570538" y="2878138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80"/>
          <p:cNvSpPr>
            <a:spLocks noChangeShapeType="1"/>
          </p:cNvSpPr>
          <p:nvPr/>
        </p:nvSpPr>
        <p:spPr bwMode="auto">
          <a:xfrm>
            <a:off x="4706938" y="37417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81"/>
          <p:cNvSpPr>
            <a:spLocks noChangeShapeType="1"/>
          </p:cNvSpPr>
          <p:nvPr/>
        </p:nvSpPr>
        <p:spPr bwMode="auto">
          <a:xfrm>
            <a:off x="4706938" y="1870075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82"/>
          <p:cNvSpPr txBox="1">
            <a:spLocks noChangeArrowheads="1"/>
          </p:cNvSpPr>
          <p:nvPr/>
        </p:nvSpPr>
        <p:spPr bwMode="auto">
          <a:xfrm>
            <a:off x="4418013" y="194151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40" name="Text Box 83"/>
          <p:cNvSpPr txBox="1">
            <a:spLocks noChangeArrowheads="1"/>
          </p:cNvSpPr>
          <p:nvPr/>
        </p:nvSpPr>
        <p:spPr bwMode="auto">
          <a:xfrm>
            <a:off x="5211763" y="2660650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1" name="Text Box 84"/>
          <p:cNvSpPr txBox="1">
            <a:spLocks noChangeArrowheads="1"/>
          </p:cNvSpPr>
          <p:nvPr/>
        </p:nvSpPr>
        <p:spPr bwMode="auto">
          <a:xfrm>
            <a:off x="4418013" y="34464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2" name="Text Box 85"/>
          <p:cNvSpPr txBox="1">
            <a:spLocks noChangeArrowheads="1"/>
          </p:cNvSpPr>
          <p:nvPr/>
        </p:nvSpPr>
        <p:spPr bwMode="auto">
          <a:xfrm>
            <a:off x="3698875" y="26606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9</a:t>
            </a:r>
          </a:p>
        </p:txBody>
      </p:sp>
      <p:grpSp>
        <p:nvGrpSpPr>
          <p:cNvPr id="43" name="Group 86"/>
          <p:cNvGrpSpPr>
            <a:grpSpLocks/>
          </p:cNvGrpSpPr>
          <p:nvPr/>
        </p:nvGrpSpPr>
        <p:grpSpPr bwMode="auto">
          <a:xfrm>
            <a:off x="4129088" y="2878138"/>
            <a:ext cx="1225550" cy="0"/>
            <a:chOff x="0" y="0"/>
            <a:chExt cx="772" cy="0"/>
          </a:xfrm>
        </p:grpSpPr>
        <p:sp>
          <p:nvSpPr>
            <p:cNvPr id="44" name="Line 87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386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8"/>
            <p:cNvSpPr>
              <a:spLocks noChangeShapeType="1"/>
            </p:cNvSpPr>
            <p:nvPr/>
          </p:nvSpPr>
          <p:spPr bwMode="auto">
            <a:xfrm flipH="1" flipV="1">
              <a:off x="386" y="0"/>
              <a:ext cx="386" cy="0"/>
            </a:xfrm>
            <a:prstGeom prst="line">
              <a:avLst/>
            </a:prstGeom>
            <a:noFill/>
            <a:ln w="3175">
              <a:solidFill>
                <a:srgbClr val="CC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Line 89"/>
          <p:cNvSpPr>
            <a:spLocks noChangeShapeType="1"/>
          </p:cNvSpPr>
          <p:nvPr/>
        </p:nvSpPr>
        <p:spPr bwMode="auto">
          <a:xfrm flipV="1">
            <a:off x="4706938" y="2230438"/>
            <a:ext cx="0" cy="6492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Oval 90"/>
          <p:cNvSpPr>
            <a:spLocks noChangeArrowheads="1"/>
          </p:cNvSpPr>
          <p:nvPr/>
        </p:nvSpPr>
        <p:spPr bwMode="auto">
          <a:xfrm>
            <a:off x="4633913" y="2805113"/>
            <a:ext cx="144462" cy="1444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48" name="Oval 91"/>
          <p:cNvSpPr>
            <a:spLocks noChangeArrowheads="1"/>
          </p:cNvSpPr>
          <p:nvPr/>
        </p:nvSpPr>
        <p:spPr bwMode="auto">
          <a:xfrm>
            <a:off x="2995613" y="4822825"/>
            <a:ext cx="144462" cy="1444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49" name="Oval 92"/>
          <p:cNvSpPr>
            <a:spLocks noChangeArrowheads="1"/>
          </p:cNvSpPr>
          <p:nvPr/>
        </p:nvSpPr>
        <p:spPr bwMode="auto">
          <a:xfrm>
            <a:off x="6308725" y="4822825"/>
            <a:ext cx="144463" cy="1444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2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3199941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399940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utoUpdateAnimBg="0"/>
      <p:bldP spid="29" grpId="0" animBg="1"/>
      <p:bldP spid="33" grpId="0" animBg="1"/>
      <p:bldP spid="48" grpId="0" animBg="1" autoUpdateAnimBg="0"/>
      <p:bldP spid="49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同余的概念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假定有两个数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，若用某一个整数</a:t>
            </a:r>
            <a:r>
              <a:rPr lang="en-US" altLang="zh-CN" dirty="0"/>
              <a:t>m</a:t>
            </a:r>
            <a:r>
              <a:rPr lang="zh-CN" altLang="en-US" dirty="0"/>
              <a:t>去除，所得的余数相同，就称</a:t>
            </a:r>
            <a:r>
              <a:rPr lang="en-US" altLang="zh-CN" dirty="0" err="1"/>
              <a:t>a,b</a:t>
            </a:r>
            <a:r>
              <a:rPr lang="zh-CN" altLang="en-US" dirty="0"/>
              <a:t>两个数对</a:t>
            </a:r>
            <a:r>
              <a:rPr lang="en-US" altLang="zh-CN" dirty="0"/>
              <a:t>m</a:t>
            </a:r>
            <a:r>
              <a:rPr lang="zh-CN" altLang="en-US" dirty="0"/>
              <a:t>同余</a:t>
            </a:r>
            <a:r>
              <a:rPr lang="en-US" altLang="zh-CN" dirty="0"/>
              <a:t>,</a:t>
            </a:r>
            <a:r>
              <a:rPr lang="zh-CN" altLang="en-US" dirty="0"/>
              <a:t>记作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800" dirty="0" err="1">
                <a:solidFill>
                  <a:srgbClr val="000099"/>
                </a:solidFill>
              </a:rPr>
              <a:t>a≡b</a:t>
            </a:r>
            <a:r>
              <a:rPr lang="en-US" altLang="zh-CN" sz="2800" dirty="0">
                <a:solidFill>
                  <a:srgbClr val="000099"/>
                </a:solidFill>
              </a:rPr>
              <a:t>  (mod m)     </a:t>
            </a:r>
            <a:r>
              <a:rPr lang="zh-CN" altLang="en-US" sz="2800" dirty="0">
                <a:solidFill>
                  <a:srgbClr val="000099"/>
                </a:solidFill>
              </a:rPr>
              <a:t>模为</a:t>
            </a:r>
            <a:r>
              <a:rPr lang="en-US" altLang="zh-CN" sz="2800" dirty="0">
                <a:solidFill>
                  <a:srgbClr val="000099"/>
                </a:solidFill>
              </a:rPr>
              <a:t>m </a:t>
            </a:r>
          </a:p>
          <a:p>
            <a:r>
              <a:rPr lang="zh-CN" altLang="en-US" dirty="0"/>
              <a:t>假设</a:t>
            </a:r>
            <a:r>
              <a:rPr lang="en-US" altLang="zh-CN" dirty="0"/>
              <a:t>X,Y,Z</a:t>
            </a:r>
            <a:r>
              <a:rPr lang="zh-CN" altLang="en-US" dirty="0"/>
              <a:t>三个数，满足下列关系：</a:t>
            </a:r>
            <a:r>
              <a:rPr lang="en-US" altLang="zh-CN" dirty="0"/>
              <a:t>Z=</a:t>
            </a:r>
            <a:r>
              <a:rPr lang="en-US" altLang="zh-CN" dirty="0" err="1"/>
              <a:t>nX+Y</a:t>
            </a:r>
            <a:r>
              <a:rPr lang="en-US" altLang="zh-CN" dirty="0"/>
              <a:t> (n</a:t>
            </a:r>
            <a:r>
              <a:rPr lang="zh-CN" altLang="en-US" dirty="0"/>
              <a:t>为整数</a:t>
            </a:r>
            <a:r>
              <a:rPr lang="en-US" altLang="zh-CN" dirty="0"/>
              <a:t>),</a:t>
            </a:r>
            <a:r>
              <a:rPr lang="zh-CN" altLang="en-US" dirty="0"/>
              <a:t>则称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对模</a:t>
            </a:r>
            <a:r>
              <a:rPr lang="en-US" altLang="zh-CN" dirty="0"/>
              <a:t>X</a:t>
            </a:r>
            <a:r>
              <a:rPr lang="zh-CN" altLang="en-US" dirty="0"/>
              <a:t>是同余的，记作：</a:t>
            </a:r>
            <a:r>
              <a:rPr lang="zh-CN" altLang="en-US" sz="2800" dirty="0"/>
              <a:t> </a:t>
            </a:r>
            <a:endParaRPr lang="en-US" altLang="zh-CN" sz="2800" dirty="0" smtClean="0"/>
          </a:p>
          <a:p>
            <a:pPr marL="0" indent="0" algn="ctr">
              <a:buNone/>
            </a:pPr>
            <a:r>
              <a:rPr lang="en-US" altLang="zh-CN" sz="2800" dirty="0">
                <a:solidFill>
                  <a:srgbClr val="000099"/>
                </a:solidFill>
              </a:rPr>
              <a:t>Z≡Y (mod X)      Y≡Z (mod X) </a:t>
            </a:r>
            <a:r>
              <a:rPr lang="en-US" altLang="zh-CN" sz="2800" dirty="0">
                <a:solidFill>
                  <a:srgbClr val="0066FF"/>
                </a:solidFill>
              </a:rPr>
              <a:t> </a:t>
            </a:r>
            <a:endParaRPr lang="en-US" altLang="zh-CN" sz="2800" dirty="0" smtClean="0">
              <a:solidFill>
                <a:srgbClr val="0066FF"/>
              </a:solidFill>
            </a:endParaRPr>
          </a:p>
          <a:p>
            <a:pPr marL="0" indent="0" algn="ctr">
              <a:buNone/>
            </a:pPr>
            <a:endParaRPr lang="en-US" altLang="zh-CN" sz="2800" dirty="0">
              <a:solidFill>
                <a:srgbClr val="0066FF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 dirty="0"/>
              <a:t>以</a:t>
            </a:r>
            <a:r>
              <a:rPr lang="en-US" altLang="zh-CN" sz="2800" dirty="0"/>
              <a:t>12</a:t>
            </a:r>
            <a:r>
              <a:rPr lang="zh-CN" altLang="en-US" sz="2800" dirty="0"/>
              <a:t>为</a:t>
            </a:r>
            <a:r>
              <a:rPr lang="zh-CN" altLang="en-US" sz="2800" dirty="0" smtClean="0"/>
              <a:t>模        </a:t>
            </a:r>
            <a:r>
              <a:rPr lang="en-US" altLang="zh-CN" sz="2800" dirty="0" smtClean="0"/>
              <a:t>9</a:t>
            </a:r>
            <a:r>
              <a:rPr lang="en-US" altLang="zh-CN" sz="2800" dirty="0">
                <a:solidFill>
                  <a:srgbClr val="000099"/>
                </a:solidFill>
              </a:rPr>
              <a:t> ≡ </a:t>
            </a:r>
            <a:r>
              <a:rPr lang="en-US" altLang="zh-CN" sz="28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/>
              <a:t>+9</a:t>
            </a:r>
            <a:r>
              <a:rPr lang="en-US" altLang="zh-CN" sz="2800" dirty="0">
                <a:solidFill>
                  <a:srgbClr val="000099"/>
                </a:solidFill>
              </a:rPr>
              <a:t> ≡ </a:t>
            </a:r>
            <a:r>
              <a:rPr lang="en-US" altLang="zh-CN" sz="2800" dirty="0" smtClean="0">
                <a:solidFill>
                  <a:srgbClr val="FF0000"/>
                </a:solidFill>
              </a:rPr>
              <a:t>24</a:t>
            </a:r>
            <a:r>
              <a:rPr lang="en-US" altLang="zh-CN" sz="2800" dirty="0" smtClean="0"/>
              <a:t>+9</a:t>
            </a:r>
            <a:r>
              <a:rPr lang="en-US" altLang="zh-CN" sz="2800" dirty="0">
                <a:solidFill>
                  <a:srgbClr val="000099"/>
                </a:solidFill>
              </a:rPr>
              <a:t> ≡ </a:t>
            </a:r>
            <a:r>
              <a:rPr lang="en-US" altLang="zh-CN" sz="2800" dirty="0" smtClean="0">
                <a:solidFill>
                  <a:srgbClr val="FF0000"/>
                </a:solidFill>
              </a:rPr>
              <a:t>36</a:t>
            </a:r>
            <a:r>
              <a:rPr lang="en-US" altLang="zh-CN" sz="2800" dirty="0" smtClean="0"/>
              <a:t>+9</a:t>
            </a:r>
            <a:endParaRPr lang="en-US" altLang="zh-CN" sz="2800" dirty="0"/>
          </a:p>
          <a:p>
            <a:pPr eaLnBrk="1" hangingPunct="1">
              <a:lnSpc>
                <a:spcPct val="115000"/>
              </a:lnSpc>
            </a:pPr>
            <a:r>
              <a:rPr lang="en-US" altLang="zh-CN" sz="2800" dirty="0" smtClean="0"/>
              <a:t>9</a:t>
            </a:r>
            <a:r>
              <a:rPr lang="en-US" altLang="zh-CN" sz="2800" dirty="0">
                <a:solidFill>
                  <a:srgbClr val="000099"/>
                </a:solidFill>
              </a:rPr>
              <a:t> ≡ </a:t>
            </a:r>
            <a:r>
              <a:rPr lang="en-US" altLang="zh-CN" sz="2800" dirty="0" smtClean="0"/>
              <a:t>21</a:t>
            </a:r>
            <a:r>
              <a:rPr lang="en-US" altLang="zh-CN" sz="2800" dirty="0">
                <a:solidFill>
                  <a:srgbClr val="000099"/>
                </a:solidFill>
              </a:rPr>
              <a:t> ≡ </a:t>
            </a:r>
            <a:r>
              <a:rPr lang="en-US" altLang="zh-CN" sz="2800" dirty="0" smtClean="0"/>
              <a:t>33</a:t>
            </a:r>
            <a:r>
              <a:rPr lang="en-US" altLang="zh-CN" sz="2800" dirty="0">
                <a:solidFill>
                  <a:srgbClr val="000099"/>
                </a:solidFill>
              </a:rPr>
              <a:t> ≡ </a:t>
            </a:r>
            <a:r>
              <a:rPr lang="en-US" altLang="zh-CN" sz="2800" dirty="0" smtClean="0"/>
              <a:t>45 </a:t>
            </a:r>
            <a:r>
              <a:rPr lang="en-US" altLang="zh-CN" sz="2800" dirty="0">
                <a:solidFill>
                  <a:srgbClr val="000099"/>
                </a:solidFill>
              </a:rPr>
              <a:t>≡ </a:t>
            </a:r>
            <a:r>
              <a:rPr lang="en-US" altLang="zh-CN" sz="2800" dirty="0" smtClean="0"/>
              <a:t>-3</a:t>
            </a:r>
            <a:r>
              <a:rPr lang="en-US" altLang="zh-CN" sz="2800" dirty="0">
                <a:solidFill>
                  <a:srgbClr val="000099"/>
                </a:solidFill>
              </a:rPr>
              <a:t> ≡ </a:t>
            </a:r>
            <a:r>
              <a:rPr lang="en-US" altLang="zh-CN" sz="28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/>
              <a:t>-3</a:t>
            </a:r>
            <a:r>
              <a:rPr lang="en-US" altLang="zh-CN" sz="2800" dirty="0">
                <a:solidFill>
                  <a:srgbClr val="000099"/>
                </a:solidFill>
              </a:rPr>
              <a:t> ≡ </a:t>
            </a:r>
            <a:r>
              <a:rPr lang="en-US" altLang="zh-CN" sz="2800" dirty="0" smtClean="0"/>
              <a:t>9</a:t>
            </a:r>
            <a:endParaRPr lang="en-US" altLang="zh-CN" sz="2800" dirty="0">
              <a:solidFill>
                <a:srgbClr val="0066FF"/>
              </a:solidFill>
            </a:endParaRPr>
          </a:p>
          <a:p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7+(-3)</a:t>
            </a:r>
          </a:p>
          <a:p>
            <a:pPr eaLnBrk="1" hangingPunct="1"/>
            <a:r>
              <a:rPr lang="en-US" altLang="zh-CN" dirty="0"/>
              <a:t>      =7+(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en-US" altLang="zh-CN" dirty="0"/>
              <a:t>-3)</a:t>
            </a:r>
          </a:p>
          <a:p>
            <a:pPr eaLnBrk="1" hangingPunct="1"/>
            <a:r>
              <a:rPr lang="en-US" altLang="zh-CN" dirty="0"/>
              <a:t>      =7+9</a:t>
            </a:r>
          </a:p>
          <a:p>
            <a:pPr eaLnBrk="1" hangingPunct="1"/>
            <a:r>
              <a:rPr lang="en-US" altLang="zh-CN" dirty="0"/>
              <a:t>      =16</a:t>
            </a:r>
          </a:p>
          <a:p>
            <a:pPr eaLnBrk="1" hangingPunct="1"/>
            <a:r>
              <a:rPr lang="en-US" altLang="zh-CN" dirty="0"/>
              <a:t>      =4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表示负数的时候如利用</a:t>
            </a:r>
            <a:r>
              <a:rPr lang="zh-CN" altLang="en-US" dirty="0">
                <a:solidFill>
                  <a:srgbClr val="FF0000"/>
                </a:solidFill>
              </a:rPr>
              <a:t>模</a:t>
            </a:r>
            <a:r>
              <a:rPr lang="zh-CN" altLang="en-US" dirty="0">
                <a:solidFill>
                  <a:srgbClr val="0000FF"/>
                </a:solidFill>
              </a:rPr>
              <a:t>的性质转换成正数，即可将原码运算中的减法转换成加法运算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补码公式（模？）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55789" y="1267745"/>
            <a:ext cx="5545138" cy="1606549"/>
            <a:chOff x="0" y="0"/>
            <a:chExt cx="3493" cy="101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0" y="408"/>
              <a:ext cx="9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[X] </a:t>
              </a:r>
              <a:r>
                <a:rPr lang="zh-CN" altLang="en-US" sz="2400" b="1" i="0" baseline="-2500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补</a:t>
              </a:r>
              <a:r>
                <a:rPr lang="en-US" sz="2400" b="1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=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53" y="0"/>
              <a:ext cx="2540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              0≤X&lt;2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</a:t>
              </a:r>
            </a:p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2</a:t>
              </a:r>
              <a:r>
                <a:rPr lang="en-US" sz="2400" b="1" i="0" baseline="50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n+1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+X    -2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≤X&lt;0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817" y="184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551558" y="3418140"/>
            <a:ext cx="5545137" cy="1606549"/>
            <a:chOff x="0" y="0"/>
            <a:chExt cx="3493" cy="1012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0" y="408"/>
              <a:ext cx="9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[X] </a:t>
              </a:r>
              <a:r>
                <a:rPr lang="zh-CN" altLang="en-US" sz="2400" b="1" i="0" baseline="-2500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补</a:t>
              </a:r>
              <a:r>
                <a:rPr lang="en-US" sz="2400" b="1" i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=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953" y="0"/>
              <a:ext cx="2540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X               0≤X&lt;1</a:t>
              </a:r>
              <a:endParaRPr lang="en-US" sz="2400" b="1" i="0" baseline="5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endParaRPr>
            </a:p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2</a:t>
              </a:r>
              <a:r>
                <a:rPr lang="en-US" sz="2400" b="1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+X        -1≤X&lt;0</a:t>
              </a:r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>
              <a:off x="817" y="184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  <p:sp>
        <p:nvSpPr>
          <p:cNvPr id="3" name="矩形 2"/>
          <p:cNvSpPr/>
          <p:nvPr/>
        </p:nvSpPr>
        <p:spPr>
          <a:xfrm>
            <a:off x="1475656" y="536243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 sz="2400" b="1" i="0" dirty="0">
                <a:solidFill>
                  <a:srgbClr val="009900"/>
                </a:solidFill>
                <a:latin typeface="+mj-ea"/>
              </a:rPr>
              <a:t>一个负数的补码等于</a:t>
            </a:r>
            <a:r>
              <a:rPr kumimoji="1" lang="zh-CN" altLang="en-US" sz="2400" b="1" i="0" dirty="0">
                <a:solidFill>
                  <a:srgbClr val="FF0000"/>
                </a:solidFill>
                <a:latin typeface="+mj-ea"/>
              </a:rPr>
              <a:t>模</a:t>
            </a:r>
            <a:r>
              <a:rPr kumimoji="1" lang="zh-CN" altLang="en-US" sz="2400" b="1" i="0" dirty="0">
                <a:solidFill>
                  <a:srgbClr val="009900"/>
                </a:solidFill>
                <a:latin typeface="+mj-ea"/>
              </a:rPr>
              <a:t>减该负数的绝对值。</a:t>
            </a:r>
          </a:p>
        </p:txBody>
      </p:sp>
    </p:spTree>
    <p:extLst>
      <p:ext uri="{BB962C8B-B14F-4D97-AF65-F5344CB8AC3E}">
        <p14:creationId xmlns:p14="http://schemas.microsoft.com/office/powerpoint/2010/main" val="281006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非数值数据表示法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字符表示法 </a:t>
            </a:r>
            <a:r>
              <a:rPr lang="en-US" altLang="zh-CN" dirty="0"/>
              <a:t>characters</a:t>
            </a:r>
          </a:p>
          <a:p>
            <a:pPr eaLnBrk="1" hangingPunct="1"/>
            <a:r>
              <a:rPr lang="zh-CN" altLang="en-US" dirty="0"/>
              <a:t>汉字表示法 </a:t>
            </a:r>
            <a:r>
              <a:rPr lang="en-US" altLang="zh-CN" dirty="0"/>
              <a:t>Chinese characters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补码与反码的关系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9216" y="1052984"/>
            <a:ext cx="4104456" cy="5040312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dirty="0"/>
              <a:t>定点小数时</a:t>
            </a:r>
          </a:p>
          <a:p>
            <a:pPr eaLnBrk="1" hangingPunct="1">
              <a:buNone/>
            </a:pPr>
            <a:r>
              <a:rPr lang="en-US" altLang="zh-CN" sz="2800" dirty="0"/>
              <a:t>[x]</a:t>
            </a:r>
            <a:r>
              <a:rPr lang="zh-CN" altLang="en-US" sz="2800" baseline="-25000" dirty="0"/>
              <a:t>反</a:t>
            </a:r>
            <a:r>
              <a:rPr lang="en-US" altLang="zh-CN" sz="2800" dirty="0"/>
              <a:t>=2</a:t>
            </a:r>
            <a:r>
              <a:rPr lang="en-US" altLang="zh-CN" sz="2800" dirty="0">
                <a:solidFill>
                  <a:schemeClr val="accent2"/>
                </a:solidFill>
              </a:rPr>
              <a:t>-2</a:t>
            </a:r>
            <a:r>
              <a:rPr lang="en-US" altLang="zh-CN" sz="2800" baseline="50000" dirty="0">
                <a:solidFill>
                  <a:schemeClr val="accent2"/>
                </a:solidFill>
              </a:rPr>
              <a:t>-n</a:t>
            </a:r>
            <a:r>
              <a:rPr lang="en-US" altLang="zh-CN" sz="2800" dirty="0"/>
              <a:t>+x</a:t>
            </a:r>
          </a:p>
          <a:p>
            <a:pPr eaLnBrk="1" hangingPunct="1">
              <a:buNone/>
            </a:pPr>
            <a:r>
              <a:rPr lang="en-US" altLang="zh-CN" sz="2800" dirty="0"/>
              <a:t>[x]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=2+x</a:t>
            </a:r>
          </a:p>
          <a:p>
            <a:pPr eaLnBrk="1" hangingPunct="1">
              <a:buNone/>
            </a:pPr>
            <a:r>
              <a:rPr lang="en-US" altLang="zh-CN" sz="2800" dirty="0"/>
              <a:t>      =(2-2</a:t>
            </a:r>
            <a:r>
              <a:rPr lang="en-US" altLang="zh-CN" sz="2800" baseline="50000" dirty="0"/>
              <a:t>-n</a:t>
            </a:r>
            <a:r>
              <a:rPr lang="en-US" altLang="zh-CN" sz="2800" dirty="0"/>
              <a:t>+x)+2</a:t>
            </a:r>
            <a:r>
              <a:rPr lang="en-US" altLang="zh-CN" sz="2800" baseline="50000" dirty="0"/>
              <a:t>-n</a:t>
            </a:r>
          </a:p>
          <a:p>
            <a:pPr eaLnBrk="1" hangingPunct="1">
              <a:buNone/>
            </a:pPr>
            <a:r>
              <a:rPr lang="en-US" altLang="zh-CN" sz="2800" dirty="0"/>
              <a:t>      =[x]</a:t>
            </a:r>
            <a:r>
              <a:rPr lang="zh-CN" altLang="en-US" sz="2800" baseline="-25000" dirty="0"/>
              <a:t>反</a:t>
            </a:r>
            <a:r>
              <a:rPr lang="en-US" altLang="zh-CN" sz="2800" dirty="0"/>
              <a:t>+</a:t>
            </a:r>
            <a:r>
              <a:rPr lang="en-US" altLang="zh-CN" sz="2800" dirty="0">
                <a:solidFill>
                  <a:schemeClr val="accent2"/>
                </a:solidFill>
              </a:rPr>
              <a:t>2</a:t>
            </a:r>
            <a:r>
              <a:rPr lang="en-US" altLang="zh-CN" sz="2800" baseline="50000" dirty="0">
                <a:solidFill>
                  <a:schemeClr val="accent2"/>
                </a:solidFill>
              </a:rPr>
              <a:t>-n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1"/>
          </p:nvPr>
        </p:nvSpPr>
        <p:spPr>
          <a:xfrm>
            <a:off x="4664345" y="1070798"/>
            <a:ext cx="4104456" cy="5040312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None/>
            </a:pPr>
            <a:r>
              <a:rPr lang="zh-CN" altLang="en-US" sz="2800" dirty="0"/>
              <a:t>整数时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US" altLang="zh-CN" sz="2800" dirty="0"/>
              <a:t>[x]</a:t>
            </a:r>
            <a:r>
              <a:rPr lang="zh-CN" altLang="en-US" sz="2800" baseline="-25000" dirty="0"/>
              <a:t>反</a:t>
            </a:r>
            <a:r>
              <a:rPr lang="en-US" altLang="zh-CN" sz="2800" dirty="0"/>
              <a:t>=2</a:t>
            </a:r>
            <a:r>
              <a:rPr lang="en-US" altLang="zh-CN" sz="2800" baseline="50000" dirty="0"/>
              <a:t>n+1</a:t>
            </a:r>
            <a:r>
              <a:rPr lang="en-US" altLang="zh-CN" sz="2800" dirty="0">
                <a:solidFill>
                  <a:schemeClr val="accent2"/>
                </a:solidFill>
              </a:rPr>
              <a:t>-1</a:t>
            </a:r>
            <a:r>
              <a:rPr lang="en-US" altLang="zh-CN" sz="2800" dirty="0"/>
              <a:t>+x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US" altLang="zh-CN" sz="2800" dirty="0"/>
              <a:t>[x]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=2</a:t>
            </a:r>
            <a:r>
              <a:rPr lang="en-US" altLang="zh-CN" sz="2800" baseline="50000" dirty="0"/>
              <a:t>n+1</a:t>
            </a:r>
            <a:r>
              <a:rPr lang="en-US" altLang="zh-CN" sz="2800" dirty="0"/>
              <a:t>+x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US" altLang="zh-CN" sz="2800" dirty="0"/>
              <a:t>       =(2</a:t>
            </a:r>
            <a:r>
              <a:rPr lang="en-US" altLang="zh-CN" sz="2800" baseline="50000" dirty="0"/>
              <a:t>n+1</a:t>
            </a:r>
            <a:r>
              <a:rPr lang="en-US" altLang="zh-CN" sz="2800" dirty="0"/>
              <a:t>-1+x)+1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US" altLang="zh-CN" sz="2800" dirty="0"/>
              <a:t>       = [x]</a:t>
            </a:r>
            <a:r>
              <a:rPr lang="zh-CN" altLang="en-US" baseline="-25000" dirty="0"/>
              <a:t>反</a:t>
            </a:r>
            <a:r>
              <a:rPr lang="en-US" altLang="zh-CN" sz="2800" dirty="0"/>
              <a:t>+</a:t>
            </a:r>
            <a:r>
              <a:rPr lang="en-US" altLang="zh-CN" sz="2800" dirty="0">
                <a:solidFill>
                  <a:schemeClr val="accent2"/>
                </a:solidFill>
              </a:rPr>
              <a:t>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补码编码的简便方法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正值直接取其原来的二进制码，符号位为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负值则逐位取反，末位</a:t>
            </a:r>
            <a:r>
              <a:rPr lang="en-US" altLang="zh-CN" dirty="0">
                <a:solidFill>
                  <a:schemeClr val="accent2"/>
                </a:solidFill>
              </a:rPr>
              <a:t>LSB</a:t>
            </a:r>
            <a:r>
              <a:rPr lang="zh-CN" altLang="en-US" dirty="0">
                <a:solidFill>
                  <a:schemeClr val="accent2"/>
                </a:solidFill>
              </a:rPr>
              <a:t>加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rgbClr val="FF6600"/>
                </a:solidFill>
              </a:rPr>
              <a:t>。符号位为</a:t>
            </a:r>
            <a:r>
              <a:rPr lang="en-US" altLang="zh-CN" dirty="0">
                <a:solidFill>
                  <a:srgbClr val="FF6600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FF6600"/>
                </a:solidFill>
              </a:rPr>
              <a:t>扫描法？</a:t>
            </a:r>
            <a:endParaRPr lang="en-US" altLang="zh-CN" dirty="0">
              <a:solidFill>
                <a:srgbClr val="FF66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/>
              <a:t>  [-1010</a:t>
            </a:r>
            <a:r>
              <a:rPr lang="en-US" altLang="zh-CN" dirty="0">
                <a:solidFill>
                  <a:srgbClr val="0000FF"/>
                </a:solidFill>
              </a:rPr>
              <a:t>1010</a:t>
            </a:r>
            <a:r>
              <a:rPr lang="en-US" altLang="zh-CN" dirty="0"/>
              <a:t>]</a:t>
            </a:r>
            <a:r>
              <a:rPr lang="zh-CN" altLang="en-US" baseline="-25000" dirty="0"/>
              <a:t>补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en-US" altLang="zh-CN" sz="2400" dirty="0"/>
              <a:t> 0101</a:t>
            </a:r>
            <a:r>
              <a:rPr lang="en-US" altLang="zh-CN" sz="2400" dirty="0">
                <a:solidFill>
                  <a:srgbClr val="0000FF"/>
                </a:solidFill>
              </a:rPr>
              <a:t>0101</a:t>
            </a:r>
            <a:r>
              <a:rPr lang="en-US" altLang="zh-CN" sz="2400" dirty="0"/>
              <a:t>+1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en-US" altLang="zh-CN" sz="2400" dirty="0"/>
              <a:t> 0101</a:t>
            </a:r>
            <a:r>
              <a:rPr lang="en-US" altLang="zh-CN" sz="2400" dirty="0">
                <a:solidFill>
                  <a:srgbClr val="0000FF"/>
                </a:solidFill>
              </a:rPr>
              <a:t>0110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dirty="0"/>
              <a:t> [-0.010101]</a:t>
            </a:r>
            <a:r>
              <a:rPr lang="zh-CN" altLang="en-US" sz="2000" baseline="-25000" dirty="0"/>
              <a:t>补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.101011</a:t>
            </a:r>
            <a:endParaRPr lang="en-US" altLang="zh-CN" dirty="0">
              <a:solidFill>
                <a:srgbClr val="FF6600"/>
              </a:solidFill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X=+0.11111111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[X]</a:t>
            </a:r>
            <a:r>
              <a:rPr lang="zh-CN" altLang="en-US" baseline="-25000" dirty="0">
                <a:solidFill>
                  <a:schemeClr val="tx2"/>
                </a:solidFill>
              </a:rPr>
              <a:t>补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=???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[X]</a:t>
            </a:r>
            <a:r>
              <a:rPr lang="zh-CN" altLang="en-US" baseline="-25000" dirty="0">
                <a:solidFill>
                  <a:schemeClr val="tx2"/>
                </a:solidFill>
              </a:rPr>
              <a:t>补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=0.11111111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</a:pPr>
            <a:endParaRPr lang="en-US" altLang="zh-CN" dirty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X=-0.11111111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[X]</a:t>
            </a:r>
            <a:r>
              <a:rPr lang="zh-CN" altLang="en-US" baseline="-25000" dirty="0">
                <a:solidFill>
                  <a:schemeClr val="tx2"/>
                </a:solidFill>
              </a:rPr>
              <a:t>补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=???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[X]</a:t>
            </a:r>
            <a:r>
              <a:rPr lang="zh-CN" altLang="en-US" baseline="-25000" dirty="0">
                <a:solidFill>
                  <a:schemeClr val="tx2"/>
                </a:solidFill>
              </a:rPr>
              <a:t>补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=1.00000000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+0.00000001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=1.00000001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X=-0.00000000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[X]</a:t>
            </a:r>
            <a:r>
              <a:rPr lang="zh-CN" altLang="en-US" baseline="-25000" dirty="0">
                <a:solidFill>
                  <a:schemeClr val="tx2"/>
                </a:solidFill>
              </a:rPr>
              <a:t>补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=???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[X]</a:t>
            </a:r>
            <a:r>
              <a:rPr lang="zh-CN" altLang="en-US" baseline="-25000" dirty="0">
                <a:solidFill>
                  <a:schemeClr val="tx2"/>
                </a:solidFill>
              </a:rPr>
              <a:t>补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=1.11111111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+0.00000001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=</a:t>
            </a:r>
            <a:r>
              <a:rPr lang="en-US" altLang="zh-CN" u="sng" dirty="0">
                <a:solidFill>
                  <a:schemeClr val="accent2"/>
                </a:solidFill>
              </a:rPr>
              <a:t>10</a:t>
            </a:r>
            <a:r>
              <a:rPr lang="en-US" altLang="zh-CN" dirty="0">
                <a:solidFill>
                  <a:schemeClr val="tx2"/>
                </a:solidFill>
              </a:rPr>
              <a:t>.00000000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=0.00000000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/>
              <a:t>零有唯一的表示方式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None/>
            </a:pPr>
            <a:r>
              <a:rPr lang="zh-CN" altLang="en-US" dirty="0"/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zh-CN" altLang="en-US" dirty="0">
                <a:solidFill>
                  <a:schemeClr val="accent2"/>
                </a:solidFill>
              </a:rPr>
              <a:t>＋</a:t>
            </a:r>
            <a:r>
              <a:rPr lang="en-US" altLang="zh-CN" dirty="0">
                <a:solidFill>
                  <a:schemeClr val="accent2"/>
                </a:solidFill>
              </a:rPr>
              <a:t>0.0000]</a:t>
            </a:r>
            <a:r>
              <a:rPr lang="zh-CN" altLang="en-US" sz="2000" baseline="-25000" dirty="0">
                <a:solidFill>
                  <a:schemeClr val="accent2"/>
                </a:solidFill>
              </a:rPr>
              <a:t>补</a:t>
            </a:r>
            <a:r>
              <a:rPr lang="en-US" altLang="zh-CN" dirty="0">
                <a:solidFill>
                  <a:schemeClr val="accent2"/>
                </a:solidFill>
              </a:rPr>
              <a:t>= [-0.0000]</a:t>
            </a:r>
            <a:r>
              <a:rPr lang="zh-CN" altLang="en-US" sz="2000" baseline="-25000" dirty="0">
                <a:solidFill>
                  <a:schemeClr val="accent2"/>
                </a:solidFill>
              </a:rPr>
              <a:t>补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0.0000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-1.0</a:t>
            </a:r>
            <a:r>
              <a:rPr lang="zh-CN" altLang="en-US" dirty="0" smtClean="0"/>
              <a:t>的</a:t>
            </a:r>
            <a:r>
              <a:rPr lang="zh-CN" altLang="en-US" dirty="0"/>
              <a:t>补码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None/>
            </a:pPr>
            <a:r>
              <a:rPr lang="zh-CN" altLang="en-US" dirty="0"/>
              <a:t>     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zh-CN" altLang="en-US" dirty="0">
                <a:solidFill>
                  <a:schemeClr val="accent2"/>
                </a:solidFill>
              </a:rPr>
              <a:t>－</a:t>
            </a:r>
            <a:r>
              <a:rPr lang="en-US" altLang="zh-CN" dirty="0">
                <a:solidFill>
                  <a:schemeClr val="accent2"/>
                </a:solidFill>
              </a:rPr>
              <a:t>1.0000]</a:t>
            </a:r>
            <a:r>
              <a:rPr lang="zh-CN" altLang="en-US" sz="2000" baseline="-25000" dirty="0">
                <a:solidFill>
                  <a:schemeClr val="accent2"/>
                </a:solidFill>
              </a:rPr>
              <a:t>补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0.1111+0.0001=1.0000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     2+X=2-1=1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补码相对原码少一个负零，多一个负一，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补码表示区间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2"/>
                </a:solidFill>
              </a:rPr>
              <a:t>定点</a:t>
            </a:r>
            <a:r>
              <a:rPr lang="zh-CN" altLang="en-US" sz="2800" dirty="0">
                <a:solidFill>
                  <a:schemeClr val="accent2"/>
                </a:solidFill>
              </a:rPr>
              <a:t>小数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</a:rPr>
              <a:t>-1.00…0 ~ +0.11…1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</a:rPr>
              <a:t> [-1,1-2</a:t>
            </a:r>
            <a:r>
              <a:rPr lang="en-US" altLang="zh-CN" sz="2400" baseline="60000" dirty="0" smtClean="0">
                <a:solidFill>
                  <a:schemeClr val="accent2"/>
                </a:solidFill>
              </a:rPr>
              <a:t>-n</a:t>
            </a:r>
            <a:r>
              <a:rPr lang="en-US" altLang="zh-CN" sz="2400" dirty="0">
                <a:solidFill>
                  <a:schemeClr val="accent2"/>
                </a:solidFill>
              </a:rPr>
              <a:t>]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400" dirty="0" smtClean="0">
                <a:solidFill>
                  <a:schemeClr val="accent2"/>
                </a:solidFill>
              </a:rPr>
              <a:t>或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dirty="0" smtClean="0">
                <a:solidFill>
                  <a:schemeClr val="accent2"/>
                </a:solidFill>
              </a:rPr>
              <a:t>-</a:t>
            </a:r>
            <a:r>
              <a:rPr lang="en-US" altLang="zh-CN" sz="2400" dirty="0">
                <a:solidFill>
                  <a:schemeClr val="accent2"/>
                </a:solidFill>
              </a:rPr>
              <a:t>1,1)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定点</a:t>
            </a:r>
            <a:r>
              <a:rPr lang="zh-CN" altLang="en-US" sz="2800" dirty="0">
                <a:solidFill>
                  <a:schemeClr val="accent2"/>
                </a:solidFill>
              </a:rPr>
              <a:t>整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800" baseline="-25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</a:rPr>
              <a:t>-100…0 </a:t>
            </a:r>
            <a:r>
              <a:rPr lang="en-US" altLang="zh-CN" sz="2400" dirty="0">
                <a:solidFill>
                  <a:schemeClr val="accent2"/>
                </a:solidFill>
              </a:rPr>
              <a:t>~ +</a:t>
            </a:r>
            <a:r>
              <a:rPr lang="en-US" altLang="zh-CN" sz="2400" dirty="0" smtClean="0">
                <a:solidFill>
                  <a:schemeClr val="accent2"/>
                </a:solidFill>
              </a:rPr>
              <a:t>011…1</a:t>
            </a:r>
          </a:p>
          <a:p>
            <a:pPr lvl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[-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, 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-1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          </a:t>
            </a:r>
            <a:r>
              <a:rPr lang="zh-CN" altLang="en-US" sz="2400" dirty="0" smtClean="0">
                <a:solidFill>
                  <a:schemeClr val="accent2"/>
                </a:solidFill>
              </a:rPr>
              <a:t>或        </a:t>
            </a:r>
            <a:r>
              <a:rPr lang="en-US" altLang="zh-CN" sz="2400" dirty="0" smtClean="0">
                <a:solidFill>
                  <a:schemeClr val="accent2"/>
                </a:solidFill>
              </a:rPr>
              <a:t>[-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r>
              <a:rPr lang="en-US" altLang="zh-CN" sz="2400" baseline="60000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dirty="0" smtClean="0">
                <a:solidFill>
                  <a:schemeClr val="accent2"/>
                </a:solidFill>
              </a:rPr>
              <a:t>2</a:t>
            </a:r>
            <a:r>
              <a:rPr lang="en-US" altLang="zh-CN" sz="2400" baseline="60000" dirty="0" smtClean="0">
                <a:solidFill>
                  <a:schemeClr val="accent2"/>
                </a:solidFill>
              </a:rPr>
              <a:t>n</a:t>
            </a:r>
            <a:r>
              <a:rPr lang="en-US" altLang="zh-CN" sz="2400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非对称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>
              <a:spcBef>
                <a:spcPct val="50000"/>
              </a:spcBef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 lvl="1">
              <a:spcBef>
                <a:spcPct val="50000"/>
              </a:spcBef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p"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双符号位</a:t>
            </a:r>
            <a:r>
              <a:rPr lang="zh-CN" altLang="en-US" dirty="0" smtClean="0"/>
              <a:t>补码（变形补码）  模</a:t>
            </a:r>
            <a:r>
              <a:rPr lang="en-US" altLang="zh-CN" dirty="0" smtClean="0"/>
              <a:t>=</a:t>
            </a:r>
            <a:r>
              <a:rPr lang="zh-CN" altLang="en-US" dirty="0" smtClean="0"/>
              <a:t>？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16013" y="2971726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i="0" dirty="0">
                <a:latin typeface="+mj-ea"/>
                <a:ea typeface="+mj-ea"/>
              </a:rPr>
              <a:t>例：	</a:t>
            </a:r>
            <a:r>
              <a:rPr lang="en-US" altLang="zh-CN" sz="2400" i="0" dirty="0" smtClean="0">
                <a:solidFill>
                  <a:srgbClr val="C00000"/>
                </a:solidFill>
                <a:latin typeface="+mj-ea"/>
                <a:ea typeface="+mj-ea"/>
              </a:rPr>
              <a:t>00</a:t>
            </a:r>
            <a:r>
              <a:rPr lang="en-US" altLang="zh-CN" sz="2400" i="0" dirty="0" smtClean="0">
                <a:solidFill>
                  <a:schemeClr val="accent2"/>
                </a:solidFill>
                <a:latin typeface="+mj-ea"/>
                <a:ea typeface="+mj-ea"/>
              </a:rPr>
              <a:t>0</a:t>
            </a:r>
            <a:r>
              <a:rPr lang="en-US" altLang="zh-CN" sz="2400" i="0" dirty="0" smtClean="0">
                <a:latin typeface="+mj-ea"/>
                <a:ea typeface="+mj-ea"/>
              </a:rPr>
              <a:t>1010110   </a:t>
            </a:r>
            <a:r>
              <a:rPr lang="en-US" altLang="zh-CN" sz="2400" i="0" dirty="0">
                <a:latin typeface="+mj-ea"/>
                <a:ea typeface="+mj-ea"/>
              </a:rPr>
              <a:t>	</a:t>
            </a:r>
            <a:r>
              <a:rPr lang="en-US" altLang="zh-CN" sz="2400" i="0" dirty="0" smtClean="0">
                <a:solidFill>
                  <a:srgbClr val="C00000"/>
                </a:solidFill>
                <a:latin typeface="+mj-ea"/>
                <a:ea typeface="+mj-ea"/>
              </a:rPr>
              <a:t>11</a:t>
            </a:r>
            <a:r>
              <a:rPr lang="en-US" altLang="zh-CN" sz="2400" i="0" dirty="0" smtClean="0">
                <a:latin typeface="+mj-ea"/>
                <a:ea typeface="+mj-ea"/>
              </a:rPr>
              <a:t>01010001</a:t>
            </a:r>
            <a:endParaRPr lang="en-US" altLang="zh-CN" sz="2400" i="0" dirty="0">
              <a:latin typeface="+mj-ea"/>
              <a:ea typeface="+mj-ea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16013" y="1052736"/>
            <a:ext cx="5545137" cy="1606551"/>
            <a:chOff x="0" y="0"/>
            <a:chExt cx="3493" cy="1012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0" y="408"/>
              <a:ext cx="9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[X] </a:t>
              </a:r>
              <a:r>
                <a:rPr lang="zh-CN" altLang="en-US" sz="2400" b="1" i="0" baseline="-2500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补</a:t>
              </a:r>
              <a:r>
                <a:rPr lang="en-US" sz="2400" b="1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=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53" y="0"/>
              <a:ext cx="2540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X               0≤X&lt;2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n</a:t>
              </a:r>
            </a:p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n+2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+X    -2</a:t>
              </a:r>
              <a:r>
                <a:rPr lang="en-US" sz="2400" b="1" i="0" baseline="5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n</a:t>
              </a:r>
              <a:r>
                <a:rPr lang="en-US" sz="2400" b="1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≤X&lt;0</a:t>
              </a: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817" y="184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116013" y="3749824"/>
            <a:ext cx="5545137" cy="1606551"/>
            <a:chOff x="0" y="0"/>
            <a:chExt cx="3493" cy="1012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408"/>
              <a:ext cx="9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[X] </a:t>
              </a:r>
              <a:r>
                <a:rPr lang="zh-CN" altLang="en-US" sz="2400" b="1" i="0" baseline="-2500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补</a:t>
              </a:r>
              <a:r>
                <a:rPr lang="en-US" sz="2400" b="1" i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=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953" y="0"/>
              <a:ext cx="2540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X               0≤X&lt;1</a:t>
              </a:r>
              <a:endParaRPr lang="en-US" sz="2400" b="1" i="0" baseline="50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endParaRPr>
            </a:p>
            <a:p>
              <a:pPr algn="l" eaLnBrk="1" hangingPunct="1">
                <a:lnSpc>
                  <a:spcPct val="18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2400" b="1" i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ea"/>
                  <a:ea typeface="+mj-ea"/>
                </a:rPr>
                <a:t>4+X        -1≤X&lt;0</a:t>
              </a:r>
            </a:p>
          </p:txBody>
        </p:sp>
        <p:sp>
          <p:nvSpPr>
            <p:cNvPr id="13" name="AutoShape 11"/>
            <p:cNvSpPr>
              <a:spLocks/>
            </p:cNvSpPr>
            <p:nvPr/>
          </p:nvSpPr>
          <p:spPr bwMode="auto">
            <a:xfrm>
              <a:off x="817" y="184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>
                <a:latin typeface="+mj-ea"/>
                <a:ea typeface="+mj-ea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16013" y="5532326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i="0" dirty="0">
                <a:latin typeface="+mj-ea"/>
                <a:ea typeface="+mj-ea"/>
              </a:rPr>
              <a:t>例：	</a:t>
            </a:r>
            <a:r>
              <a:rPr lang="en-US" altLang="zh-CN" sz="2400" i="0" dirty="0" smtClean="0">
                <a:solidFill>
                  <a:srgbClr val="C00000"/>
                </a:solidFill>
                <a:latin typeface="+mj-ea"/>
                <a:ea typeface="+mj-ea"/>
              </a:rPr>
              <a:t>00</a:t>
            </a:r>
            <a:r>
              <a:rPr lang="en-US" altLang="zh-CN" sz="2400" i="0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r>
              <a:rPr lang="en-US" altLang="zh-CN" sz="2400" i="0" dirty="0" smtClean="0">
                <a:solidFill>
                  <a:schemeClr val="accent2"/>
                </a:solidFill>
                <a:latin typeface="+mj-ea"/>
                <a:ea typeface="+mj-ea"/>
              </a:rPr>
              <a:t>0</a:t>
            </a:r>
            <a:r>
              <a:rPr lang="en-US" altLang="zh-CN" sz="2400" i="0" dirty="0" smtClean="0">
                <a:latin typeface="+mj-ea"/>
                <a:ea typeface="+mj-ea"/>
              </a:rPr>
              <a:t>1010110   </a:t>
            </a:r>
            <a:r>
              <a:rPr lang="en-US" altLang="zh-CN" sz="2400" i="0" dirty="0">
                <a:latin typeface="+mj-ea"/>
                <a:ea typeface="+mj-ea"/>
              </a:rPr>
              <a:t>	</a:t>
            </a:r>
            <a:r>
              <a:rPr lang="en-US" altLang="zh-CN" sz="2400" i="0" dirty="0" smtClean="0">
                <a:solidFill>
                  <a:srgbClr val="C00000"/>
                </a:solidFill>
                <a:latin typeface="+mj-ea"/>
                <a:ea typeface="+mj-ea"/>
              </a:rPr>
              <a:t>11.</a:t>
            </a:r>
            <a:r>
              <a:rPr lang="en-US" altLang="zh-CN" sz="2400" i="0" dirty="0" smtClean="0">
                <a:latin typeface="+mj-ea"/>
                <a:ea typeface="+mj-ea"/>
              </a:rPr>
              <a:t>01010001</a:t>
            </a:r>
            <a:endParaRPr lang="en-US" altLang="zh-CN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190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补码加减法的实现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None/>
            </a:pPr>
            <a:r>
              <a:rPr lang="en-US" altLang="zh-CN" sz="2800" dirty="0"/>
              <a:t>[X + Y]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= [X]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+ [Y]</a:t>
            </a:r>
            <a:r>
              <a:rPr lang="zh-CN" altLang="en-US" sz="2800" baseline="-25000" dirty="0"/>
              <a:t>补</a:t>
            </a:r>
            <a:endParaRPr lang="zh-CN" altLang="en-US" sz="2800" dirty="0"/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sz="2800" dirty="0"/>
              <a:t>[X-Y]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= [X]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+ [-Y]</a:t>
            </a:r>
            <a:r>
              <a:rPr lang="zh-CN" altLang="en-US" sz="2800" baseline="-25000" dirty="0"/>
              <a:t>补</a:t>
            </a:r>
            <a:endParaRPr lang="zh-CN" altLang="en-US" sz="2800" dirty="0"/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sz="2800" dirty="0"/>
              <a:t>[-Y]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= [</a:t>
            </a:r>
            <a:r>
              <a:rPr lang="en-US" altLang="zh-CN" sz="2800" dirty="0">
                <a:solidFill>
                  <a:schemeClr val="accent2"/>
                </a:solidFill>
              </a:rPr>
              <a:t>[Y]</a:t>
            </a:r>
            <a:r>
              <a:rPr lang="zh-CN" altLang="en-US" sz="2800" baseline="-25000" dirty="0">
                <a:solidFill>
                  <a:schemeClr val="accent2"/>
                </a:solidFill>
              </a:rPr>
              <a:t>补</a:t>
            </a:r>
            <a:r>
              <a:rPr lang="en-US" altLang="zh-CN" sz="2800" dirty="0"/>
              <a:t>]</a:t>
            </a:r>
            <a:r>
              <a:rPr lang="zh-CN" altLang="en-US" sz="2800" baseline="-25000" dirty="0"/>
              <a:t>补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zh-CN" altLang="en-US" sz="2800" baseline="-25000" dirty="0"/>
              <a:t>      </a:t>
            </a:r>
            <a:r>
              <a:rPr lang="zh-CN" altLang="en-US" sz="2800" dirty="0"/>
              <a:t>对 </a:t>
            </a:r>
            <a:r>
              <a:rPr lang="en-US" altLang="zh-CN" sz="2800" dirty="0"/>
              <a:t>[Y]</a:t>
            </a:r>
            <a:r>
              <a:rPr lang="zh-CN" altLang="en-US" sz="2800" baseline="-25000" dirty="0"/>
              <a:t>补</a:t>
            </a:r>
            <a:r>
              <a:rPr lang="zh-CN" altLang="en-US" sz="2800" dirty="0"/>
              <a:t>逐位取反</a:t>
            </a:r>
            <a:r>
              <a:rPr lang="en-US" altLang="zh-CN" sz="2800" dirty="0"/>
              <a:t>, </a:t>
            </a:r>
            <a:r>
              <a:rPr lang="zh-CN" altLang="en-US" sz="2800" dirty="0"/>
              <a:t>再在最低位加 </a:t>
            </a:r>
            <a:r>
              <a:rPr lang="en-US" altLang="zh-CN" sz="2800" dirty="0"/>
              <a:t>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补码加减法运算实例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accent2"/>
                </a:solidFill>
              </a:rPr>
              <a:t>x=0.1011   y= -0.0101  </a:t>
            </a:r>
            <a:r>
              <a:rPr lang="zh-CN" altLang="en-US" dirty="0">
                <a:solidFill>
                  <a:schemeClr val="accent2"/>
                </a:solidFill>
              </a:rPr>
              <a:t>用模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r>
              <a:rPr lang="zh-CN" altLang="en-US" dirty="0">
                <a:solidFill>
                  <a:schemeClr val="accent2"/>
                </a:solidFill>
              </a:rPr>
              <a:t>补码 求</a:t>
            </a:r>
            <a:r>
              <a:rPr lang="en-US" altLang="zh-CN" dirty="0" err="1">
                <a:solidFill>
                  <a:schemeClr val="accent2"/>
                </a:solidFill>
              </a:rPr>
              <a:t>x+y</a:t>
            </a:r>
            <a:r>
              <a:rPr lang="en-US" altLang="zh-CN" dirty="0">
                <a:solidFill>
                  <a:schemeClr val="accent2"/>
                </a:solidFill>
              </a:rPr>
              <a:t> x-y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 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r>
              <a:rPr lang="en-US" altLang="zh-CN" dirty="0"/>
              <a:t> 1011,    [y]</a:t>
            </a:r>
            <a:r>
              <a:rPr lang="zh-CN" altLang="en-US" baseline="-25000" dirty="0"/>
              <a:t>补</a:t>
            </a:r>
            <a:r>
              <a:rPr lang="zh-CN" altLang="en-US" dirty="0"/>
              <a:t> </a:t>
            </a:r>
            <a:r>
              <a:rPr lang="en-US" altLang="zh-CN" dirty="0"/>
              <a:t>=  </a:t>
            </a:r>
            <a:r>
              <a:rPr lang="en-US" altLang="zh-CN" dirty="0">
                <a:solidFill>
                  <a:schemeClr val="accent2"/>
                </a:solidFill>
              </a:rPr>
              <a:t> 11</a:t>
            </a:r>
            <a:r>
              <a:rPr lang="en-US" altLang="zh-CN" dirty="0"/>
              <a:t>  1011 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dirty="0"/>
              <a:t>                            [-y]</a:t>
            </a:r>
            <a:r>
              <a:rPr lang="zh-CN" altLang="en-US" baseline="-25000" dirty="0"/>
              <a:t>补</a:t>
            </a:r>
            <a:r>
              <a:rPr lang="zh-CN" altLang="en-US" dirty="0"/>
              <a:t> </a:t>
            </a:r>
            <a:r>
              <a:rPr lang="en-US" altLang="zh-CN" dirty="0"/>
              <a:t>= 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r>
              <a:rPr lang="en-US" altLang="zh-CN" dirty="0"/>
              <a:t>  0101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7813" y="3581400"/>
            <a:ext cx="2232025" cy="2349500"/>
            <a:chOff x="0" y="0"/>
            <a:chExt cx="1406" cy="148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0" y="681"/>
              <a:ext cx="12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17" y="1044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1" y="953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1800" b="1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2" y="0"/>
              <a:ext cx="11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00 1011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32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2" y="318"/>
              <a:ext cx="9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11 1011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0" y="726"/>
              <a:ext cx="11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b="1" i="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sz="2800" i="0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sz="2800" i="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00</a:t>
              </a: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 0110</a:t>
              </a:r>
              <a:r>
                <a:rPr lang="en-US" sz="1800" b="1" i="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3" y="1153"/>
              <a:ext cx="6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b="1" i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x+y</a:t>
              </a:r>
              <a:r>
                <a:rPr lang="en-US" sz="1800" b="1" i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932363" y="3581400"/>
            <a:ext cx="2232025" cy="2349500"/>
            <a:chOff x="0" y="0"/>
            <a:chExt cx="1406" cy="1480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0" y="681"/>
              <a:ext cx="12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17" y="1044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81" y="953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1800" b="1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72" y="0"/>
              <a:ext cx="11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00 1011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0" y="32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72" y="318"/>
              <a:ext cx="9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00 0101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36" y="726"/>
              <a:ext cx="10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b="1" i="0" smtClean="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 </a:t>
              </a:r>
              <a:r>
                <a:rPr lang="en-US" sz="2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01</a:t>
              </a: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 0000</a:t>
              </a:r>
              <a:r>
                <a:rPr lang="en-US" sz="1800" b="1" i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3" y="1153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b="1" i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x-y</a:t>
              </a:r>
              <a:r>
                <a:rPr lang="en-US" sz="1800" b="1" i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5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补码表示中的符号位扩展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None/>
            </a:pPr>
            <a:r>
              <a:rPr lang="zh-CN" altLang="en-US" dirty="0">
                <a:solidFill>
                  <a:schemeClr val="accent2"/>
                </a:solidFill>
              </a:rPr>
              <a:t>由  </a:t>
            </a:r>
            <a:r>
              <a:rPr lang="en-US" altLang="zh-CN" dirty="0">
                <a:solidFill>
                  <a:schemeClr val="accent2"/>
                </a:solidFill>
              </a:rPr>
              <a:t>[X]</a:t>
            </a:r>
            <a:r>
              <a:rPr lang="zh-CN" altLang="en-US" baseline="-25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    求  </a:t>
            </a:r>
            <a:r>
              <a:rPr lang="en-US" altLang="zh-CN" dirty="0">
                <a:solidFill>
                  <a:schemeClr val="accent2"/>
                </a:solidFill>
              </a:rPr>
              <a:t>[X / 2]</a:t>
            </a:r>
            <a:r>
              <a:rPr lang="zh-CN" altLang="en-US" baseline="-25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buClr>
                <a:schemeClr val="tx1"/>
              </a:buClr>
              <a:buNone/>
            </a:pPr>
            <a:r>
              <a:rPr lang="zh-CN" altLang="en-US" dirty="0" smtClean="0"/>
              <a:t>原</a:t>
            </a:r>
            <a:r>
              <a:rPr lang="zh-CN" altLang="en-US" dirty="0"/>
              <a:t>符号位不变，符号位与数值位均右移一</a:t>
            </a:r>
            <a:r>
              <a:rPr lang="zh-CN" altLang="en-US" dirty="0" smtClean="0"/>
              <a:t>位，</a:t>
            </a:r>
            <a:endParaRPr lang="zh-CN" altLang="en-US" dirty="0"/>
          </a:p>
          <a:p>
            <a:pPr eaLnBrk="1" hangingPunct="1">
              <a:buClr>
                <a:schemeClr val="tx1"/>
              </a:buClr>
              <a:buNone/>
            </a:pPr>
            <a:r>
              <a:rPr lang="zh-CN" altLang="en-US" dirty="0"/>
              <a:t>    </a:t>
            </a:r>
            <a:r>
              <a:rPr lang="en-US" altLang="zh-CN" dirty="0"/>
              <a:t>[X]</a:t>
            </a:r>
            <a:r>
              <a:rPr lang="zh-CN" altLang="en-US" baseline="-25000" dirty="0"/>
              <a:t>补 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chemeClr val="folHlink"/>
                </a:solidFill>
              </a:rPr>
              <a:t>1</a:t>
            </a:r>
            <a:r>
              <a:rPr lang="en-US" altLang="zh-CN" dirty="0"/>
              <a:t>0010    </a:t>
            </a:r>
            <a:r>
              <a:rPr lang="zh-CN" altLang="en-US" dirty="0"/>
              <a:t>则  </a:t>
            </a:r>
            <a:r>
              <a:rPr lang="en-US" altLang="zh-CN" dirty="0"/>
              <a:t>[X/2]</a:t>
            </a:r>
            <a:r>
              <a:rPr lang="zh-CN" altLang="en-US" baseline="-25000" dirty="0"/>
              <a:t>补 </a:t>
            </a:r>
            <a:r>
              <a:rPr lang="en-US" altLang="zh-CN" dirty="0"/>
              <a:t>=</a:t>
            </a:r>
            <a:r>
              <a:rPr lang="en-US" altLang="zh-CN" dirty="0" smtClean="0">
                <a:solidFill>
                  <a:schemeClr val="folHlink"/>
                </a:solidFill>
              </a:rPr>
              <a:t>11</a:t>
            </a:r>
            <a:r>
              <a:rPr lang="en-US" altLang="zh-CN" dirty="0" smtClean="0"/>
              <a:t>001      </a:t>
            </a:r>
            <a:r>
              <a:rPr lang="zh-CN" altLang="en-US" dirty="0" smtClean="0"/>
              <a:t>符号向右扩展</a:t>
            </a:r>
            <a:endParaRPr lang="en-US" altLang="zh-CN" dirty="0" smtClean="0"/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[2x]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=?      </a:t>
            </a:r>
            <a:r>
              <a:rPr lang="zh-CN" altLang="en-US" dirty="0" smtClean="0"/>
              <a:t>左移，末位补零，符号变化溢出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None/>
            </a:pPr>
            <a:endParaRPr lang="en-US" altLang="zh-CN" sz="2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None/>
            </a:pPr>
            <a:r>
              <a:rPr lang="zh-CN" altLang="en-US" dirty="0" smtClean="0">
                <a:solidFill>
                  <a:schemeClr val="accent2"/>
                </a:solidFill>
              </a:rPr>
              <a:t>不同</a:t>
            </a:r>
            <a:r>
              <a:rPr lang="zh-CN" altLang="en-US" dirty="0">
                <a:solidFill>
                  <a:schemeClr val="accent2"/>
                </a:solidFill>
              </a:rPr>
              <a:t>位数的整数补码相加减时，如何运算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1975" y="4343400"/>
            <a:ext cx="4105275" cy="1528763"/>
            <a:chOff x="0" y="0"/>
            <a:chExt cx="2586" cy="963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6" y="636"/>
              <a:ext cx="22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1" y="0"/>
              <a:ext cx="2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b="1" i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sz="2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101010111000011</a:t>
              </a:r>
              <a:r>
                <a:rPr lang="en-US" sz="2400" b="1" i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273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7" y="273"/>
              <a:ext cx="21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              1</a:t>
              </a: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0011100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27" y="636"/>
              <a:ext cx="21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??????????????????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810125" y="4343400"/>
            <a:ext cx="4105275" cy="1528763"/>
            <a:chOff x="0" y="0"/>
            <a:chExt cx="2586" cy="963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" y="636"/>
              <a:ext cx="22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1" y="0"/>
              <a:ext cx="2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b="1" i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sz="2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101010111000011</a:t>
              </a:r>
              <a:r>
                <a:rPr lang="en-US" sz="2400" b="1" i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0" y="273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27" y="273"/>
              <a:ext cx="21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              0</a:t>
              </a: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0011100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27" y="636"/>
              <a:ext cx="21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???????????????????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6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补码表示中的符号位扩展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不同位数的整数补码相加减</a:t>
            </a:r>
            <a:r>
              <a:rPr lang="zh-CN" altLang="en-US" dirty="0" smtClean="0"/>
              <a:t>时</a:t>
            </a:r>
            <a:endParaRPr lang="zh-CN" altLang="en-US" dirty="0"/>
          </a:p>
          <a:p>
            <a:pPr lvl="1"/>
            <a:r>
              <a:rPr lang="zh-CN" altLang="en-US" dirty="0" smtClean="0"/>
              <a:t>位数</a:t>
            </a:r>
            <a:r>
              <a:rPr lang="zh-CN" altLang="en-US" dirty="0"/>
              <a:t>少的</a:t>
            </a:r>
            <a:r>
              <a:rPr lang="zh-CN" altLang="en-US" dirty="0" smtClean="0"/>
              <a:t>补码符号位</a:t>
            </a:r>
            <a:r>
              <a:rPr lang="zh-CN" altLang="en-US" dirty="0"/>
              <a:t>向左</a:t>
            </a:r>
            <a:r>
              <a:rPr lang="zh-CN" altLang="en-US" dirty="0" smtClean="0"/>
              <a:t>扩展</a:t>
            </a:r>
            <a:endParaRPr lang="zh-CN" altLang="en-US" dirty="0"/>
          </a:p>
          <a:p>
            <a:pPr lvl="1"/>
            <a:r>
              <a:rPr lang="zh-CN" altLang="en-US" dirty="0" smtClean="0"/>
              <a:t>一直</a:t>
            </a:r>
            <a:r>
              <a:rPr lang="zh-CN" altLang="en-US" dirty="0"/>
              <a:t>扩展</a:t>
            </a:r>
            <a:r>
              <a:rPr lang="zh-CN" altLang="en-US" dirty="0" smtClean="0"/>
              <a:t>到符号位</a:t>
            </a:r>
            <a:r>
              <a:rPr lang="zh-CN" altLang="en-US" dirty="0"/>
              <a:t>对齐。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788024" y="3256639"/>
            <a:ext cx="4105275" cy="1528763"/>
            <a:chOff x="0" y="0"/>
            <a:chExt cx="2586" cy="96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6" y="636"/>
              <a:ext cx="22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71" y="0"/>
              <a:ext cx="2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b="1" i="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sz="2800" i="0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101010111000011</a:t>
              </a:r>
              <a:r>
                <a:rPr lang="en-US" sz="2400" b="1" i="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0" y="273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27" y="273"/>
              <a:ext cx="21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11111111</a:t>
              </a:r>
              <a:r>
                <a:rPr lang="en-US" altLang="zh-CN" sz="2800" i="0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0011100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27" y="636"/>
              <a:ext cx="21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101010101011111</a:t>
              </a: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611312" y="3256639"/>
            <a:ext cx="4105275" cy="1528763"/>
            <a:chOff x="0" y="0"/>
            <a:chExt cx="2586" cy="963"/>
          </a:xfrm>
        </p:grpSpPr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46" y="636"/>
              <a:ext cx="22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i="0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71" y="0"/>
              <a:ext cx="2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b="1" i="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sz="2800" i="0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101010111000011</a:t>
              </a:r>
              <a:r>
                <a:rPr lang="en-US" sz="2400" b="1" i="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0" y="273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sz="28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27" y="273"/>
              <a:ext cx="21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800" i="0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              1</a:t>
              </a:r>
              <a:r>
                <a:rPr lang="en-US" sz="28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0011100</a:t>
              </a: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227" y="636"/>
              <a:ext cx="21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800" i="0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               ？</a:t>
              </a:r>
              <a:endParaRPr lang="en-US" sz="28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46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Character representation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如何使用数值表示字符数据</a:t>
            </a:r>
          </a:p>
          <a:p>
            <a:r>
              <a:rPr lang="en-US" altLang="zh-CN" dirty="0"/>
              <a:t>Standards</a:t>
            </a:r>
          </a:p>
          <a:p>
            <a:pPr lvl="1"/>
            <a:r>
              <a:rPr lang="en-US" altLang="zh-CN" dirty="0"/>
              <a:t>ASCII-American Standard Code for Information Interchange (ANSI 7bits)</a:t>
            </a:r>
          </a:p>
          <a:p>
            <a:pPr lvl="1"/>
            <a:r>
              <a:rPr lang="en-US" altLang="zh-CN" dirty="0"/>
              <a:t>EBCDIC-Extended Binary-Coded Decimal Interchange Code (IBM 8bits)</a:t>
            </a:r>
          </a:p>
          <a:p>
            <a:pPr lvl="1"/>
            <a:r>
              <a:rPr lang="en-US" altLang="zh-CN" dirty="0"/>
              <a:t>Unicode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唯一的零</a:t>
            </a:r>
          </a:p>
          <a:p>
            <a:pPr eaLnBrk="1" hangingPunct="1"/>
            <a:r>
              <a:rPr lang="zh-CN" altLang="zh-CN" dirty="0"/>
              <a:t>符号位可以直接参与运算</a:t>
            </a:r>
          </a:p>
          <a:p>
            <a:pPr eaLnBrk="1" hangingPunct="1"/>
            <a:r>
              <a:rPr lang="zh-CN" altLang="zh-CN" dirty="0"/>
              <a:t>减法可以变成</a:t>
            </a:r>
            <a:r>
              <a:rPr lang="zh-CN" altLang="zh-CN" dirty="0" smtClean="0"/>
              <a:t>加法</a:t>
            </a:r>
            <a:r>
              <a:rPr lang="zh-CN" altLang="en-US" dirty="0" smtClean="0"/>
              <a:t>，运算电路统一</a:t>
            </a:r>
            <a:endParaRPr lang="zh-CN" altLang="zh-CN" dirty="0"/>
          </a:p>
          <a:p>
            <a:pPr eaLnBrk="1" hangingPunct="1"/>
            <a:r>
              <a:rPr lang="zh-CN" altLang="zh-CN" dirty="0"/>
              <a:t>负数比整数多一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Two’s complement is the standard for integer !!</a:t>
            </a:r>
          </a:p>
          <a:p>
            <a:pPr eaLnBrk="1" hangingPunct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移码</a:t>
            </a:r>
            <a:r>
              <a:rPr lang="zh-CN" altLang="en-US" dirty="0"/>
              <a:t>表示法 </a:t>
            </a:r>
            <a:r>
              <a:rPr lang="en-US" altLang="zh-CN" dirty="0"/>
              <a:t>Biased/Excess 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65000"/>
              <a:buNone/>
            </a:pPr>
            <a:r>
              <a:rPr lang="zh-CN" altLang="en-US" dirty="0">
                <a:latin typeface="Tahoma" panose="020B0604030504040204" pitchFamily="34" charset="0"/>
              </a:rPr>
              <a:t>定义</a:t>
            </a:r>
          </a:p>
          <a:p>
            <a:pPr eaLnBrk="1" hangingPunct="1">
              <a:buClr>
                <a:schemeClr val="hlink"/>
              </a:buClr>
              <a:buSzPct val="65000"/>
              <a:buNone/>
            </a:pPr>
            <a:r>
              <a:rPr lang="zh-CN" altLang="en-US" dirty="0">
                <a:latin typeface="Tahoma" panose="020B0604030504040204" pitchFamily="34" charset="0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latin typeface="Tahoma" panose="020B0604030504040204" pitchFamily="34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  <a:latin typeface="Tahoma" panose="020B0604030504040204" pitchFamily="34" charset="0"/>
              </a:rPr>
              <a:t>移</a:t>
            </a:r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= 2</a:t>
            </a:r>
            <a:r>
              <a:rPr lang="en-US" altLang="zh-CN" i="1" baseline="50000" dirty="0">
                <a:solidFill>
                  <a:srgbClr val="0000FF"/>
                </a:solidFill>
                <a:latin typeface="Tahoma" panose="020B0604030504040204" pitchFamily="34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+</a:t>
            </a:r>
            <a:r>
              <a:rPr lang="en-US" altLang="zh-CN" i="1" dirty="0">
                <a:solidFill>
                  <a:srgbClr val="0000FF"/>
                </a:solidFill>
                <a:latin typeface="Tahoma" panose="020B0604030504040204" pitchFamily="34" charset="0"/>
              </a:rPr>
              <a:t>x    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-2</a:t>
            </a:r>
            <a:r>
              <a:rPr lang="en-US" altLang="zh-CN" i="1" baseline="50000" dirty="0">
                <a:solidFill>
                  <a:srgbClr val="0000FF"/>
                </a:solidFill>
                <a:latin typeface="Tahoma" panose="020B0604030504040204" pitchFamily="34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 ≤ </a:t>
            </a:r>
            <a:r>
              <a:rPr lang="en-US" altLang="zh-CN" i="1" dirty="0">
                <a:solidFill>
                  <a:srgbClr val="0000FF"/>
                </a:solidFill>
                <a:latin typeface="Tahoma" panose="020B0604030504040204" pitchFamily="34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 &lt; </a:t>
            </a:r>
            <a:r>
              <a:rPr lang="en-US" altLang="zh-CN" dirty="0" smtClean="0">
                <a:solidFill>
                  <a:srgbClr val="0000FF"/>
                </a:solidFill>
                <a:latin typeface="Tahoma" panose="020B0604030504040204" pitchFamily="34" charset="0"/>
              </a:rPr>
              <a:t>2</a:t>
            </a:r>
            <a:r>
              <a:rPr lang="en-US" altLang="zh-CN" i="1" baseline="50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n</a:t>
            </a:r>
          </a:p>
          <a:p>
            <a:pPr eaLnBrk="1" hangingPunct="1">
              <a:buClr>
                <a:schemeClr val="hlink"/>
              </a:buClr>
              <a:buSzPct val="65000"/>
              <a:buNone/>
            </a:pPr>
            <a:endParaRPr lang="en-US" altLang="zh-CN" i="1" baseline="500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>
                <a:schemeClr val="hlink"/>
              </a:buClr>
              <a:buSzPct val="65000"/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Tahoma" panose="020B0604030504040204" pitchFamily="34" charset="0"/>
              </a:rPr>
              <a:t> 保持</a:t>
            </a:r>
            <a:r>
              <a:rPr lang="zh-CN" altLang="en-US" dirty="0">
                <a:solidFill>
                  <a:srgbClr val="000099"/>
                </a:solidFill>
                <a:latin typeface="Tahoma" panose="020B0604030504040204" pitchFamily="34" charset="0"/>
              </a:rPr>
              <a:t>数据原有大小顺序，便于进行比较操作。</a:t>
            </a:r>
          </a:p>
          <a:p>
            <a:pPr eaLnBrk="1" hangingPunct="1">
              <a:buClr>
                <a:schemeClr val="hlink"/>
              </a:buClr>
              <a:buSzPct val="65000"/>
              <a:buNone/>
            </a:pPr>
            <a:r>
              <a:rPr lang="zh-CN" altLang="en-US" dirty="0">
                <a:solidFill>
                  <a:srgbClr val="000099"/>
                </a:solidFill>
                <a:latin typeface="Tahoma" panose="020B0604030504040204" pitchFamily="34" charset="0"/>
              </a:rPr>
              <a:t> 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600" dirty="0" smtClean="0"/>
              <a:t>与补码的符号位相异，数据位相同？</a:t>
            </a:r>
            <a:endParaRPr lang="en-US" altLang="zh-CN" sz="26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X</a:t>
            </a:r>
            <a:r>
              <a:rPr lang="en-US" altLang="zh-CN" sz="2200" dirty="0">
                <a:solidFill>
                  <a:srgbClr val="000000"/>
                </a:solidFill>
              </a:rPr>
              <a:t>=+10101 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smtClean="0"/>
              <a:t>  </a:t>
            </a:r>
            <a:r>
              <a:rPr lang="en-US" altLang="zh-CN" sz="2200" dirty="0"/>
              <a:t>[X]</a:t>
            </a:r>
            <a:r>
              <a:rPr lang="zh-CN" altLang="en-US" sz="2200" baseline="-25000" dirty="0"/>
              <a:t>移 </a:t>
            </a:r>
            <a:r>
              <a:rPr lang="en-US" altLang="zh-CN" sz="2200" dirty="0"/>
              <a:t>=2</a:t>
            </a:r>
            <a:r>
              <a:rPr lang="en-US" altLang="zh-CN" sz="2200" baseline="50000" dirty="0"/>
              <a:t>5</a:t>
            </a:r>
            <a:r>
              <a:rPr lang="en-US" altLang="zh-CN" sz="2200" dirty="0">
                <a:solidFill>
                  <a:schemeClr val="folHlink"/>
                </a:solidFill>
              </a:rPr>
              <a:t>+</a:t>
            </a:r>
            <a:r>
              <a:rPr lang="en-US" altLang="zh-CN" sz="2200" dirty="0"/>
              <a:t>10101=</a:t>
            </a:r>
            <a:r>
              <a:rPr lang="en-US" altLang="zh-CN" sz="2200" dirty="0">
                <a:solidFill>
                  <a:schemeClr val="accent2"/>
                </a:solidFill>
              </a:rPr>
              <a:t>1</a:t>
            </a:r>
            <a:r>
              <a:rPr lang="en-US" altLang="zh-CN" sz="2200" dirty="0"/>
              <a:t>10101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dirty="0">
                <a:solidFill>
                  <a:srgbClr val="000000"/>
                </a:solidFill>
              </a:rPr>
              <a:t>X=-10101 </a:t>
            </a:r>
            <a:r>
              <a:rPr lang="en-US" altLang="zh-CN" sz="2200" dirty="0" smtClean="0">
                <a:solidFill>
                  <a:srgbClr val="000000"/>
                </a:solidFill>
              </a:rPr>
              <a:t> </a:t>
            </a:r>
            <a:r>
              <a:rPr lang="en-US" altLang="zh-CN" sz="2200" dirty="0" smtClean="0"/>
              <a:t>    </a:t>
            </a:r>
            <a:r>
              <a:rPr lang="en-US" altLang="zh-CN" sz="2200" dirty="0"/>
              <a:t>[X]</a:t>
            </a:r>
            <a:r>
              <a:rPr lang="zh-CN" altLang="en-US" sz="2200" baseline="-25000" dirty="0"/>
              <a:t>移 </a:t>
            </a:r>
            <a:r>
              <a:rPr lang="en-US" altLang="zh-CN" sz="2200" dirty="0"/>
              <a:t>=</a:t>
            </a:r>
            <a:r>
              <a:rPr lang="en-US" altLang="zh-CN" sz="2200" dirty="0" smtClean="0"/>
              <a:t>2</a:t>
            </a:r>
            <a:r>
              <a:rPr lang="en-US" altLang="zh-CN" sz="2200" baseline="50000" dirty="0" smtClean="0"/>
              <a:t>5</a:t>
            </a:r>
            <a:r>
              <a:rPr lang="en-US" altLang="zh-CN" sz="2200" dirty="0" smtClean="0">
                <a:solidFill>
                  <a:schemeClr val="folHlink"/>
                </a:solidFill>
              </a:rPr>
              <a:t>-</a:t>
            </a:r>
            <a:r>
              <a:rPr lang="en-US" altLang="zh-CN" sz="2200" dirty="0" smtClean="0"/>
              <a:t>10101</a:t>
            </a:r>
            <a:r>
              <a:rPr lang="zh-CN" altLang="en-US" dirty="0" smtClean="0"/>
              <a:t>＝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01011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600" dirty="0" smtClean="0"/>
              <a:t>仅</a:t>
            </a:r>
            <a:r>
              <a:rPr lang="zh-CN" altLang="en-US" sz="2600" dirty="0"/>
              <a:t>用于表示整数，通常表示浮点数的</a:t>
            </a:r>
            <a:r>
              <a:rPr lang="zh-CN" altLang="en-US" sz="2600" dirty="0">
                <a:solidFill>
                  <a:srgbClr val="FF0000"/>
                </a:solidFill>
              </a:rPr>
              <a:t>阶</a:t>
            </a:r>
            <a:r>
              <a:rPr lang="zh-CN" altLang="en-US" sz="2600" dirty="0" smtClean="0">
                <a:solidFill>
                  <a:srgbClr val="FF0000"/>
                </a:solidFill>
              </a:rPr>
              <a:t>码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endParaRPr lang="en-US" altLang="zh-CN" sz="26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endParaRPr lang="en-US" altLang="zh-CN" sz="2600" dirty="0" smtClean="0"/>
          </a:p>
          <a:p>
            <a:pPr eaLnBrk="1" hangingPunct="1">
              <a:buClr>
                <a:schemeClr val="hlink"/>
              </a:buClr>
              <a:buSzPct val="65000"/>
              <a:buNone/>
            </a:pPr>
            <a:endParaRPr lang="en-US" altLang="zh-CN" dirty="0" smtClean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eaLnBrk="1" hangingPunct="1">
              <a:buClr>
                <a:schemeClr val="hlink"/>
              </a:buClr>
              <a:buSzPct val="65000"/>
              <a:buNone/>
            </a:pPr>
            <a:endParaRPr lang="en-US" altLang="zh-CN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eaLnBrk="1" hangingPunct="1">
              <a:buClr>
                <a:schemeClr val="hlink"/>
              </a:buClr>
              <a:buSzPct val="65000"/>
              <a:buNone/>
            </a:pPr>
            <a:endParaRPr lang="zh-CN" altLang="en-US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eaLnBrk="1" hangingPunct="1">
              <a:buClr>
                <a:schemeClr val="hlink"/>
              </a:buClr>
              <a:buSzPct val="65000"/>
              <a:buNone/>
            </a:pPr>
            <a:r>
              <a:rPr lang="en-US" altLang="zh-CN" dirty="0" smtClean="0">
                <a:solidFill>
                  <a:srgbClr val="000099"/>
                </a:solidFill>
                <a:latin typeface="Tahoma" panose="020B0604030504040204" pitchFamily="34" charset="0"/>
              </a:rPr>
              <a:t/>
            </a:r>
            <a:br>
              <a:rPr lang="en-US" altLang="zh-CN" dirty="0" smtClean="0">
                <a:solidFill>
                  <a:srgbClr val="000099"/>
                </a:solidFill>
                <a:latin typeface="Tahoma" panose="020B0604030504040204" pitchFamily="34" charset="0"/>
              </a:rPr>
            </a:br>
            <a:endParaRPr lang="en-US" altLang="zh-CN" dirty="0" smtClean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不同机器码公式对比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539552" y="1412776"/>
          <a:ext cx="8001000" cy="388620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sz="24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&lt; x ≤0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&lt; x ≤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 ≥ 0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原码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olBoran" panose="020B0100010101010101" pitchFamily="34" charset="0"/>
                        <a:ea typeface="华文新魏" panose="0201080004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反码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olBoran" panose="020B0100010101010101" pitchFamily="34" charset="0"/>
                        <a:ea typeface="华文新魏" panose="0201080004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n+</a:t>
                      </a:r>
                      <a:r>
                        <a:rPr kumimoji="0" lang="en-US" sz="28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补码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MoolBoran" panose="020B0100010101010101" pitchFamily="34" charset="0"/>
                        <a:ea typeface="华文新魏" panose="0201080004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7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移码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MoolBoran" panose="020B0100010101010101" pitchFamily="34" charset="0"/>
                        <a:ea typeface="华文新魏" panose="0201080004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无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接连接符 10"/>
          <p:cNvCxnSpPr>
            <a:cxnSpLocks noChangeShapeType="1"/>
          </p:cNvCxnSpPr>
          <p:nvPr/>
        </p:nvCxnSpPr>
        <p:spPr bwMode="auto">
          <a:xfrm>
            <a:off x="3360117" y="1916832"/>
            <a:ext cx="131763" cy="1588"/>
          </a:xfrm>
          <a:prstGeom prst="line">
            <a:avLst/>
          </a:prstGeom>
          <a:noFill/>
          <a:ln w="19050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16"/>
          <p:cNvCxnSpPr>
            <a:cxnSpLocks noChangeShapeType="1"/>
          </p:cNvCxnSpPr>
          <p:nvPr/>
        </p:nvCxnSpPr>
        <p:spPr bwMode="auto">
          <a:xfrm>
            <a:off x="5220072" y="1903762"/>
            <a:ext cx="131762" cy="1587"/>
          </a:xfrm>
          <a:prstGeom prst="line">
            <a:avLst/>
          </a:prstGeom>
          <a:noFill/>
          <a:ln w="19050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326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定点数机器码表示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762358"/>
          </a:xfrm>
        </p:spPr>
        <p:txBody>
          <a:bodyPr/>
          <a:lstStyle/>
          <a:p>
            <a:r>
              <a:rPr lang="en-US" altLang="zh-CN" dirty="0"/>
              <a:t>n+1</a:t>
            </a:r>
            <a:r>
              <a:rPr lang="zh-CN" altLang="en-US" dirty="0"/>
              <a:t>位定点数，数据位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111699" y="2117965"/>
            <a:ext cx="3013223" cy="406265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>
                <a:solidFill>
                  <a:srgbClr val="FFFFFF"/>
                </a:solidFill>
                <a:latin typeface="+mj-ea"/>
                <a:ea typeface="+mj-ea"/>
              </a:rPr>
              <a:t>定点整数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20321" y="2103349"/>
            <a:ext cx="2952079" cy="40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 dirty="0">
                <a:solidFill>
                  <a:srgbClr val="FFFFFF"/>
                </a:solidFill>
                <a:latin typeface="+mj-ea"/>
                <a:ea typeface="+mj-ea"/>
              </a:rPr>
              <a:t>定点小数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35609" y="2827579"/>
            <a:ext cx="1181869" cy="40626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 dirty="0">
                <a:solidFill>
                  <a:srgbClr val="FFFFFF"/>
                </a:solidFill>
                <a:latin typeface="+mj-ea"/>
                <a:ea typeface="+mj-ea"/>
              </a:rPr>
              <a:t>原</a:t>
            </a:r>
            <a:r>
              <a:rPr lang="zh-CN" altLang="en-US" i="0" dirty="0" smtClean="0">
                <a:solidFill>
                  <a:srgbClr val="FFFFFF"/>
                </a:solidFill>
                <a:latin typeface="+mj-ea"/>
                <a:ea typeface="+mj-ea"/>
              </a:rPr>
              <a:t>码反码</a:t>
            </a:r>
            <a:endParaRPr lang="zh-CN" altLang="en-US" i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735609" y="3518073"/>
            <a:ext cx="1181869" cy="40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>
                <a:solidFill>
                  <a:srgbClr val="FFFFFF"/>
                </a:solidFill>
                <a:latin typeface="+mj-ea"/>
                <a:ea typeface="+mj-ea"/>
              </a:rPr>
              <a:t>补码</a:t>
            </a:r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2111699" y="2798936"/>
            <a:ext cx="1676400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[1-2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-1] </a:t>
            </a: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5220320" y="2822451"/>
            <a:ext cx="1681163" cy="39052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600" i="0" dirty="0">
                <a:solidFill>
                  <a:srgbClr val="FFFFFF"/>
                </a:solidFill>
                <a:latin typeface="+mj-ea"/>
                <a:ea typeface="+mj-ea"/>
              </a:rPr>
              <a:t>[2</a:t>
            </a:r>
            <a:r>
              <a:rPr lang="en-US" altLang="zh-CN" sz="1600" i="0" baseline="50000" dirty="0">
                <a:solidFill>
                  <a:srgbClr val="FFFFFF"/>
                </a:solidFill>
                <a:latin typeface="+mj-ea"/>
                <a:ea typeface="+mj-ea"/>
              </a:rPr>
              <a:t>-n</a:t>
            </a:r>
            <a:r>
              <a:rPr lang="en-US" altLang="zh-CN" sz="1600" i="0" dirty="0">
                <a:solidFill>
                  <a:srgbClr val="FFFFFF"/>
                </a:solidFill>
                <a:latin typeface="+mj-ea"/>
                <a:ea typeface="+mj-ea"/>
              </a:rPr>
              <a:t>-1, 1-2</a:t>
            </a:r>
            <a:r>
              <a:rPr lang="en-US" altLang="zh-CN" sz="1600" i="0" baseline="50000" dirty="0">
                <a:solidFill>
                  <a:srgbClr val="FFFFFF"/>
                </a:solidFill>
                <a:latin typeface="+mj-ea"/>
                <a:ea typeface="+mj-ea"/>
              </a:rPr>
              <a:t>-n</a:t>
            </a:r>
            <a:r>
              <a:rPr lang="en-US" altLang="zh-CN" sz="1600" i="0" dirty="0">
                <a:solidFill>
                  <a:srgbClr val="FFFFFF"/>
                </a:solidFill>
                <a:latin typeface="+mj-ea"/>
                <a:ea typeface="+mj-ea"/>
              </a:rPr>
              <a:t>] </a:t>
            </a:r>
          </a:p>
        </p:txBody>
      </p:sp>
      <p:sp>
        <p:nvSpPr>
          <p:cNvPr id="11" name="文本框 17"/>
          <p:cNvSpPr txBox="1">
            <a:spLocks noChangeArrowheads="1"/>
          </p:cNvSpPr>
          <p:nvPr/>
        </p:nvSpPr>
        <p:spPr bwMode="auto">
          <a:xfrm>
            <a:off x="2106936" y="3499023"/>
            <a:ext cx="1676400" cy="4254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[-2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-1] </a:t>
            </a:r>
          </a:p>
        </p:txBody>
      </p:sp>
      <p:sp>
        <p:nvSpPr>
          <p:cNvPr id="12" name="文本框 18"/>
          <p:cNvSpPr txBox="1">
            <a:spLocks noChangeArrowheads="1"/>
          </p:cNvSpPr>
          <p:nvPr/>
        </p:nvSpPr>
        <p:spPr bwMode="auto">
          <a:xfrm>
            <a:off x="5225083" y="3484474"/>
            <a:ext cx="1676400" cy="4254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[-1, 1-2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-n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] </a:t>
            </a:r>
          </a:p>
        </p:txBody>
      </p:sp>
      <p:sp>
        <p:nvSpPr>
          <p:cNvPr id="13" name="文本框 19"/>
          <p:cNvSpPr txBox="1">
            <a:spLocks noChangeArrowheads="1"/>
          </p:cNvSpPr>
          <p:nvPr/>
        </p:nvSpPr>
        <p:spPr bwMode="auto">
          <a:xfrm>
            <a:off x="735609" y="4246736"/>
            <a:ext cx="1181869" cy="40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>
                <a:solidFill>
                  <a:srgbClr val="FFFFFF"/>
                </a:solidFill>
                <a:latin typeface="+mj-ea"/>
                <a:ea typeface="+mj-ea"/>
              </a:rPr>
              <a:t>移码</a:t>
            </a:r>
          </a:p>
        </p:txBody>
      </p:sp>
      <p:sp>
        <p:nvSpPr>
          <p:cNvPr id="14" name="文本框 20"/>
          <p:cNvSpPr txBox="1">
            <a:spLocks noChangeArrowheads="1"/>
          </p:cNvSpPr>
          <p:nvPr/>
        </p:nvSpPr>
        <p:spPr bwMode="auto">
          <a:xfrm>
            <a:off x="2103761" y="4227686"/>
            <a:ext cx="1676400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[-2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-1]</a:t>
            </a:r>
          </a:p>
        </p:txBody>
      </p:sp>
      <p:sp>
        <p:nvSpPr>
          <p:cNvPr id="15" name="文本框 21"/>
          <p:cNvSpPr txBox="1">
            <a:spLocks noChangeArrowheads="1"/>
          </p:cNvSpPr>
          <p:nvPr/>
        </p:nvSpPr>
        <p:spPr bwMode="auto">
          <a:xfrm>
            <a:off x="5220321" y="4213137"/>
            <a:ext cx="2952079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i="0">
                <a:solidFill>
                  <a:srgbClr val="FFFFFF"/>
                </a:solidFill>
                <a:latin typeface="+mj-ea"/>
                <a:ea typeface="+mj-ea"/>
              </a:rPr>
              <a:t>小数无移码</a:t>
            </a:r>
            <a:endParaRPr lang="en-US" sz="1800" i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8" name="文本框 12"/>
          <p:cNvSpPr txBox="1">
            <a:spLocks noChangeArrowheads="1"/>
          </p:cNvSpPr>
          <p:nvPr/>
        </p:nvSpPr>
        <p:spPr bwMode="auto">
          <a:xfrm>
            <a:off x="3903961" y="2798936"/>
            <a:ext cx="1228899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(-2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) </a:t>
            </a:r>
          </a:p>
        </p:txBody>
      </p:sp>
      <p:sp>
        <p:nvSpPr>
          <p:cNvPr id="19" name="文本框 13"/>
          <p:cNvSpPr txBox="1">
            <a:spLocks noChangeArrowheads="1"/>
          </p:cNvSpPr>
          <p:nvPr/>
        </p:nvSpPr>
        <p:spPr bwMode="auto">
          <a:xfrm>
            <a:off x="7035056" y="2784387"/>
            <a:ext cx="1137344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(-1, 1) </a:t>
            </a:r>
          </a:p>
        </p:txBody>
      </p:sp>
      <p:sp>
        <p:nvSpPr>
          <p:cNvPr id="20" name="文本框 17"/>
          <p:cNvSpPr txBox="1">
            <a:spLocks noChangeArrowheads="1"/>
          </p:cNvSpPr>
          <p:nvPr/>
        </p:nvSpPr>
        <p:spPr bwMode="auto">
          <a:xfrm>
            <a:off x="3899198" y="3499023"/>
            <a:ext cx="1228899" cy="4254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[-2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) </a:t>
            </a:r>
          </a:p>
        </p:txBody>
      </p:sp>
      <p:sp>
        <p:nvSpPr>
          <p:cNvPr id="21" name="文本框 18"/>
          <p:cNvSpPr txBox="1">
            <a:spLocks noChangeArrowheads="1"/>
          </p:cNvSpPr>
          <p:nvPr/>
        </p:nvSpPr>
        <p:spPr bwMode="auto">
          <a:xfrm>
            <a:off x="7039818" y="3484474"/>
            <a:ext cx="1132582" cy="4254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[-1, 1) </a:t>
            </a: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3896023" y="4227686"/>
            <a:ext cx="1228899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[-2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744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机器码小结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dirty="0" smtClean="0"/>
              <a:t>MSB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FF0000"/>
                </a:solidFill>
              </a:rPr>
              <a:t>数符</a:t>
            </a:r>
          </a:p>
          <a:p>
            <a:pPr algn="just">
              <a:spcBef>
                <a:spcPct val="30000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r>
              <a:rPr lang="zh-CN" altLang="en-US" dirty="0"/>
              <a:t>定点编码方式</a:t>
            </a:r>
          </a:p>
          <a:p>
            <a:pPr lvl="1" algn="just">
              <a:spcBef>
                <a:spcPct val="30000"/>
              </a:spcBef>
            </a:pPr>
            <a:r>
              <a:rPr lang="zh-CN" altLang="en-US" dirty="0"/>
              <a:t>原码   用来表示浮点（实）数的尾数</a:t>
            </a:r>
          </a:p>
          <a:p>
            <a:pPr lvl="1" algn="just">
              <a:spcBef>
                <a:spcPct val="30000"/>
              </a:spcBef>
            </a:pPr>
            <a:r>
              <a:rPr lang="zh-CN" altLang="en-US" dirty="0"/>
              <a:t>反码   已不用于表示数值数据</a:t>
            </a:r>
          </a:p>
          <a:p>
            <a:pPr lvl="1" algn="just">
              <a:spcBef>
                <a:spcPct val="30000"/>
              </a:spcBef>
            </a:pPr>
            <a:r>
              <a:rPr lang="zh-CN" altLang="en-US" dirty="0"/>
              <a:t>补码   </a:t>
            </a:r>
            <a:r>
              <a:rPr lang="en-US" altLang="zh-CN" dirty="0"/>
              <a:t>50</a:t>
            </a:r>
            <a:r>
              <a:rPr lang="zh-CN" altLang="en-US" dirty="0"/>
              <a:t>年代开始成为整数标准</a:t>
            </a:r>
            <a:endParaRPr lang="en-US" altLang="zh-CN" dirty="0"/>
          </a:p>
          <a:p>
            <a:pPr lvl="1" algn="just">
              <a:spcBef>
                <a:spcPct val="30000"/>
              </a:spcBef>
            </a:pPr>
            <a:r>
              <a:rPr lang="zh-CN" altLang="en-US" dirty="0"/>
              <a:t>移码   用于浮点数阶码</a:t>
            </a:r>
          </a:p>
          <a:p>
            <a:pPr algn="just">
              <a:spcBef>
                <a:spcPct val="30000"/>
              </a:spcBef>
            </a:pPr>
            <a:r>
              <a:rPr lang="zh-CN" altLang="en-US" dirty="0" smtClean="0"/>
              <a:t>补码优势</a:t>
            </a:r>
            <a:endParaRPr lang="zh-CN" altLang="en-US" dirty="0"/>
          </a:p>
          <a:p>
            <a:pPr lvl="1" algn="just">
              <a:spcBef>
                <a:spcPct val="30000"/>
              </a:spcBef>
            </a:pPr>
            <a:r>
              <a:rPr lang="zh-CN" altLang="en-US" dirty="0" smtClean="0"/>
              <a:t>模运算，</a:t>
            </a:r>
            <a:r>
              <a:rPr lang="zh-CN" altLang="en-US" dirty="0"/>
              <a:t>加、减运算统一</a:t>
            </a:r>
          </a:p>
          <a:p>
            <a:pPr lvl="1" algn="just">
              <a:spcBef>
                <a:spcPct val="30000"/>
              </a:spcBef>
            </a:pPr>
            <a:r>
              <a:rPr lang="zh-CN" altLang="en-US" dirty="0" smtClean="0"/>
              <a:t>唯一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zh-CN" altLang="en-US" dirty="0"/>
              <a:t>方便使用</a:t>
            </a:r>
          </a:p>
          <a:p>
            <a:pPr lvl="1" algn="just">
              <a:spcBef>
                <a:spcPct val="30000"/>
              </a:spcBef>
            </a:pPr>
            <a:endParaRPr lang="zh-CN" altLang="en-US" dirty="0">
              <a:latin typeface="+mn-lt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语言中的机器码</a:t>
            </a:r>
            <a:r>
              <a:rPr lang="zh-CN" altLang="zh-CN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577584"/>
            <a:ext cx="6832104" cy="3413755"/>
          </a:xfrm>
          <a:prstGeom prst="rect">
            <a:avLst/>
          </a:prstGeom>
          <a:solidFill>
            <a:srgbClr val="CCFF66">
              <a:alpha val="74117"/>
            </a:srgb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127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129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257 </a:t>
            </a:r>
            <a:endParaRPr lang="en-US" altLang="zh-CN" sz="2400" b="1" kern="0" dirty="0" smtClean="0">
              <a:solidFill>
                <a:srgbClr val="F000F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00192" y="1881504"/>
            <a:ext cx="2357933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00192" y="3393074"/>
            <a:ext cx="2370632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-127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00192" y="2640329"/>
            <a:ext cx="2383333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-128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300192" y="4848710"/>
            <a:ext cx="2381591" cy="541338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？？？？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2597125" y="1804302"/>
            <a:ext cx="1584176" cy="349647"/>
          </a:xfrm>
          <a:prstGeom prst="wedgeRectCallout">
            <a:avLst>
              <a:gd name="adj1" fmla="val -21286"/>
              <a:gd name="adj2" fmla="val 1283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机器码赋值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779912" y="4390945"/>
            <a:ext cx="1584176" cy="349647"/>
          </a:xfrm>
          <a:prstGeom prst="wedgeRectCallout">
            <a:avLst>
              <a:gd name="adj1" fmla="val -59027"/>
              <a:gd name="adj2" fmla="val -1155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真值输出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11560" y="5383097"/>
            <a:ext cx="655272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变量</a:t>
            </a:r>
            <a:r>
              <a:rPr lang="en-US" altLang="zh-CN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sz="2400" i="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b,c</a:t>
            </a: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机器码实际存储值是多少？</a:t>
            </a:r>
            <a:endParaRPr lang="zh-CN" altLang="en-US" sz="2400" i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00192" y="4095965"/>
            <a:ext cx="2371874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 autoUpdateAnimBg="0"/>
      <p:bldP spid="7" grpId="0" build="allAtOnce" animBg="1" autoUpdateAnimBg="0"/>
      <p:bldP spid="8" grpId="0" build="allAtOnce" animBg="1" autoUpdateAnimBg="0"/>
      <p:bldP spid="9" grpId="0" build="allAtOnce" animBg="1" autoUpdateAnimBg="0"/>
      <p:bldP spid="3" grpId="0" animBg="1"/>
      <p:bldP spid="14" grpId="0" animBg="1"/>
      <p:bldP spid="15" grpId="0" build="allAtOnce"/>
      <p:bldP spid="13" grpId="0" build="allAtOnce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2" y="912083"/>
            <a:ext cx="7162800" cy="3562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变量内存值？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555776" y="3717032"/>
            <a:ext cx="6035253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127 = 127 = 7F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555776" y="4396187"/>
            <a:ext cx="6035253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128 = -128 = FFFFFF80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81490" y="5098096"/>
            <a:ext cx="6035253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129 = -127 = FFFFFF81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553551" y="5800005"/>
            <a:ext cx="6035253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8081-FF7F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3563888" y="923218"/>
            <a:ext cx="1584176" cy="349647"/>
          </a:xfrm>
          <a:prstGeom prst="wedgeRectCallout">
            <a:avLst>
              <a:gd name="adj1" fmla="val -21286"/>
              <a:gd name="adj2" fmla="val 1283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机器码赋值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4987048" y="3234335"/>
            <a:ext cx="1224136" cy="349647"/>
          </a:xfrm>
          <a:prstGeom prst="wedgeRectCallout">
            <a:avLst>
              <a:gd name="adj1" fmla="val -27391"/>
              <a:gd name="adj2" fmla="val -1029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真值输出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6797829" y="3232928"/>
            <a:ext cx="1391932" cy="349647"/>
          </a:xfrm>
          <a:prstGeom prst="wedgeRectCallout">
            <a:avLst>
              <a:gd name="adj1" fmla="val -88131"/>
              <a:gd name="adj2" fmla="val -11304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机器码输出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1147604" y="3407751"/>
            <a:ext cx="1391932" cy="349647"/>
          </a:xfrm>
          <a:prstGeom prst="wedgeRectCallout">
            <a:avLst>
              <a:gd name="adj1" fmla="val 151901"/>
              <a:gd name="adj2" fmla="val -803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内存输出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3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 animBg="1" autoUpdateAnimBg="0"/>
      <p:bldP spid="29" grpId="0" build="allAtOnce" animBg="1" autoUpdateAnimBg="0"/>
      <p:bldP spid="30" grpId="0" build="allAtOnce" animBg="1" autoUpdateAnimBg="0"/>
      <p:bldP spid="31" grpId="0" build="allAtOnce" animBg="1" autoUpdateAnimBg="0"/>
      <p:bldP spid="32" grpId="0" animBg="1"/>
      <p:bldP spid="33" grpId="0" animBg="1"/>
      <p:bldP spid="34" grpId="0" animBg="1"/>
      <p:bldP spid="3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0" y="363931"/>
            <a:ext cx="7211144" cy="630637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874054" y="620688"/>
            <a:ext cx="781744" cy="1224136"/>
          </a:xfrm>
          <a:prstGeom prst="roundRect">
            <a:avLst/>
          </a:prstGeom>
          <a:solidFill>
            <a:srgbClr val="86BC64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788024" y="620688"/>
            <a:ext cx="1512168" cy="1224136"/>
          </a:xfrm>
          <a:prstGeom prst="roundRect">
            <a:avLst/>
          </a:prstGeom>
          <a:solidFill>
            <a:srgbClr val="86BC64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99792" y="2136571"/>
            <a:ext cx="3456384" cy="576064"/>
          </a:xfrm>
          <a:prstGeom prst="roundRect">
            <a:avLst/>
          </a:prstGeom>
          <a:solidFill>
            <a:srgbClr val="86BC64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99792" y="3361059"/>
            <a:ext cx="3456384" cy="576064"/>
          </a:xfrm>
          <a:prstGeom prst="roundRect">
            <a:avLst/>
          </a:prstGeom>
          <a:solidFill>
            <a:srgbClr val="86BC64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88224" y="612259"/>
            <a:ext cx="936104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00FF"/>
                </a:solidFill>
              </a:rPr>
              <a:t>a=127;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88224" y="912083"/>
            <a:ext cx="936104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00FF"/>
                </a:solidFill>
              </a:rPr>
              <a:t>b=128;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88224" y="1196518"/>
            <a:ext cx="936104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00FF"/>
                </a:solidFill>
              </a:rPr>
              <a:t>c=129;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88224" y="1525281"/>
            <a:ext cx="936104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00FF"/>
                </a:solidFill>
              </a:rPr>
              <a:t>d=-1;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88224" y="2318899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aedx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88224" y="2924944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aeax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88224" y="3263498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edx</a:t>
            </a:r>
            <a:r>
              <a:rPr lang="en-US" altLang="zh-CN" sz="16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形参</a:t>
            </a:r>
            <a:endParaRPr lang="zh-CN" altLang="en-US" sz="1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88224" y="3563322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 err="1">
                <a:solidFill>
                  <a:srgbClr val="0000FF"/>
                </a:solidFill>
                <a:sym typeface="Wingdings" panose="05000000000000000000" pitchFamily="2" charset="2"/>
              </a:rPr>
              <a:t>eax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形参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88224" y="3855191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打印格式地址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形参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88224" y="4193745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rgbClr val="0000FF"/>
                </a:solidFill>
              </a:rPr>
              <a:t>调用</a:t>
            </a:r>
            <a:r>
              <a:rPr lang="en-US" altLang="zh-CN" dirty="0" err="1" smtClean="0">
                <a:solidFill>
                  <a:srgbClr val="0000FF"/>
                </a:solidFill>
              </a:rPr>
              <a:t>printf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424040" y="5778212"/>
            <a:ext cx="5296604" cy="459100"/>
          </a:xfrm>
          <a:prstGeom prst="rect">
            <a:avLst/>
          </a:prstGeom>
          <a:solidFill>
            <a:srgbClr val="FFC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变量</a:t>
            </a:r>
            <a:r>
              <a:rPr lang="en-US" altLang="zh-CN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sz="2400" i="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b,c,d</a:t>
            </a: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内存地址为啥不连续？</a:t>
            </a:r>
            <a:endParaRPr lang="zh-CN" altLang="en-US" sz="2400" i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build="allAtOnce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语言中的定点数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无符号整数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unsigned char </a:t>
            </a:r>
          </a:p>
          <a:p>
            <a:pPr lvl="1"/>
            <a:r>
              <a:rPr lang="en-US" altLang="zh-CN" dirty="0" smtClean="0"/>
              <a:t>unsigned short</a:t>
            </a:r>
          </a:p>
          <a:p>
            <a:pPr lvl="1"/>
            <a:r>
              <a:rPr lang="en-US" altLang="zh-CN" dirty="0" smtClean="0"/>
              <a:t>unsigned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>
                <a:ea typeface="黑体" panose="02010609060101010101" pitchFamily="49" charset="-122"/>
              </a:rPr>
              <a:t>一般用于地址</a:t>
            </a:r>
            <a:r>
              <a:rPr lang="zh-CN" altLang="en-US" dirty="0">
                <a:ea typeface="黑体" panose="02010609060101010101" pitchFamily="49" charset="-122"/>
              </a:rPr>
              <a:t>运算，编号表示</a:t>
            </a:r>
          </a:p>
          <a:p>
            <a:r>
              <a:rPr lang="zh-CN" altLang="en-US" dirty="0" smtClean="0"/>
              <a:t>有符号整数</a:t>
            </a:r>
            <a:endParaRPr lang="en-US" altLang="zh-CN" dirty="0"/>
          </a:p>
          <a:p>
            <a:pPr lvl="1"/>
            <a:r>
              <a:rPr lang="en-US" altLang="zh-CN" dirty="0" smtClean="0"/>
              <a:t>char    short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long</a:t>
            </a:r>
          </a:p>
          <a:p>
            <a:pPr lvl="1"/>
            <a:r>
              <a:rPr lang="zh-CN" altLang="en-US" dirty="0" smtClean="0"/>
              <a:t>采用补码表示</a:t>
            </a:r>
            <a:endParaRPr lang="en-US" altLang="zh-CN" dirty="0" smtClean="0"/>
          </a:p>
          <a:p>
            <a:pPr algn="just">
              <a:spcBef>
                <a:spcPct val="30000"/>
              </a:spcBef>
            </a:pPr>
            <a:r>
              <a:rPr lang="zh-CN" altLang="en-US" sz="2200" dirty="0" smtClean="0">
                <a:ea typeface="黑体" panose="02010609060101010101" pitchFamily="49" charset="-122"/>
              </a:rPr>
              <a:t>无符号整数的</a:t>
            </a:r>
            <a:r>
              <a:rPr lang="zh-CN" altLang="en-US" sz="2200" dirty="0">
                <a:ea typeface="黑体" panose="02010609060101010101" pitchFamily="49" charset="-122"/>
              </a:rPr>
              <a:t>最大值大于位数相同的带符号整数的最大值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lvl="1" algn="just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8位无符号整数最大是255（1111 1111）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algn="just">
              <a:spcBef>
                <a:spcPct val="3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8</a:t>
            </a:r>
            <a:r>
              <a:rPr lang="zh-CN" altLang="en-US" dirty="0">
                <a:ea typeface="黑体" panose="02010609060101010101" pitchFamily="49" charset="-122"/>
              </a:rPr>
              <a:t>位带符号整数最大为</a:t>
            </a:r>
            <a:r>
              <a:rPr lang="en-US" altLang="zh-CN" dirty="0">
                <a:ea typeface="黑体" panose="02010609060101010101" pitchFamily="49" charset="-122"/>
              </a:rPr>
              <a:t>127</a:t>
            </a: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0111 1111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 </a:t>
            </a:r>
            <a:r>
              <a:rPr lang="zh-CN" altLang="en-US" dirty="0" smtClean="0"/>
              <a:t>位补码表示</a:t>
            </a:r>
            <a:r>
              <a:rPr lang="zh-CN" altLang="en-US" dirty="0"/>
              <a:t>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r>
              <a:rPr lang="en-US" altLang="zh-CN" baseline="60000" dirty="0" smtClean="0">
                <a:solidFill>
                  <a:srgbClr val="FF0000"/>
                </a:solidFill>
              </a:rPr>
              <a:t>31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60000" dirty="0" smtClean="0">
                <a:solidFill>
                  <a:srgbClr val="FF0000"/>
                </a:solidFill>
              </a:rPr>
              <a:t>31</a:t>
            </a:r>
            <a:r>
              <a:rPr lang="en-US" altLang="zh-CN" dirty="0" smtClean="0">
                <a:solidFill>
                  <a:srgbClr val="FF0000"/>
                </a:solidFill>
              </a:rPr>
              <a:t>-1]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077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zh-CN" altLang="en-US" sz="2000" dirty="0" smtClean="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00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i="0" kern="0" dirty="0" smtClean="0">
                <a:ea typeface="宋体" panose="02010600030101010101" pitchFamily="2" charset="-122"/>
              </a:rPr>
              <a:t>     0000 0000 0000 0000 0000 0000 0000 0000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0000 0000 0000 0000 0000 0000 0000 0001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+ 1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0000 0000 0000 0000 0000 0000 0000 0010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+ 2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...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/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0111 1111 1111 1111 1111 1111 1111 1110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+ 2,147,483,646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0111 1111 1111 1111 1111 1111 1111 1111</a:t>
            </a:r>
            <a:r>
              <a:rPr lang="en-US" altLang="zh-CN" sz="1800" i="0" kern="0" baseline="-25000" dirty="0" smtClean="0">
                <a:solidFill>
                  <a:srgbClr val="FF0000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 = + 2,147,483,647</a:t>
            </a:r>
            <a:r>
              <a:rPr lang="en-US" altLang="zh-CN" sz="1800" i="0" kern="0" baseline="-25000" dirty="0" smtClean="0">
                <a:solidFill>
                  <a:srgbClr val="FF0000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/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solidFill>
                  <a:srgbClr val="00B050"/>
                </a:solidFill>
                <a:ea typeface="宋体" panose="02010600030101010101" pitchFamily="2" charset="-122"/>
              </a:rPr>
              <a:t>1000 0000 0000 0000 0000 0000 0000 0000</a:t>
            </a:r>
            <a:r>
              <a:rPr lang="en-US" altLang="zh-CN" sz="1800" i="0" kern="0" baseline="-25000" dirty="0" smtClean="0">
                <a:solidFill>
                  <a:srgbClr val="00B050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solidFill>
                  <a:srgbClr val="00B050"/>
                </a:solidFill>
                <a:ea typeface="宋体" panose="02010600030101010101" pitchFamily="2" charset="-122"/>
              </a:rPr>
              <a:t> = – 2,147,483,648</a:t>
            </a:r>
            <a:r>
              <a:rPr lang="en-US" altLang="zh-CN" sz="1800" i="0" kern="0" baseline="-25000" dirty="0" smtClean="0">
                <a:solidFill>
                  <a:srgbClr val="00B050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/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1000 0000 0000 0000 0000 0000 0000 0001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– 2,147,483,647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1000 0000 0000 0000 0000 0000 0000 0010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– 2,147,483,646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...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/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1111 1111 1111 1111 1111 1111 1111 1101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– 3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1111 1111 1111 1111 1111 1111 1111 1110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– 2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solidFill>
                  <a:srgbClr val="0000FF"/>
                </a:solidFill>
                <a:ea typeface="宋体" panose="02010600030101010101" pitchFamily="2" charset="-122"/>
              </a:rPr>
              <a:t>1111 1111 1111 1111 1111 1111 1111 1111</a:t>
            </a:r>
            <a:r>
              <a:rPr lang="en-US" altLang="zh-CN" sz="1800" i="0" kern="0" baseline="-25000" dirty="0" smtClean="0">
                <a:solidFill>
                  <a:srgbClr val="0000FF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solidFill>
                  <a:srgbClr val="0000FF"/>
                </a:solidFill>
                <a:ea typeface="宋体" panose="02010600030101010101" pitchFamily="2" charset="-122"/>
              </a:rPr>
              <a:t> = – 1</a:t>
            </a:r>
            <a:r>
              <a:rPr lang="en-US" altLang="zh-CN" sz="1800" i="0" kern="0" baseline="-25000" dirty="0" smtClean="0">
                <a:solidFill>
                  <a:srgbClr val="0000FF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3200" i="0" kern="0" dirty="0" smtClean="0">
                <a:ea typeface="宋体" panose="02010600030101010101" pitchFamily="2" charset="-122"/>
              </a:rPr>
              <a:t/>
            </a:r>
            <a:br>
              <a:rPr lang="en-US" altLang="zh-CN" sz="3200" i="0" kern="0" dirty="0" smtClean="0">
                <a:ea typeface="宋体" panose="02010600030101010101" pitchFamily="2" charset="-122"/>
              </a:rPr>
            </a:br>
            <a:r>
              <a:rPr lang="en-US" altLang="zh-CN" sz="1600" i="0" kern="0" dirty="0" smtClean="0">
                <a:ea typeface="宋体" panose="02010600030101010101" pitchFamily="2" charset="-122"/>
              </a:rPr>
              <a:t>	</a:t>
            </a:r>
            <a:endParaRPr lang="en-US" altLang="zh-CN" sz="1600" i="0" kern="0" dirty="0">
              <a:ea typeface="宋体" panose="02010600030101010101" pitchFamily="2" charset="-122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7905904" y="3140968"/>
            <a:ext cx="1157287" cy="941388"/>
            <a:chOff x="0" y="0"/>
            <a:chExt cx="729" cy="593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0" y="0"/>
              <a:ext cx="729" cy="245"/>
              <a:chOff x="0" y="0"/>
              <a:chExt cx="729" cy="245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85" y="0"/>
                <a:ext cx="544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l">
                  <a:lnSpc>
                    <a:spcPts val="21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maxint</a:t>
                </a:r>
                <a:endParaRPr lang="en-US" altLang="zh-CN" sz="1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 flipV="1">
                <a:off x="0" y="147"/>
                <a:ext cx="132" cy="7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" y="348"/>
              <a:ext cx="657" cy="245"/>
              <a:chOff x="0" y="0"/>
              <a:chExt cx="657" cy="24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44" y="0"/>
                <a:ext cx="513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l">
                  <a:lnSpc>
                    <a:spcPts val="21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b="1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minint</a:t>
                </a:r>
                <a:endParaRPr lang="en-US" altLang="zh-CN" sz="1800" b="1" i="1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0" y="45"/>
                <a:ext cx="132" cy="61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8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128 Standard ASCII codes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/>
              <a:t>52 Letters</a:t>
            </a:r>
          </a:p>
          <a:p>
            <a:pPr lvl="1" eaLnBrk="1" hangingPunct="1"/>
            <a:r>
              <a:rPr lang="en-US" altLang="zh-CN" sz="2200" dirty="0"/>
              <a:t>a-z, A-Z </a:t>
            </a:r>
          </a:p>
          <a:p>
            <a:pPr eaLnBrk="1" hangingPunct="1"/>
            <a:r>
              <a:rPr lang="en-US" altLang="zh-CN" sz="2600" dirty="0"/>
              <a:t>10 Digits</a:t>
            </a:r>
          </a:p>
          <a:p>
            <a:pPr lvl="1" eaLnBrk="1" hangingPunct="1"/>
            <a:r>
              <a:rPr lang="en-US" altLang="zh-CN" sz="2200" dirty="0"/>
              <a:t>0-9</a:t>
            </a:r>
          </a:p>
          <a:p>
            <a:pPr eaLnBrk="1" hangingPunct="1"/>
            <a:r>
              <a:rPr lang="en-US" altLang="zh-CN" sz="2600" dirty="0"/>
              <a:t>34 Symbols</a:t>
            </a:r>
          </a:p>
          <a:p>
            <a:pPr lvl="1" eaLnBrk="1" hangingPunct="1"/>
            <a:r>
              <a:rPr lang="en-US" altLang="zh-CN" sz="2200" dirty="0"/>
              <a:t>! @ # $ % ^ &amp; * ( )  </a:t>
            </a:r>
            <a:r>
              <a:rPr lang="en-US" altLang="zh-CN" sz="2200" dirty="0">
                <a:latin typeface="宋体" panose="02010600030101010101" pitchFamily="2" charset="-122"/>
              </a:rPr>
              <a:t>…</a:t>
            </a:r>
            <a:endParaRPr lang="en-US" altLang="zh-CN" sz="2200" dirty="0"/>
          </a:p>
          <a:p>
            <a:pPr eaLnBrk="1" hangingPunct="1"/>
            <a:r>
              <a:rPr lang="en-US" altLang="zh-CN" sz="2600" dirty="0"/>
              <a:t>32 Control characters </a:t>
            </a:r>
          </a:p>
          <a:p>
            <a:pPr lvl="1" eaLnBrk="1" hangingPunct="1"/>
            <a:r>
              <a:rPr lang="en-US" altLang="zh-CN" sz="2200" dirty="0"/>
              <a:t>&lt;CR&gt; &lt;BEL&gt; &lt;ESC&gt; &lt;LF&gt; </a:t>
            </a:r>
            <a:r>
              <a:rPr lang="en-US" altLang="zh-CN" sz="2200" dirty="0" smtClean="0">
                <a:latin typeface="宋体" panose="02010600030101010101" pitchFamily="2" charset="-122"/>
              </a:rPr>
              <a:t>…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Limits   of   exact-width   integer   types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08758"/>
            <a:ext cx="8218488" cy="5040312"/>
          </a:xfrm>
        </p:spPr>
        <p:txBody>
          <a:bodyPr/>
          <a:lstStyle/>
          <a:p>
            <a:r>
              <a:rPr lang="en-US" altLang="zh-CN" sz="1600" dirty="0">
                <a:solidFill>
                  <a:srgbClr val="FF0000"/>
                </a:solidFill>
              </a:rPr>
              <a:t> // c99  </a:t>
            </a:r>
            <a:r>
              <a:rPr lang="en-US" altLang="zh-CN" sz="1600" dirty="0" err="1">
                <a:solidFill>
                  <a:srgbClr val="FF0000"/>
                </a:solidFill>
              </a:rPr>
              <a:t>stdint.h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#</a:t>
            </a:r>
            <a:r>
              <a:rPr lang="en-US" altLang="zh-CN" sz="1600" dirty="0"/>
              <a:t>define   INT8_MIN   (-128)   </a:t>
            </a:r>
          </a:p>
          <a:p>
            <a:r>
              <a:rPr lang="en-US" altLang="zh-CN" sz="1600" dirty="0"/>
              <a:t>#define   INT16_MIN   (-32768) </a:t>
            </a:r>
          </a:p>
          <a:p>
            <a:r>
              <a:rPr lang="en-US" altLang="zh-CN" sz="1600" dirty="0"/>
              <a:t>#define   INT32_MIN   </a:t>
            </a:r>
            <a:r>
              <a:rPr lang="en-US" altLang="zh-CN" sz="1600" dirty="0">
                <a:solidFill>
                  <a:srgbClr val="FF0000"/>
                </a:solidFill>
              </a:rPr>
              <a:t>(-2147483647   -   1) 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#</a:t>
            </a:r>
            <a:r>
              <a:rPr lang="en-US" altLang="zh-CN" sz="1600" dirty="0"/>
              <a:t>define   INT64_MIN </a:t>
            </a:r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(-9223372036854775807LL   -   1) </a:t>
            </a:r>
          </a:p>
          <a:p>
            <a:endParaRPr lang="en-US" altLang="zh-CN" sz="1600" dirty="0"/>
          </a:p>
          <a:p>
            <a:r>
              <a:rPr lang="en-US" altLang="zh-CN" sz="1600" dirty="0"/>
              <a:t>#define   INT8_MAX   127 </a:t>
            </a:r>
          </a:p>
          <a:p>
            <a:r>
              <a:rPr lang="en-US" altLang="zh-CN" sz="1600" dirty="0"/>
              <a:t>#define   INT16_MAX   32767 </a:t>
            </a:r>
          </a:p>
          <a:p>
            <a:r>
              <a:rPr lang="en-US" altLang="zh-CN" sz="1600" dirty="0"/>
              <a:t>#define   INT32_MAX   2147483647 </a:t>
            </a:r>
          </a:p>
          <a:p>
            <a:r>
              <a:rPr lang="en-US" altLang="zh-CN" sz="1600" dirty="0"/>
              <a:t>#define   INT64_MAX   9223372036854775807LL </a:t>
            </a:r>
          </a:p>
          <a:p>
            <a:endParaRPr lang="en-US" altLang="zh-CN" sz="1600" dirty="0"/>
          </a:p>
          <a:p>
            <a:r>
              <a:rPr lang="en-US" altLang="zh-CN" sz="1600" dirty="0"/>
              <a:t>#define   UINT8_MAX   0xff   </a:t>
            </a:r>
            <a:r>
              <a:rPr lang="en-US" altLang="zh-CN" sz="1600" dirty="0" smtClean="0"/>
              <a:t>           /*   </a:t>
            </a:r>
            <a:r>
              <a:rPr lang="en-US" altLang="zh-CN" sz="1600" dirty="0"/>
              <a:t>255U   */ </a:t>
            </a:r>
          </a:p>
          <a:p>
            <a:r>
              <a:rPr lang="en-US" altLang="zh-CN" sz="1600" dirty="0"/>
              <a:t>#define   UINT16_MAX   0xffff  </a:t>
            </a:r>
            <a:r>
              <a:rPr lang="en-US" altLang="zh-CN" sz="1600" dirty="0" smtClean="0"/>
              <a:t>        </a:t>
            </a:r>
            <a:r>
              <a:rPr lang="en-US" altLang="zh-CN" sz="1600" dirty="0"/>
              <a:t>/*   65535U   */ </a:t>
            </a:r>
          </a:p>
          <a:p>
            <a:r>
              <a:rPr lang="en-US" altLang="zh-CN" sz="1600" dirty="0"/>
              <a:t>#define   UINT32_MAX   0xffffffff     /*   4294967295U   */ </a:t>
            </a:r>
          </a:p>
          <a:p>
            <a:r>
              <a:rPr lang="en-US" altLang="zh-CN" sz="1600" dirty="0"/>
              <a:t>#define   UINT64_MAX   </a:t>
            </a:r>
            <a:r>
              <a:rPr lang="en-US" altLang="zh-CN" sz="1600" dirty="0" smtClean="0"/>
              <a:t>0xffffffffffffffffULL</a:t>
            </a:r>
          </a:p>
          <a:p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5442992" y="1484784"/>
            <a:ext cx="3240360" cy="432048"/>
          </a:xfrm>
          <a:prstGeom prst="wedgeRectCallout">
            <a:avLst>
              <a:gd name="adj1" fmla="val -58731"/>
              <a:gd name="adj2" fmla="val 1202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why </a:t>
            </a:r>
            <a:r>
              <a:rPr lang="en-US" altLang="zh-CN" dirty="0">
                <a:solidFill>
                  <a:srgbClr val="0000FF"/>
                </a:solidFill>
              </a:rPr>
              <a:t>not -</a:t>
            </a:r>
            <a:r>
              <a:rPr lang="en-US" altLang="zh-CN" dirty="0" smtClean="0">
                <a:solidFill>
                  <a:srgbClr val="0000FF"/>
                </a:solidFill>
              </a:rPr>
              <a:t>2147483648?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位机器上的程序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1052736"/>
            <a:ext cx="7776864" cy="3044423"/>
          </a:xfrm>
          <a:prstGeom prst="rect">
            <a:avLst/>
          </a:prstGeom>
          <a:solidFill>
            <a:srgbClr val="CCFF66">
              <a:alpha val="74117"/>
            </a:srgb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=-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2147483648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x = %u = %X = %d\n"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u = %u = %X = %d\n"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4211960" y="3501008"/>
            <a:ext cx="1584176" cy="349647"/>
          </a:xfrm>
          <a:prstGeom prst="wedgeRectCallout">
            <a:avLst>
              <a:gd name="adj1" fmla="val -6301"/>
              <a:gd name="adj2" fmla="val -1230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机器码输出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131840" y="1401721"/>
            <a:ext cx="1361362" cy="349647"/>
          </a:xfrm>
          <a:prstGeom prst="wedgeRectCallout">
            <a:avLst>
              <a:gd name="adj1" fmla="val -75122"/>
              <a:gd name="adj2" fmla="val 1208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真值赋值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79512" y="4820201"/>
            <a:ext cx="8784976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 = 4294967295 = FFFFFFFF = -1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11849" y="5543243"/>
            <a:ext cx="8784976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 </a:t>
            </a:r>
            <a:r>
              <a:rPr lang="en-US" altLang="zh-CN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2147483648 = 80000000 = -2147483648</a:t>
            </a:r>
          </a:p>
        </p:txBody>
      </p:sp>
    </p:spTree>
    <p:extLst>
      <p:ext uri="{BB962C8B-B14F-4D97-AF65-F5344CB8AC3E}">
        <p14:creationId xmlns:p14="http://schemas.microsoft.com/office/powerpoint/2010/main" val="25486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3" grpId="0" build="allAtOnce" animBg="1" autoUpdateAnimBg="0"/>
      <p:bldP spid="16" grpId="0" build="allAtOnce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语言程序中的整数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常数后面加</a:t>
            </a:r>
            <a:r>
              <a:rPr lang="en-US" altLang="zh-CN" sz="2000" dirty="0" smtClean="0"/>
              <a:t>u”</a:t>
            </a:r>
            <a:r>
              <a:rPr lang="zh-CN" altLang="en-US" sz="2000" dirty="0"/>
              <a:t>或“</a:t>
            </a:r>
            <a:r>
              <a:rPr lang="en-US" altLang="zh-CN" sz="2000" dirty="0"/>
              <a:t>U”</a:t>
            </a:r>
            <a:r>
              <a:rPr lang="zh-CN" altLang="en-US" sz="2000" dirty="0"/>
              <a:t>表示无符号</a:t>
            </a:r>
            <a:r>
              <a:rPr lang="zh-CN" altLang="en-US" sz="2000" dirty="0" smtClean="0"/>
              <a:t>数</a:t>
            </a:r>
            <a:endParaRPr lang="en-US" altLang="zh-CN" sz="2000" dirty="0" smtClean="0"/>
          </a:p>
          <a:p>
            <a:r>
              <a:rPr lang="zh-CN" altLang="en-US" sz="2000" dirty="0"/>
              <a:t>若同时有无符号和带符号整数</a:t>
            </a:r>
            <a:r>
              <a:rPr lang="zh-CN" altLang="en-US" sz="2000" dirty="0" smtClean="0"/>
              <a:t>，将</a:t>
            </a:r>
            <a:r>
              <a:rPr lang="zh-CN" altLang="en-US" sz="2000" dirty="0"/>
              <a:t>带符号整数强制转换为无符号</a:t>
            </a:r>
            <a:r>
              <a:rPr lang="zh-CN" altLang="en-US" sz="2000" dirty="0" smtClean="0"/>
              <a:t>数</a:t>
            </a:r>
            <a:endParaRPr lang="en-US" altLang="zh-CN" sz="2000" dirty="0" smtClean="0"/>
          </a:p>
          <a:p>
            <a:r>
              <a:rPr lang="zh-CN" altLang="en-US" sz="2000" dirty="0" smtClean="0"/>
              <a:t>以下表达式在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位补码机器上执行，结果是什么？</a:t>
            </a:r>
            <a:endParaRPr lang="en-US" altLang="zh-CN" sz="2000" dirty="0" smtClean="0"/>
          </a:p>
          <a:p>
            <a:r>
              <a:rPr lang="pl-PL" altLang="zh-CN" sz="2000" dirty="0" smtClean="0"/>
              <a:t>-</a:t>
            </a:r>
            <a:r>
              <a:rPr lang="pl-PL" altLang="zh-CN" sz="2000" dirty="0"/>
              <a:t>1 &lt; </a:t>
            </a:r>
            <a:r>
              <a:rPr lang="pl-PL" altLang="zh-CN" sz="2000" dirty="0" smtClean="0"/>
              <a:t>0U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11…1B (2</a:t>
            </a:r>
            <a:r>
              <a:rPr lang="en-US" altLang="zh-CN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-1)   &gt;   00…0B(0)</a:t>
            </a:r>
            <a:endParaRPr lang="en-US" altLang="zh-CN" b="1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pl-PL" altLang="zh-CN" sz="2000" dirty="0" smtClean="0"/>
              <a:t>2147483647 </a:t>
            </a:r>
            <a:r>
              <a:rPr lang="en-US" altLang="zh-CN" sz="2000" dirty="0" smtClean="0"/>
              <a:t>  </a:t>
            </a:r>
            <a:r>
              <a:rPr lang="pl-PL" altLang="zh-CN" sz="2000" dirty="0"/>
              <a:t>&gt;</a:t>
            </a:r>
            <a:r>
              <a:rPr lang="en-US" altLang="zh-CN" sz="2000" dirty="0"/>
              <a:t> </a:t>
            </a:r>
            <a:r>
              <a:rPr lang="pl-PL" altLang="zh-CN" sz="2000" dirty="0"/>
              <a:t> (int) 2147483648U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…1</a:t>
            </a:r>
            <a:r>
              <a:rPr lang="en-US" altLang="zh-CN" sz="1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 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lang="en-US" altLang="zh-CN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-1)   &gt;   100…0B (-2</a:t>
            </a:r>
            <a:r>
              <a:rPr lang="en-US" altLang="zh-CN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pl-PL" altLang="zh-CN" sz="2000" dirty="0"/>
              <a:t>2147483647U &gt; </a:t>
            </a:r>
            <a:r>
              <a:rPr lang="en-US" altLang="zh-CN" sz="2000" dirty="0"/>
              <a:t> </a:t>
            </a:r>
            <a:r>
              <a:rPr lang="pl-PL" altLang="zh-CN" sz="2000" dirty="0"/>
              <a:t>-2147483647 – </a:t>
            </a:r>
            <a:r>
              <a:rPr lang="pl-PL" altLang="zh-CN" sz="2000" dirty="0" smtClean="0"/>
              <a:t>1</a:t>
            </a:r>
            <a:endParaRPr lang="en-US" altLang="zh-CN" sz="2000" dirty="0" smtClean="0"/>
          </a:p>
          <a:p>
            <a:pPr marL="469900" lvl="1" indent="0"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</a:p>
          <a:p>
            <a:r>
              <a:rPr lang="pl-PL" altLang="zh-CN" sz="2000" dirty="0" smtClean="0"/>
              <a:t>2147483647</a:t>
            </a:r>
            <a:r>
              <a:rPr lang="en-US" altLang="zh-CN" sz="2000" dirty="0" smtClean="0"/>
              <a:t>  </a:t>
            </a:r>
            <a:r>
              <a:rPr lang="pl-PL" altLang="zh-CN" sz="2000" dirty="0" smtClean="0"/>
              <a:t> </a:t>
            </a:r>
            <a:r>
              <a:rPr lang="pl-PL" altLang="zh-CN" sz="2000" dirty="0"/>
              <a:t>&gt; </a:t>
            </a:r>
            <a:r>
              <a:rPr lang="en-US" altLang="zh-CN" sz="2000" dirty="0"/>
              <a:t> </a:t>
            </a:r>
            <a:r>
              <a:rPr lang="pl-PL" altLang="zh-CN" sz="2000" dirty="0"/>
              <a:t>-2147483647 – 1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True</a:t>
            </a:r>
            <a:endParaRPr lang="en-US" altLang="zh-CN" sz="2000" dirty="0" smtClean="0"/>
          </a:p>
          <a:p>
            <a:r>
              <a:rPr lang="en-US" altLang="zh-CN" sz="2000" dirty="0" smtClean="0"/>
              <a:t>2147483647   &gt; </a:t>
            </a:r>
            <a:r>
              <a:rPr lang="en-US" altLang="zh-CN" sz="2000" dirty="0"/>
              <a:t>-</a:t>
            </a:r>
            <a:r>
              <a:rPr lang="en-US" altLang="zh-CN" sz="2000" dirty="0" smtClean="0"/>
              <a:t>2147483648</a:t>
            </a:r>
          </a:p>
          <a:p>
            <a:pPr marL="0" lvl="1" indent="0"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False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011…1B (2</a:t>
            </a:r>
            <a:r>
              <a:rPr lang="en-US" altLang="zh-CN" sz="2000" b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-1)   &lt;   100…0B(2</a:t>
            </a:r>
            <a:r>
              <a:rPr lang="en-US" altLang="zh-CN" sz="2000" b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157192"/>
            <a:ext cx="1152128" cy="12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编译器对常量的处理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 2147483647&gt; -2147483648  </a:t>
            </a:r>
            <a:r>
              <a:rPr lang="zh-CN" altLang="en-US" dirty="0"/>
              <a:t>执行结果为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r>
              <a:rPr lang="en-US" altLang="zh-CN" dirty="0"/>
              <a:t>Why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ISO C90</a:t>
            </a:r>
            <a:endParaRPr lang="zh-CN" altLang="en-US" dirty="0"/>
          </a:p>
          <a:p>
            <a:pPr lvl="1"/>
            <a:r>
              <a:rPr lang="en-US" altLang="zh-CN" dirty="0" smtClean="0"/>
              <a:t>2147483648</a:t>
            </a:r>
            <a:r>
              <a:rPr lang="zh-CN" altLang="en-US" dirty="0"/>
              <a:t>为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zh-CN" altLang="en-US" dirty="0"/>
              <a:t>型，</a:t>
            </a:r>
          </a:p>
          <a:p>
            <a:pPr lvl="1"/>
            <a:r>
              <a:rPr lang="zh-CN" altLang="en-US" dirty="0" smtClean="0"/>
              <a:t>求负后还是原值，按无</a:t>
            </a:r>
            <a:r>
              <a:rPr lang="zh-CN" altLang="en-US" dirty="0"/>
              <a:t>符号数比较，</a:t>
            </a:r>
          </a:p>
          <a:p>
            <a:pPr lvl="1"/>
            <a:r>
              <a:rPr lang="en-US" altLang="zh-CN" dirty="0"/>
              <a:t>0x7FFFFFFF 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0x80000000</a:t>
            </a:r>
            <a:r>
              <a:rPr lang="zh-CN" altLang="en-US" dirty="0" smtClean="0"/>
              <a:t>，</a:t>
            </a:r>
            <a:r>
              <a:rPr lang="zh-CN" altLang="en-US" dirty="0"/>
              <a:t>结果为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ISO C99</a:t>
            </a:r>
          </a:p>
          <a:p>
            <a:pPr lvl="1"/>
            <a:r>
              <a:rPr lang="en-US" altLang="zh-CN" dirty="0" smtClean="0"/>
              <a:t>2147483648</a:t>
            </a:r>
            <a:r>
              <a:rPr lang="zh-CN" altLang="en-US" dirty="0"/>
              <a:t>为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表达式按带符号</a:t>
            </a:r>
            <a:r>
              <a:rPr lang="zh-CN" altLang="en-US" dirty="0"/>
              <a:t>整数比较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执行结果为</a:t>
            </a:r>
            <a:r>
              <a:rPr lang="en-US" altLang="zh-CN" dirty="0" smtClean="0"/>
              <a:t>True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64970"/>
              </p:ext>
            </p:extLst>
          </p:nvPr>
        </p:nvGraphicFramePr>
        <p:xfrm>
          <a:off x="5245376" y="2132734"/>
          <a:ext cx="3409273" cy="1368150"/>
        </p:xfrm>
        <a:graphic>
          <a:graphicData uri="http://schemas.openxmlformats.org/drawingml/2006/table">
            <a:tbl>
              <a:tblPr/>
              <a:tblGrid>
                <a:gridCol w="170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C90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0~2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unsigned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 long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unsigned long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4942" marR="44942" marT="22474" marB="224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12004"/>
              </p:ext>
            </p:extLst>
          </p:nvPr>
        </p:nvGraphicFramePr>
        <p:xfrm>
          <a:off x="5220072" y="4898480"/>
          <a:ext cx="3393952" cy="1366400"/>
        </p:xfrm>
        <a:graphic>
          <a:graphicData uri="http://schemas.openxmlformats.org/drawingml/2006/table">
            <a:tbl>
              <a:tblPr/>
              <a:tblGrid>
                <a:gridCol w="169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0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C99</a:t>
                      </a: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L="52033" marR="52033" marT="26020" marB="260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52033" marR="52033" marT="26020" marB="260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01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0~2</a:t>
                      </a:r>
                      <a:r>
                        <a:rPr kumimoji="0" lang="en-US" altLang="zh-CN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2033" marR="52033" marT="26020" marB="260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2033" marR="52033" marT="26020" marB="260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0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2033" marR="52033" marT="26020" marB="260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 </a:t>
                      </a: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2033" marR="52033" marT="26020" marB="260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0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2033" marR="52033" marT="26020" marB="260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unsigned long </a:t>
                      </a: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2033" marR="52033" marT="26020" marB="260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04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语言程序中的整数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 2147483647&gt; -2147483648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false/</a:t>
            </a:r>
            <a:r>
              <a:rPr lang="en-US" altLang="zh-CN" dirty="0" smtClean="0">
                <a:solidFill>
                  <a:srgbClr val="92D050"/>
                </a:solidFill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=-2147483648</a:t>
            </a:r>
            <a:r>
              <a:rPr lang="en-US" altLang="zh-CN" dirty="0" smtClean="0"/>
              <a:t>;”</a:t>
            </a:r>
          </a:p>
          <a:p>
            <a:r>
              <a:rPr lang="zh-CN" altLang="en-US" dirty="0" smtClean="0"/>
              <a:t> “</a:t>
            </a:r>
            <a:r>
              <a:rPr lang="en-US" altLang="zh-CN" dirty="0" smtClean="0">
                <a:solidFill>
                  <a:srgbClr val="00B050"/>
                </a:solidFill>
              </a:rPr>
              <a:t>2147483647&gt;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</a:t>
            </a:r>
            <a:r>
              <a:rPr lang="zh-CN" altLang="en-US" dirty="0"/>
              <a:t>执行结果为</a:t>
            </a:r>
            <a:r>
              <a:rPr lang="en-US" altLang="zh-CN" dirty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按</a:t>
            </a:r>
            <a:r>
              <a:rPr lang="en-US" altLang="zh-CN" dirty="0" err="1"/>
              <a:t>int</a:t>
            </a:r>
            <a:r>
              <a:rPr lang="zh-CN" altLang="en-US" dirty="0" smtClean="0"/>
              <a:t>型比较</a:t>
            </a:r>
            <a:r>
              <a:rPr lang="zh-CN" altLang="en-US" dirty="0"/>
              <a:t>，结果为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50"/>
                </a:solidFill>
              </a:rPr>
              <a:t>2147483647 </a:t>
            </a:r>
            <a:r>
              <a:rPr lang="en-US" altLang="zh-CN" dirty="0" smtClean="0">
                <a:solidFill>
                  <a:srgbClr val="00B050"/>
                </a:solidFill>
              </a:rPr>
              <a:t> &gt; -</a:t>
            </a:r>
            <a:r>
              <a:rPr lang="en-US" altLang="zh-CN" dirty="0">
                <a:solidFill>
                  <a:srgbClr val="00B050"/>
                </a:solidFill>
              </a:rPr>
              <a:t>2147483647-1”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按</a:t>
            </a:r>
            <a:r>
              <a:rPr lang="en-US" altLang="zh-CN" dirty="0" err="1"/>
              <a:t>int</a:t>
            </a:r>
            <a:r>
              <a:rPr lang="zh-CN" altLang="en-US" dirty="0"/>
              <a:t>型比较，结果为</a:t>
            </a:r>
            <a:r>
              <a:rPr lang="en-US" altLang="zh-CN" dirty="0" smtClean="0"/>
              <a:t>true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/>
              <a:t>define   INT32_MIN   </a:t>
            </a:r>
            <a:r>
              <a:rPr lang="en-US" altLang="zh-CN" dirty="0">
                <a:solidFill>
                  <a:srgbClr val="FF0000"/>
                </a:solidFill>
              </a:rPr>
              <a:t>(-2147483647   -   1) 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语言中的整数小结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整数补码存储，表示，运算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编译器根据常量值的大小自动匹配数据类型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-2147483648</a:t>
            </a:r>
            <a:r>
              <a:rPr lang="zh-CN" altLang="en-US" dirty="0" smtClean="0"/>
              <a:t>被当成无符号数  </a:t>
            </a:r>
            <a:r>
              <a:rPr lang="en-US" altLang="zh-CN" dirty="0" smtClean="0"/>
              <a:t>(C90)</a:t>
            </a:r>
          </a:p>
          <a:p>
            <a:pPr lvl="1"/>
            <a:r>
              <a:rPr lang="en-US" altLang="zh-CN" dirty="0"/>
              <a:t>#define   INT32_MIN   </a:t>
            </a:r>
            <a:r>
              <a:rPr lang="en-US" altLang="zh-CN" dirty="0">
                <a:solidFill>
                  <a:srgbClr val="FF0000"/>
                </a:solidFill>
              </a:rPr>
              <a:t>(-2147483647   -   1)</a:t>
            </a:r>
            <a:endParaRPr lang="en-US" altLang="zh-CN" dirty="0" smtClean="0"/>
          </a:p>
          <a:p>
            <a:r>
              <a:rPr lang="zh-CN" altLang="en-US" dirty="0" smtClean="0"/>
              <a:t>有符号和无符号共存时无符号优先</a:t>
            </a:r>
            <a:endParaRPr lang="en-US" altLang="zh-CN" dirty="0" smtClean="0"/>
          </a:p>
          <a:p>
            <a:pPr lvl="1"/>
            <a:r>
              <a:rPr lang="pl-PL" altLang="zh-CN" dirty="0" smtClean="0"/>
              <a:t>-</a:t>
            </a:r>
            <a:r>
              <a:rPr lang="pl-PL" altLang="zh-CN" dirty="0"/>
              <a:t>1 </a:t>
            </a:r>
            <a:r>
              <a:rPr lang="en-US" altLang="zh-CN" dirty="0"/>
              <a:t>&gt;</a:t>
            </a:r>
            <a:r>
              <a:rPr lang="pl-PL" altLang="zh-CN" dirty="0" smtClean="0"/>
              <a:t> </a:t>
            </a:r>
            <a:r>
              <a:rPr lang="pl-PL" altLang="zh-CN" dirty="0"/>
              <a:t>0U</a:t>
            </a:r>
            <a:r>
              <a:rPr lang="en-US" altLang="zh-CN" dirty="0"/>
              <a:t>    </a:t>
            </a:r>
          </a:p>
          <a:p>
            <a:r>
              <a:rPr lang="zh-CN" altLang="en-US" dirty="0" smtClean="0"/>
              <a:t>整数变量初始化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</a:t>
            </a:r>
            <a:r>
              <a:rPr lang="zh-CN" altLang="en-US" dirty="0"/>
              <a:t>按约定处理</a:t>
            </a:r>
            <a:r>
              <a:rPr lang="zh-CN" altLang="en-US" dirty="0" smtClean="0"/>
              <a:t>常量 转换成机器码  </a:t>
            </a:r>
            <a:r>
              <a:rPr lang="en-US" altLang="zh-CN" dirty="0" smtClean="0"/>
              <a:t>C90/99 </a:t>
            </a:r>
            <a:r>
              <a:rPr lang="zh-CN" altLang="en-US" dirty="0" smtClean="0"/>
              <a:t>有区别</a:t>
            </a:r>
            <a:endParaRPr lang="en-US" altLang="zh-CN" dirty="0"/>
          </a:p>
          <a:p>
            <a:pPr lvl="1"/>
            <a:r>
              <a:rPr lang="zh-CN" altLang="en-US" dirty="0" smtClean="0"/>
              <a:t>然后根据变量长度进行强制转换，位数超出的直接截去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一个奇怪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浮点运算</a:t>
            </a:r>
            <a:r>
              <a:rPr lang="zh-CN" altLang="zh-CN" dirty="0" smtClean="0"/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591431"/>
            <a:ext cx="5838825" cy="3783087"/>
          </a:xfrm>
          <a:prstGeom prst="rect">
            <a:avLst/>
          </a:prstGeom>
          <a:solidFill>
            <a:srgbClr val="CCFF66">
              <a:alpha val="74117"/>
            </a:srgbClr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4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3.3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"%f,%d"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3.0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nReally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 3.0!=a"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80075" y="1927225"/>
            <a:ext cx="3082925" cy="45910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i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3.000000,2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95950" y="3482975"/>
            <a:ext cx="3070225" cy="4591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??????????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92775" y="2686050"/>
            <a:ext cx="3095625" cy="45910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i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Really?3.0!=a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734050" y="4244975"/>
            <a:ext cx="3070225" cy="397545"/>
          </a:xfrm>
          <a:prstGeom prst="rect">
            <a:avLst/>
          </a:prstGeom>
          <a:solidFill>
            <a:srgbClr val="FFCC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二进制存储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15000" y="5006975"/>
            <a:ext cx="3070225" cy="705321"/>
          </a:xfrm>
          <a:prstGeom prst="rect">
            <a:avLst/>
          </a:prstGeom>
          <a:solidFill>
            <a:srgbClr val="FFCC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浮点数并不能精确表示一些十进制数</a:t>
            </a:r>
          </a:p>
        </p:txBody>
      </p:sp>
    </p:spTree>
    <p:extLst>
      <p:ext uri="{BB962C8B-B14F-4D97-AF65-F5344CB8AC3E}">
        <p14:creationId xmlns:p14="http://schemas.microsoft.com/office/powerpoint/2010/main" val="336246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 autoUpdateAnimBg="0"/>
      <p:bldP spid="7" grpId="0" build="allAtOnce" animBg="1" autoUpdateAnimBg="0"/>
      <p:bldP spid="8" grpId="0" build="allAtOnce" animBg="1" autoUpdateAnimBg="0"/>
      <p:bldP spid="9" grpId="0" build="allAtOnce" animBg="1" autoUpdateAnimBg="0"/>
      <p:bldP spid="10" grpId="0" build="allAtOnce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一个奇怪的</a:t>
            </a:r>
            <a:r>
              <a:rPr lang="zh-CN" altLang="en-US" dirty="0"/>
              <a:t>浮点运算</a:t>
            </a:r>
            <a:r>
              <a:rPr lang="zh-CN" altLang="zh-CN" dirty="0"/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0875" y="1758950"/>
            <a:ext cx="5838825" cy="3783087"/>
          </a:xfrm>
          <a:prstGeom prst="rect">
            <a:avLst/>
          </a:prstGeom>
          <a:solidFill>
            <a:srgbClr val="CCFF66">
              <a:alpha val="74117"/>
            </a:srgbClr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4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3.3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"%f,%d"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3.0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nYeah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4075" y="2101850"/>
            <a:ext cx="2714625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3.000000,2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34075" y="4653136"/>
            <a:ext cx="2714625" cy="541337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??????????</a:t>
            </a:r>
          </a:p>
        </p:txBody>
      </p:sp>
    </p:spTree>
    <p:extLst>
      <p:ext uri="{BB962C8B-B14F-4D97-AF65-F5344CB8AC3E}">
        <p14:creationId xmlns:p14="http://schemas.microsoft.com/office/powerpoint/2010/main" val="19436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 autoUpdateAnimBg="0"/>
      <p:bldP spid="8" grpId="0" build="allAtOnce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浮点数如何表示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参与运算的数据通常既包括整数也包括小数部分。</a:t>
            </a:r>
          </a:p>
          <a:p>
            <a:pPr eaLnBrk="1" hangingPunct="1"/>
            <a:r>
              <a:rPr lang="zh-CN" altLang="en-US" sz="2600" dirty="0"/>
              <a:t>如何表示</a:t>
            </a:r>
            <a:r>
              <a:rPr lang="zh-CN" altLang="en-US" sz="2600" dirty="0" smtClean="0"/>
              <a:t>？</a:t>
            </a:r>
            <a:endParaRPr lang="zh-CN" altLang="en-US" sz="2600" dirty="0"/>
          </a:p>
          <a:p>
            <a:pPr lvl="1" eaLnBrk="1" hangingPunct="1"/>
            <a:r>
              <a:rPr lang="zh-CN" altLang="en-US" sz="2200" dirty="0"/>
              <a:t>最直接的办法</a:t>
            </a:r>
            <a:r>
              <a:rPr lang="en-US" altLang="zh-CN" sz="2200" dirty="0"/>
              <a:t>----</a:t>
            </a:r>
            <a:r>
              <a:rPr lang="zh-CN" altLang="en-US" sz="2200" dirty="0"/>
              <a:t>整数部分，小数部分分别表示</a:t>
            </a:r>
            <a:r>
              <a:rPr lang="zh-CN" altLang="en-US" sz="2200" dirty="0" smtClean="0"/>
              <a:t>？</a:t>
            </a:r>
            <a:endParaRPr lang="en-US" altLang="zh-CN" sz="2200" dirty="0" smtClean="0"/>
          </a:p>
          <a:p>
            <a:pPr lvl="2" eaLnBrk="1" hangingPunct="1"/>
            <a:r>
              <a:rPr lang="en-US" altLang="zh-CN" sz="2200" dirty="0" smtClean="0">
                <a:solidFill>
                  <a:srgbClr val="00B050"/>
                </a:solidFill>
              </a:rPr>
              <a:t>#</a:t>
            </a:r>
            <a:r>
              <a:rPr lang="en-US" altLang="zh-CN" sz="2200" dirty="0">
                <a:solidFill>
                  <a:srgbClr val="00B050"/>
                </a:solidFill>
              </a:rPr>
              <a:t>define   INT32_MAX   2147483647 </a:t>
            </a:r>
          </a:p>
          <a:p>
            <a:pPr lvl="2" eaLnBrk="1" hangingPunct="1"/>
            <a:r>
              <a:rPr lang="zh-CN" altLang="en-US" dirty="0" smtClean="0">
                <a:solidFill>
                  <a:srgbClr val="00B050"/>
                </a:solidFill>
              </a:rPr>
              <a:t>电子的质量 </a:t>
            </a:r>
            <a:r>
              <a:rPr lang="en-US" altLang="zh-CN" dirty="0" smtClean="0">
                <a:solidFill>
                  <a:srgbClr val="00B050"/>
                </a:solidFill>
              </a:rPr>
              <a:t>9×10</a:t>
            </a:r>
            <a:r>
              <a:rPr lang="en-US" altLang="zh-CN" baseline="50000" dirty="0" smtClean="0">
                <a:solidFill>
                  <a:srgbClr val="00B050"/>
                </a:solidFill>
              </a:rPr>
              <a:t>-28</a:t>
            </a:r>
            <a:r>
              <a:rPr lang="en-US" altLang="zh-CN" dirty="0" smtClean="0">
                <a:solidFill>
                  <a:srgbClr val="00B050"/>
                </a:solidFill>
              </a:rPr>
              <a:t>g    </a:t>
            </a:r>
            <a:r>
              <a:rPr lang="zh-CN" altLang="en-US" dirty="0" smtClean="0">
                <a:solidFill>
                  <a:srgbClr val="00B050"/>
                </a:solidFill>
              </a:rPr>
              <a:t>太阳</a:t>
            </a:r>
            <a:r>
              <a:rPr lang="zh-CN" altLang="en-US" dirty="0">
                <a:solidFill>
                  <a:srgbClr val="00B050"/>
                </a:solidFill>
              </a:rPr>
              <a:t>的质量</a:t>
            </a:r>
            <a:r>
              <a:rPr lang="en-US" altLang="zh-CN" dirty="0">
                <a:solidFill>
                  <a:srgbClr val="00B050"/>
                </a:solidFill>
              </a:rPr>
              <a:t>2×10</a:t>
            </a:r>
            <a:r>
              <a:rPr lang="en-US" altLang="zh-CN" baseline="50000" dirty="0">
                <a:solidFill>
                  <a:srgbClr val="00B050"/>
                </a:solidFill>
              </a:rPr>
              <a:t>33</a:t>
            </a:r>
            <a:r>
              <a:rPr lang="en-US" altLang="zh-CN" dirty="0">
                <a:solidFill>
                  <a:srgbClr val="00B050"/>
                </a:solidFill>
              </a:rPr>
              <a:t>g</a:t>
            </a:r>
            <a:r>
              <a:rPr lang="zh-CN" altLang="en-US" dirty="0">
                <a:solidFill>
                  <a:srgbClr val="00B050"/>
                </a:solidFill>
              </a:rPr>
              <a:t>＝</a:t>
            </a:r>
            <a:r>
              <a:rPr lang="en-US" altLang="zh-CN" dirty="0" smtClean="0">
                <a:solidFill>
                  <a:srgbClr val="00B050"/>
                </a:solidFill>
              </a:rPr>
              <a:t>0.2×10</a:t>
            </a:r>
            <a:r>
              <a:rPr lang="en-US" altLang="zh-CN" baseline="50000" dirty="0" smtClean="0">
                <a:solidFill>
                  <a:srgbClr val="00B050"/>
                </a:solidFill>
              </a:rPr>
              <a:t>34</a:t>
            </a:r>
          </a:p>
          <a:p>
            <a:pPr lvl="2" eaLnBrk="1" hangingPunct="1"/>
            <a:r>
              <a:rPr lang="zh-CN" altLang="en-US" dirty="0">
                <a:solidFill>
                  <a:srgbClr val="00B050"/>
                </a:solidFill>
              </a:rPr>
              <a:t>浪费存储空间，数据表示范围和精度均有限</a:t>
            </a:r>
            <a:endParaRPr lang="en-US" altLang="zh-CN" dirty="0">
              <a:solidFill>
                <a:srgbClr val="00B050"/>
              </a:solidFill>
            </a:endParaRPr>
          </a:p>
          <a:p>
            <a:pPr lvl="1" eaLnBrk="1" hangingPunct="1"/>
            <a:endParaRPr lang="en-US" altLang="zh-CN" baseline="50000" dirty="0"/>
          </a:p>
          <a:p>
            <a:r>
              <a:rPr lang="zh-CN" altLang="en-US" dirty="0" smtClean="0"/>
              <a:t>有否更好的方法？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浮点数的规格化</a:t>
            </a:r>
            <a:r>
              <a:rPr lang="zh-CN" altLang="en-US" dirty="0" smtClean="0"/>
              <a:t>问题   </a:t>
            </a:r>
            <a:r>
              <a:rPr lang="en-US" altLang="zh-CN" dirty="0" smtClean="0"/>
              <a:t>normalization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</a:rPr>
              <a:t>0.05*10</a:t>
            </a:r>
            <a:r>
              <a:rPr lang="en-US" altLang="zh-CN" baseline="50000" dirty="0">
                <a:latin typeface="华文新魏" panose="02010800040101010101" pitchFamily="2" charset="-122"/>
              </a:rPr>
              <a:t>1  </a:t>
            </a:r>
            <a:r>
              <a:rPr lang="en-US" altLang="zh-CN" dirty="0">
                <a:latin typeface="华文新魏" panose="02010800040101010101" pitchFamily="2" charset="-122"/>
              </a:rPr>
              <a:t>50*10</a:t>
            </a:r>
            <a:r>
              <a:rPr lang="en-US" altLang="zh-CN" baseline="50000" dirty="0">
                <a:latin typeface="华文新魏" panose="02010800040101010101" pitchFamily="2" charset="-122"/>
              </a:rPr>
              <a:t>-2  </a:t>
            </a:r>
            <a:r>
              <a:rPr lang="en-US" altLang="zh-CN" dirty="0">
                <a:latin typeface="华文新魏" panose="02010800040101010101" pitchFamily="2" charset="-122"/>
              </a:rPr>
              <a:t>5*10</a:t>
            </a:r>
            <a:r>
              <a:rPr lang="en-US" altLang="zh-CN" baseline="50000" dirty="0">
                <a:latin typeface="华文新魏" panose="02010800040101010101" pitchFamily="2" charset="-122"/>
              </a:rPr>
              <a:t>-1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</a:rPr>
              <a:t>0.01*2</a:t>
            </a:r>
            <a:r>
              <a:rPr lang="en-US" altLang="zh-CN" baseline="50000" dirty="0">
                <a:latin typeface="华文新魏" panose="02010800040101010101" pitchFamily="2" charset="-122"/>
              </a:rPr>
              <a:t>1  </a:t>
            </a:r>
            <a:r>
              <a:rPr lang="en-US" altLang="zh-CN" dirty="0">
                <a:latin typeface="华文新魏" panose="02010800040101010101" pitchFamily="2" charset="-122"/>
              </a:rPr>
              <a:t>1*2</a:t>
            </a:r>
            <a:r>
              <a:rPr lang="en-US" altLang="zh-CN" baseline="50000" dirty="0">
                <a:latin typeface="华文新魏" panose="02010800040101010101" pitchFamily="2" charset="-122"/>
              </a:rPr>
              <a:t>-2  </a:t>
            </a:r>
            <a:r>
              <a:rPr lang="en-US" altLang="zh-CN" dirty="0">
                <a:latin typeface="华文新魏" panose="02010800040101010101" pitchFamily="2" charset="-122"/>
              </a:rPr>
              <a:t>0.1*2</a:t>
            </a:r>
            <a:r>
              <a:rPr lang="en-US" altLang="zh-CN" baseline="50000" dirty="0">
                <a:latin typeface="华文新魏" panose="02010800040101010101" pitchFamily="2" charset="-122"/>
              </a:rPr>
              <a:t>-1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尾数最高有效位为</a:t>
            </a:r>
            <a:r>
              <a:rPr lang="en-US" altLang="zh-CN" dirty="0">
                <a:latin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</a:rPr>
              <a:t>的数称为规格化数。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latin typeface="华文新魏" panose="02010800040101010101" pitchFamily="2" charset="-122"/>
              </a:rPr>
              <a:t>为了</a:t>
            </a:r>
            <a:r>
              <a:rPr lang="zh-CN" altLang="en-US" dirty="0">
                <a:latin typeface="华文新魏" panose="02010800040101010101" pitchFamily="2" charset="-122"/>
              </a:rPr>
              <a:t>数据表示的唯一性。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两种规格化数 </a:t>
            </a:r>
            <a:r>
              <a:rPr lang="en-US" altLang="zh-CN" dirty="0">
                <a:latin typeface="华文新魏" panose="02010800040101010101" pitchFamily="2" charset="-122"/>
              </a:rPr>
              <a:t>1.XXXXX  0.1XXXXX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机器零：全部为</a:t>
            </a:r>
            <a:r>
              <a:rPr lang="en-US" altLang="zh-CN" dirty="0">
                <a:latin typeface="华文新魏" panose="02010800040101010101" pitchFamily="2" charset="-122"/>
              </a:rPr>
              <a:t>0</a:t>
            </a:r>
            <a:r>
              <a:rPr lang="zh-CN" altLang="en-US" dirty="0">
                <a:latin typeface="华文新魏" panose="02010800040101010101" pitchFamily="2" charset="-122"/>
              </a:rPr>
              <a:t>，特殊的数据编码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使用</a:t>
            </a:r>
            <a:r>
              <a:rPr lang="en-US" altLang="zh-CN" sz="2600" dirty="0"/>
              <a:t>7bit</a:t>
            </a:r>
            <a:r>
              <a:rPr lang="zh-CN" altLang="en-US" sz="2600" dirty="0"/>
              <a:t>表示</a:t>
            </a:r>
            <a:r>
              <a:rPr lang="en-US" altLang="zh-CN" sz="2600" dirty="0"/>
              <a:t>128</a:t>
            </a:r>
            <a:r>
              <a:rPr lang="zh-CN" altLang="en-US" sz="2600" dirty="0"/>
              <a:t>个字符</a:t>
            </a:r>
          </a:p>
          <a:p>
            <a:pPr lvl="1" eaLnBrk="1" hangingPunct="1"/>
            <a:r>
              <a:rPr lang="en-US" altLang="zh-CN" sz="2200" dirty="0"/>
              <a:t>From 000 0000 to 111 1111  2</a:t>
            </a:r>
            <a:r>
              <a:rPr lang="en-US" altLang="zh-CN" sz="2200" baseline="50000" dirty="0"/>
              <a:t>7</a:t>
            </a:r>
            <a:r>
              <a:rPr lang="en-US" altLang="zh-CN" sz="2200" dirty="0"/>
              <a:t>=128</a:t>
            </a:r>
          </a:p>
          <a:p>
            <a:pPr eaLnBrk="1" hangingPunct="1"/>
            <a:r>
              <a:rPr lang="zh-CN" altLang="en-US" sz="2600" dirty="0"/>
              <a:t>注意：</a:t>
            </a:r>
            <a:r>
              <a:rPr lang="en-US" altLang="zh-CN" sz="2600" dirty="0"/>
              <a:t>ASCII</a:t>
            </a:r>
            <a:r>
              <a:rPr lang="zh-CN" altLang="en-US" sz="2600" dirty="0"/>
              <a:t>中的数字字符和数字本身不相等</a:t>
            </a:r>
          </a:p>
          <a:p>
            <a:pPr eaLnBrk="1" hangingPunct="1"/>
            <a:r>
              <a:rPr lang="zh-CN" altLang="en-US" sz="2600" dirty="0"/>
              <a:t>几乎所有计算机均支持该代码集</a:t>
            </a:r>
          </a:p>
          <a:p>
            <a:pPr eaLnBrk="1" hangingPunct="1"/>
            <a:r>
              <a:rPr lang="zh-CN" altLang="en-US" sz="2600" dirty="0"/>
              <a:t>但不是所有语言都能用</a:t>
            </a:r>
            <a:r>
              <a:rPr lang="en-US" altLang="zh-CN" sz="2600" dirty="0"/>
              <a:t>128</a:t>
            </a:r>
            <a:r>
              <a:rPr lang="zh-CN" altLang="en-US" sz="2600" dirty="0"/>
              <a:t>个字符表示</a:t>
            </a:r>
          </a:p>
          <a:p>
            <a:pPr eaLnBrk="1" hangingPunct="1"/>
            <a:r>
              <a:rPr lang="en-US" altLang="zh-CN" sz="2600" dirty="0"/>
              <a:t>8Bit??? </a:t>
            </a:r>
          </a:p>
          <a:p>
            <a:pPr eaLnBrk="1" hangingPunct="1"/>
            <a:r>
              <a:rPr lang="en-US" altLang="zh-CN" sz="2600" dirty="0"/>
              <a:t>MSB=0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浮点数如何表示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电子的质量 </a:t>
            </a:r>
            <a:r>
              <a:rPr lang="en-US" altLang="zh-CN" dirty="0"/>
              <a:t>9×10</a:t>
            </a:r>
            <a:r>
              <a:rPr lang="en-US" altLang="zh-CN" baseline="50000" dirty="0"/>
              <a:t>-28</a:t>
            </a:r>
            <a:r>
              <a:rPr lang="en-US" altLang="zh-CN" dirty="0"/>
              <a:t>g</a:t>
            </a:r>
          </a:p>
          <a:p>
            <a:pPr eaLnBrk="1" hangingPunct="1"/>
            <a:r>
              <a:rPr lang="zh-CN" altLang="en-US" dirty="0"/>
              <a:t>太阳的质量</a:t>
            </a:r>
            <a:r>
              <a:rPr lang="en-US" altLang="zh-CN" dirty="0"/>
              <a:t>2×10</a:t>
            </a:r>
            <a:r>
              <a:rPr lang="en-US" altLang="zh-CN" baseline="50000" dirty="0"/>
              <a:t>33</a:t>
            </a:r>
            <a:r>
              <a:rPr lang="en-US" altLang="zh-CN" dirty="0"/>
              <a:t>g</a:t>
            </a:r>
            <a:r>
              <a:rPr lang="zh-CN" altLang="en-US" dirty="0"/>
              <a:t>＝</a:t>
            </a:r>
            <a:r>
              <a:rPr lang="en-US" altLang="zh-CN" dirty="0"/>
              <a:t>0.2×10</a:t>
            </a:r>
            <a:r>
              <a:rPr lang="en-US" altLang="zh-CN" baseline="50000" dirty="0"/>
              <a:t>34</a:t>
            </a:r>
          </a:p>
          <a:p>
            <a:pPr eaLnBrk="1" hangingPunct="1"/>
            <a:r>
              <a:rPr lang="zh-CN" altLang="en-US" dirty="0"/>
              <a:t>科学</a:t>
            </a:r>
            <a:r>
              <a:rPr lang="zh-CN" altLang="en-US" dirty="0" smtClean="0"/>
              <a:t>记数法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让数据表示唯一，规格化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N=10</a:t>
            </a:r>
            <a:r>
              <a:rPr lang="en-US" altLang="zh-CN" baseline="50000" dirty="0"/>
              <a:t>E</a:t>
            </a:r>
            <a:r>
              <a:rPr lang="en-US" altLang="zh-CN" dirty="0"/>
              <a:t>×M   </a:t>
            </a:r>
            <a:r>
              <a:rPr lang="en-US" altLang="zh-CN" sz="1800" dirty="0">
                <a:solidFill>
                  <a:srgbClr val="0000FF"/>
                </a:solidFill>
              </a:rPr>
              <a:t>1≤|M|</a:t>
            </a:r>
            <a:r>
              <a:rPr lang="zh-CN" altLang="en-US" sz="1800" dirty="0">
                <a:solidFill>
                  <a:srgbClr val="0000FF"/>
                </a:solidFill>
              </a:rPr>
              <a:t>＜</a:t>
            </a:r>
            <a:r>
              <a:rPr lang="en-US" altLang="zh-CN" sz="1800" dirty="0">
                <a:solidFill>
                  <a:srgbClr val="0000FF"/>
                </a:solidFill>
              </a:rPr>
              <a:t>10</a:t>
            </a:r>
          </a:p>
          <a:p>
            <a:pPr lvl="1" eaLnBrk="1" hangingPunct="1"/>
            <a:r>
              <a:rPr lang="en-US" altLang="zh-CN" dirty="0"/>
              <a:t>N=2</a:t>
            </a:r>
            <a:r>
              <a:rPr lang="en-US" altLang="zh-CN" baseline="30000" dirty="0"/>
              <a:t>E</a:t>
            </a:r>
            <a:r>
              <a:rPr lang="en-US" altLang="zh-CN" dirty="0"/>
              <a:t>×M     </a:t>
            </a:r>
            <a:r>
              <a:rPr lang="en-US" altLang="zh-CN" sz="1800" dirty="0">
                <a:solidFill>
                  <a:srgbClr val="0000FF"/>
                </a:solidFill>
              </a:rPr>
              <a:t>1≤|M|</a:t>
            </a:r>
            <a:r>
              <a:rPr lang="zh-CN" altLang="en-US" sz="1800" dirty="0">
                <a:solidFill>
                  <a:srgbClr val="0000FF"/>
                </a:solidFill>
              </a:rPr>
              <a:t>＜</a:t>
            </a:r>
            <a:r>
              <a:rPr lang="en-US" altLang="zh-CN" sz="1800" dirty="0">
                <a:solidFill>
                  <a:srgbClr val="0000FF"/>
                </a:solidFill>
              </a:rPr>
              <a:t>2</a:t>
            </a:r>
          </a:p>
          <a:p>
            <a:r>
              <a:rPr lang="zh-CN" altLang="en-US" dirty="0"/>
              <a:t>科学</a:t>
            </a:r>
            <a:r>
              <a:rPr lang="zh-CN" altLang="en-US" dirty="0" smtClean="0"/>
              <a:t>记数法利用幂和尾数表示浮点数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数据范围更大，精度更高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数据表示唯一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122413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N=</a:t>
            </a:r>
            <a:r>
              <a:rPr lang="en-US" altLang="zh-CN" dirty="0" err="1" smtClean="0"/>
              <a:t>R</a:t>
            </a:r>
            <a:r>
              <a:rPr lang="en-US" altLang="zh-CN" baseline="50000" dirty="0" err="1" smtClean="0"/>
              <a:t>e</a:t>
            </a:r>
            <a:r>
              <a:rPr lang="en-US" altLang="zh-CN" dirty="0" err="1" smtClean="0"/>
              <a:t>×m</a:t>
            </a:r>
            <a:r>
              <a:rPr lang="en-US" altLang="zh-CN" dirty="0" smtClean="0"/>
              <a:t>=2</a:t>
            </a:r>
            <a:r>
              <a:rPr lang="en-US" altLang="zh-CN" baseline="50000" dirty="0" smtClean="0"/>
              <a:t>E</a:t>
            </a:r>
            <a:r>
              <a:rPr lang="en-US" altLang="zh-CN" dirty="0" smtClean="0"/>
              <a:t>×M</a:t>
            </a:r>
          </a:p>
          <a:p>
            <a:pPr eaLnBrk="1" hangingPunct="1">
              <a:buNone/>
            </a:pPr>
            <a:r>
              <a:rPr lang="en-US" altLang="zh-CN" dirty="0" smtClean="0"/>
              <a:t>              =2</a:t>
            </a:r>
            <a:r>
              <a:rPr lang="en-US" altLang="zh-CN" baseline="50000" dirty="0" smtClean="0"/>
              <a:t>±e</a:t>
            </a:r>
            <a:r>
              <a:rPr lang="en-US" altLang="zh-CN" dirty="0" smtClean="0"/>
              <a:t>× (±m)    </a:t>
            </a:r>
            <a:r>
              <a:rPr lang="en-US" altLang="zh-CN" dirty="0" smtClean="0">
                <a:solidFill>
                  <a:schemeClr val="accent2"/>
                </a:solidFill>
              </a:rPr>
              <a:t>m</a:t>
            </a:r>
            <a:r>
              <a:rPr lang="zh-CN" altLang="en-US" dirty="0" smtClean="0">
                <a:solidFill>
                  <a:schemeClr val="accent2"/>
                </a:solidFill>
              </a:rPr>
              <a:t>的取值区间？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640" y="3066975"/>
            <a:ext cx="442912" cy="504825"/>
          </a:xfrm>
          <a:prstGeom prst="rect">
            <a:avLst/>
          </a:prstGeom>
          <a:solidFill>
            <a:srgbClr val="33CCCC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1600" i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E</a:t>
            </a:r>
            <a:r>
              <a:rPr lang="en-US" sz="1600" i="0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74552" y="3066975"/>
            <a:ext cx="2779713" cy="504825"/>
            <a:chOff x="0" y="0"/>
            <a:chExt cx="1751" cy="31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1" y="0"/>
              <a:ext cx="279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sz="1600" i="0" baseline="-25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0" y="0"/>
              <a:ext cx="28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sz="1600" i="0" baseline="-25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31" y="0"/>
              <a:ext cx="279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0" y="0"/>
              <a:ext cx="28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91" y="0"/>
              <a:ext cx="279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70" y="0"/>
              <a:ext cx="28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sz="1800" i="0" baseline="-25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7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600" i="0" baseline="-25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89190" y="3066975"/>
            <a:ext cx="442912" cy="504825"/>
          </a:xfrm>
          <a:prstGeom prst="rect">
            <a:avLst/>
          </a:prstGeom>
          <a:solidFill>
            <a:srgbClr val="33CCCC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1600" i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sz="1600" i="0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032102" y="3066975"/>
            <a:ext cx="2779713" cy="504825"/>
            <a:chOff x="0" y="0"/>
            <a:chExt cx="1751" cy="3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1" y="0"/>
              <a:ext cx="27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600" i="0"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1600" i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0" y="0"/>
              <a:ext cx="281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600" i="0"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1600" i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31" y="0"/>
              <a:ext cx="27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800" i="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1800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10" y="0"/>
              <a:ext cx="281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600" i="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1600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191" y="0"/>
              <a:ext cx="27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600" i="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1600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470" y="0"/>
              <a:ext cx="281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800" i="0"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1800" i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71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endParaRPr lang="zh-CN" altLang="en-US" sz="1600" i="0" baseline="-25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147990" y="3571800"/>
            <a:ext cx="2663825" cy="793750"/>
            <a:chOff x="0" y="0"/>
            <a:chExt cx="1678" cy="500"/>
          </a:xfrm>
        </p:grpSpPr>
        <p:sp>
          <p:nvSpPr>
            <p:cNvPr id="24" name="AutoShape 23"/>
            <p:cNvSpPr>
              <a:spLocks/>
            </p:cNvSpPr>
            <p:nvPr/>
          </p:nvSpPr>
          <p:spPr bwMode="auto">
            <a:xfrm rot="16200000">
              <a:off x="771" y="-771"/>
              <a:ext cx="136" cy="1678"/>
            </a:xfrm>
            <a:prstGeom prst="leftBrace">
              <a:avLst>
                <a:gd name="adj1" fmla="val 102819"/>
                <a:gd name="adj2" fmla="val 50394"/>
              </a:avLst>
            </a:prstGeom>
            <a:noFill/>
            <a:ln w="1905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81" y="182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chemeClr val="folHlink"/>
                  </a:solidFill>
                </a:rPr>
                <a:t>尾数值</a:t>
              </a:r>
              <a:endParaRPr lang="zh-CN" altLang="en-US" sz="2200" b="1" i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907902" y="3571800"/>
            <a:ext cx="2663825" cy="793750"/>
            <a:chOff x="0" y="0"/>
            <a:chExt cx="1678" cy="500"/>
          </a:xfrm>
        </p:grpSpPr>
        <p:sp>
          <p:nvSpPr>
            <p:cNvPr id="27" name="AutoShape 26"/>
            <p:cNvSpPr>
              <a:spLocks/>
            </p:cNvSpPr>
            <p:nvPr/>
          </p:nvSpPr>
          <p:spPr bwMode="auto">
            <a:xfrm rot="16200000">
              <a:off x="771" y="-771"/>
              <a:ext cx="136" cy="1678"/>
            </a:xfrm>
            <a:prstGeom prst="leftBrace">
              <a:avLst>
                <a:gd name="adj1" fmla="val 102819"/>
                <a:gd name="adj2" fmla="val 50394"/>
              </a:avLst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81" y="182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600" i="0">
                  <a:solidFill>
                    <a:srgbClr val="FF0000"/>
                  </a:solidFill>
                </a:rPr>
                <a:t> </a:t>
              </a:r>
              <a:r>
                <a:rPr lang="zh-CN" altLang="en-US" sz="2600" i="0">
                  <a:solidFill>
                    <a:srgbClr val="FF0000"/>
                  </a:solidFill>
                </a:rPr>
                <a:t>阶值</a:t>
              </a:r>
              <a:endParaRPr lang="zh-CN" altLang="en-US" sz="2200" b="1" i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83940" y="3571800"/>
            <a:ext cx="2052637" cy="793750"/>
            <a:chOff x="0" y="0"/>
            <a:chExt cx="1293" cy="500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0" y="182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009900"/>
                  </a:solidFill>
                </a:rPr>
                <a:t>阶符</a:t>
              </a:r>
              <a:endParaRPr lang="zh-CN" altLang="en-US" sz="2200" b="1" i="0">
                <a:solidFill>
                  <a:srgbClr val="009900"/>
                </a:solidFill>
              </a:endParaRPr>
            </a:p>
          </p:txBody>
        </p:sp>
        <p:sp>
          <p:nvSpPr>
            <p:cNvPr id="31" name="AutoShape 30"/>
            <p:cNvSpPr>
              <a:spLocks noChangeArrowheads="1"/>
            </p:cNvSpPr>
            <p:nvPr/>
          </p:nvSpPr>
          <p:spPr bwMode="auto">
            <a:xfrm>
              <a:off x="499" y="0"/>
              <a:ext cx="136" cy="227"/>
            </a:xfrm>
            <a:prstGeom prst="upArrow">
              <a:avLst>
                <a:gd name="adj1" fmla="val 50000"/>
                <a:gd name="adj2" fmla="val 41728"/>
              </a:avLst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958952" y="3571800"/>
            <a:ext cx="2052638" cy="792163"/>
            <a:chOff x="0" y="0"/>
            <a:chExt cx="1293" cy="499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0" y="181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009900"/>
                  </a:solidFill>
                </a:rPr>
                <a:t>尾符</a:t>
              </a:r>
              <a:endParaRPr lang="zh-CN" altLang="en-US" sz="2200" b="1" i="0">
                <a:solidFill>
                  <a:srgbClr val="009900"/>
                </a:solidFill>
              </a:endParaRPr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477" y="0"/>
              <a:ext cx="136" cy="227"/>
            </a:xfrm>
            <a:prstGeom prst="upArrow">
              <a:avLst>
                <a:gd name="adj1" fmla="val 50000"/>
                <a:gd name="adj2" fmla="val 41728"/>
              </a:avLst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31075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4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浮点数的表示范围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05064"/>
            <a:ext cx="8218488" cy="2015976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chemeClr val="folHlink"/>
                </a:solidFill>
              </a:rPr>
              <a:t>N=2</a:t>
            </a:r>
            <a:r>
              <a:rPr lang="en-US" altLang="zh-CN" baseline="50000" dirty="0">
                <a:solidFill>
                  <a:schemeClr val="folHlink"/>
                </a:solidFill>
              </a:rPr>
              <a:t>E</a:t>
            </a:r>
            <a:r>
              <a:rPr lang="en-US" altLang="zh-CN" dirty="0">
                <a:solidFill>
                  <a:schemeClr val="folHlink"/>
                </a:solidFill>
              </a:rPr>
              <a:t>×M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</a:rPr>
              <a:t>E</a:t>
            </a:r>
            <a:r>
              <a:rPr lang="en-US" altLang="zh-CN" dirty="0">
                <a:latin typeface="华文新魏" panose="02010800040101010101" pitchFamily="2" charset="-122"/>
              </a:rPr>
              <a:t>→+∞  </a:t>
            </a:r>
            <a:r>
              <a:rPr lang="zh-CN" altLang="en-US" dirty="0">
                <a:latin typeface="华文新魏" panose="02010800040101010101" pitchFamily="2" charset="-122"/>
              </a:rPr>
              <a:t>产生正上溢或者负上</a:t>
            </a:r>
            <a:r>
              <a:rPr lang="zh-CN" altLang="en-US" dirty="0" smtClean="0">
                <a:latin typeface="华文新魏" panose="02010800040101010101" pitchFamily="2" charset="-122"/>
              </a:rPr>
              <a:t>溢</a:t>
            </a:r>
            <a:endParaRPr lang="en-US" altLang="zh-CN" dirty="0" smtClean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</a:rPr>
              <a:t>E</a:t>
            </a:r>
            <a:r>
              <a:rPr lang="en-US" altLang="zh-CN" dirty="0">
                <a:latin typeface="华文新魏" panose="02010800040101010101" pitchFamily="2" charset="-122"/>
              </a:rPr>
              <a:t>→ -∞  </a:t>
            </a:r>
            <a:r>
              <a:rPr lang="zh-CN" altLang="en-US" dirty="0">
                <a:latin typeface="华文新魏" panose="02010800040101010101" pitchFamily="2" charset="-122"/>
              </a:rPr>
              <a:t>产生正下溢或者负下溢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925217"/>
            <a:ext cx="620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i="0" smtClean="0">
                <a:solidFill>
                  <a:schemeClr val="accent2"/>
                </a:solidFill>
                <a:latin typeface="华文新魏" panose="02010800040101010101" pitchFamily="2" charset="-122"/>
              </a:rPr>
              <a:t>- </a:t>
            </a:r>
            <a:r>
              <a:rPr lang="en-US" sz="2800" i="0" smtClean="0">
                <a:solidFill>
                  <a:schemeClr val="accent2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</a:t>
            </a:r>
            <a:endParaRPr lang="en-US" sz="2800" i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94575" y="2898230"/>
            <a:ext cx="7461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i="0" smtClean="0">
                <a:solidFill>
                  <a:schemeClr val="accent2"/>
                </a:solidFill>
                <a:latin typeface="华文新魏" panose="02010800040101010101" pitchFamily="2" charset="-122"/>
              </a:rPr>
              <a:t>+</a:t>
            </a:r>
            <a:r>
              <a:rPr lang="en-US" sz="2800" i="0" smtClean="0">
                <a:solidFill>
                  <a:schemeClr val="accent2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</a:t>
            </a:r>
            <a:endParaRPr lang="en-US" sz="2800" i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78125" y="2925217"/>
            <a:ext cx="8699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800" i="0" smtClean="0">
                <a:solidFill>
                  <a:schemeClr val="accent2"/>
                </a:solidFill>
                <a:latin typeface="华文新魏" panose="02010800040101010101" pitchFamily="2" charset="-122"/>
              </a:rPr>
              <a:t>负数</a:t>
            </a:r>
            <a:endParaRPr lang="zh-CN" altLang="en-US" sz="2800" i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11800" y="2925217"/>
            <a:ext cx="8699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800" i="0" smtClean="0">
                <a:solidFill>
                  <a:schemeClr val="accent2"/>
                </a:solidFill>
                <a:latin typeface="华文新魏" panose="02010800040101010101" pitchFamily="2" charset="-122"/>
              </a:rPr>
              <a:t>正数</a:t>
            </a:r>
            <a:endParaRPr lang="zh-CN" altLang="en-US" sz="2800" i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392613" y="2925217"/>
            <a:ext cx="373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i="0" smtClean="0">
                <a:solidFill>
                  <a:schemeClr val="accent2"/>
                </a:solidFill>
                <a:latin typeface="华文新魏" panose="02010800040101010101" pitchFamily="2" charset="-122"/>
              </a:rPr>
              <a:t>0</a:t>
            </a:r>
            <a:endParaRPr lang="en-US" sz="2800" i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011238" y="2753767"/>
            <a:ext cx="7129462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i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576763" y="2304505"/>
            <a:ext cx="0" cy="4508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i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03813" y="2287042"/>
            <a:ext cx="1847850" cy="452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198688" y="2287042"/>
            <a:ext cx="1849437" cy="452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198688" y="2079080"/>
            <a:ext cx="0" cy="6762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i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4048125" y="2079080"/>
            <a:ext cx="0" cy="6762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i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5103813" y="2079080"/>
            <a:ext cx="0" cy="6762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i="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6951663" y="2079080"/>
            <a:ext cx="0" cy="6762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i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012825" y="2348955"/>
            <a:ext cx="1150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800" i="0" smtClean="0">
                <a:solidFill>
                  <a:srgbClr val="009900"/>
                </a:solidFill>
                <a:latin typeface="华文新魏" panose="02010800040101010101" pitchFamily="2" charset="-122"/>
              </a:rPr>
              <a:t>负上溢</a:t>
            </a:r>
            <a:endParaRPr lang="zh-CN" altLang="en-US" sz="2800" i="0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916738" y="2294980"/>
            <a:ext cx="12954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  <a:latin typeface="Tahoma" panose="020B0604030504040204" pitchFamily="34" charset="0"/>
              </a:rPr>
              <a:t>正上溢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3387725" y="1575842"/>
            <a:ext cx="1231900" cy="1079500"/>
            <a:chOff x="0" y="0"/>
            <a:chExt cx="776" cy="680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77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800" i="0" smtClean="0">
                  <a:solidFill>
                    <a:srgbClr val="009900"/>
                  </a:solidFill>
                  <a:latin typeface="华文新魏" panose="02010800040101010101" pitchFamily="2" charset="-122"/>
                </a:rPr>
                <a:t>负下溢</a:t>
              </a:r>
              <a:endParaRPr lang="zh-CN" altLang="en-US" sz="2800" i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endParaRPr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499" y="317"/>
              <a:ext cx="136" cy="363"/>
            </a:xfrm>
            <a:prstGeom prst="downArrow">
              <a:avLst>
                <a:gd name="adj1" fmla="val 50000"/>
                <a:gd name="adj2" fmla="val 66728"/>
              </a:avLst>
            </a:prstGeom>
            <a:noFill/>
            <a:ln w="9525" cmpd="sng">
              <a:solidFill>
                <a:srgbClr val="99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459288" y="1556792"/>
            <a:ext cx="1231900" cy="1098550"/>
            <a:chOff x="0" y="0"/>
            <a:chExt cx="776" cy="692"/>
          </a:xfrm>
        </p:grpSpPr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187" y="329"/>
              <a:ext cx="136" cy="363"/>
            </a:xfrm>
            <a:prstGeom prst="downArrow">
              <a:avLst>
                <a:gd name="adj1" fmla="val 50000"/>
                <a:gd name="adj2" fmla="val 66728"/>
              </a:avLst>
            </a:prstGeom>
            <a:noFill/>
            <a:ln w="9525" cmpd="sng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77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800" i="0" smtClean="0">
                  <a:solidFill>
                    <a:srgbClr val="0000CC"/>
                  </a:solidFill>
                  <a:latin typeface="华文新魏" panose="02010800040101010101" pitchFamily="2" charset="-122"/>
                </a:rPr>
                <a:t>正下溢</a:t>
              </a:r>
              <a:endParaRPr lang="zh-CN" altLang="en-US" sz="2800" i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5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&amp; precision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429000"/>
            <a:ext cx="8218488" cy="259204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zh-CN" dirty="0" smtClean="0"/>
              <a:t>机器</a:t>
            </a:r>
            <a:r>
              <a:rPr lang="zh-CN" altLang="zh-CN" dirty="0"/>
              <a:t>字长一定时，阶码越长，表示范围越大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尾码越长，精度是否越高？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浮点数表示范围比定点数大，精度高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31913" y="1700808"/>
            <a:ext cx="442912" cy="504825"/>
          </a:xfrm>
          <a:prstGeom prst="rect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1600" i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E</a:t>
            </a:r>
            <a:r>
              <a:rPr lang="en-US" sz="16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774825" y="1700808"/>
            <a:ext cx="2779713" cy="504825"/>
            <a:chOff x="0" y="0"/>
            <a:chExt cx="1751" cy="31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1" y="0"/>
              <a:ext cx="279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sz="16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50" y="0"/>
              <a:ext cx="28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sz="16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1" y="0"/>
              <a:ext cx="279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10" y="0"/>
              <a:ext cx="28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91" y="0"/>
              <a:ext cx="279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70" y="0"/>
              <a:ext cx="28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sz="18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7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6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589463" y="1700808"/>
            <a:ext cx="442912" cy="504825"/>
          </a:xfrm>
          <a:prstGeom prst="rect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1600" i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sz="16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032375" y="1700808"/>
            <a:ext cx="2779713" cy="504825"/>
            <a:chOff x="0" y="0"/>
            <a:chExt cx="1751" cy="31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1" y="0"/>
              <a:ext cx="279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sz="1600" i="0" baseline="-2500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50" y="0"/>
              <a:ext cx="281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sz="1600" i="0" baseline="-2500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31" y="0"/>
              <a:ext cx="279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910" y="0"/>
              <a:ext cx="281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91" y="0"/>
              <a:ext cx="279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470" y="0"/>
              <a:ext cx="281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sz="1800" i="0" baseline="-2500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71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6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148263" y="2205633"/>
            <a:ext cx="2663825" cy="793750"/>
            <a:chOff x="0" y="0"/>
            <a:chExt cx="1678" cy="500"/>
          </a:xfrm>
        </p:grpSpPr>
        <p:sp>
          <p:nvSpPr>
            <p:cNvPr id="24" name="AutoShape 22"/>
            <p:cNvSpPr>
              <a:spLocks/>
            </p:cNvSpPr>
            <p:nvPr/>
          </p:nvSpPr>
          <p:spPr bwMode="auto">
            <a:xfrm rot="16200000">
              <a:off x="771" y="-771"/>
              <a:ext cx="136" cy="1678"/>
            </a:xfrm>
            <a:prstGeom prst="leftBrace">
              <a:avLst>
                <a:gd name="adj1" fmla="val 102819"/>
                <a:gd name="adj2" fmla="val 50394"/>
              </a:avLst>
            </a:prstGeom>
            <a:noFill/>
            <a:ln w="1905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1" y="182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chemeClr val="folHlink"/>
                  </a:solidFill>
                </a:rPr>
                <a:t>尾数值</a:t>
              </a:r>
              <a:endParaRPr lang="zh-CN" altLang="en-US" sz="2200" b="1" i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908175" y="2205633"/>
            <a:ext cx="2663825" cy="793750"/>
            <a:chOff x="0" y="0"/>
            <a:chExt cx="1678" cy="500"/>
          </a:xfrm>
        </p:grpSpPr>
        <p:sp>
          <p:nvSpPr>
            <p:cNvPr id="27" name="AutoShape 25"/>
            <p:cNvSpPr>
              <a:spLocks/>
            </p:cNvSpPr>
            <p:nvPr/>
          </p:nvSpPr>
          <p:spPr bwMode="auto">
            <a:xfrm rot="16200000">
              <a:off x="771" y="-771"/>
              <a:ext cx="136" cy="1678"/>
            </a:xfrm>
            <a:prstGeom prst="leftBrace">
              <a:avLst>
                <a:gd name="adj1" fmla="val 102819"/>
                <a:gd name="adj2" fmla="val 50394"/>
              </a:avLst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81" y="182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600" i="0">
                  <a:solidFill>
                    <a:srgbClr val="FF0000"/>
                  </a:solidFill>
                </a:rPr>
                <a:t> </a:t>
              </a:r>
              <a:r>
                <a:rPr lang="zh-CN" altLang="en-US" sz="2600" i="0">
                  <a:solidFill>
                    <a:srgbClr val="FF0000"/>
                  </a:solidFill>
                </a:rPr>
                <a:t>阶值</a:t>
              </a:r>
              <a:endParaRPr lang="zh-CN" altLang="en-US" sz="2200" b="1" i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684213" y="2205633"/>
            <a:ext cx="2052637" cy="793750"/>
            <a:chOff x="0" y="0"/>
            <a:chExt cx="1293" cy="500"/>
          </a:xfrm>
        </p:grpSpPr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0" y="182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009900"/>
                  </a:solidFill>
                </a:rPr>
                <a:t>阶符</a:t>
              </a:r>
              <a:endParaRPr lang="zh-CN" altLang="en-US" sz="2200" b="1" i="0">
                <a:solidFill>
                  <a:srgbClr val="009900"/>
                </a:solidFill>
              </a:endParaRP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9" y="0"/>
              <a:ext cx="136" cy="227"/>
            </a:xfrm>
            <a:prstGeom prst="upArrow">
              <a:avLst>
                <a:gd name="adj1" fmla="val 50000"/>
                <a:gd name="adj2" fmla="val 41728"/>
              </a:avLst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959225" y="2205633"/>
            <a:ext cx="2052638" cy="792163"/>
            <a:chOff x="0" y="0"/>
            <a:chExt cx="1293" cy="499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181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009900"/>
                  </a:solidFill>
                </a:rPr>
                <a:t>尾符</a:t>
              </a:r>
              <a:endParaRPr lang="zh-CN" altLang="en-US" sz="2200" b="1" i="0">
                <a:solidFill>
                  <a:srgbClr val="009900"/>
                </a:solidFill>
              </a:endParaRPr>
            </a:p>
          </p:txBody>
        </p:sp>
        <p:sp>
          <p:nvSpPr>
            <p:cNvPr id="34" name="AutoShape 32"/>
            <p:cNvSpPr>
              <a:spLocks noChangeArrowheads="1"/>
            </p:cNvSpPr>
            <p:nvPr/>
          </p:nvSpPr>
          <p:spPr bwMode="auto">
            <a:xfrm>
              <a:off x="477" y="0"/>
              <a:ext cx="136" cy="227"/>
            </a:xfrm>
            <a:prstGeom prst="upArrow">
              <a:avLst>
                <a:gd name="adj1" fmla="val 50000"/>
                <a:gd name="adj2" fmla="val 41728"/>
              </a:avLst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12467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例子（规格化）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8</a:t>
            </a:r>
            <a:r>
              <a:rPr lang="zh-CN" altLang="en-US" sz="2600" dirty="0"/>
              <a:t>位定点小数可表示的范围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0.000</a:t>
            </a:r>
            <a:r>
              <a:rPr lang="en-US" altLang="zh-CN" sz="2200" dirty="0">
                <a:solidFill>
                  <a:srgbClr val="0000CC"/>
                </a:solidFill>
              </a:rPr>
              <a:t>0001</a:t>
            </a:r>
            <a:r>
              <a:rPr lang="en-US" altLang="zh-CN" sz="2200" dirty="0">
                <a:solidFill>
                  <a:srgbClr val="00FF00"/>
                </a:solidFill>
              </a:rPr>
              <a:t> </a:t>
            </a:r>
            <a:r>
              <a:rPr lang="en-US" altLang="zh-CN" sz="2200" dirty="0"/>
              <a:t>--- 0.111</a:t>
            </a:r>
            <a:r>
              <a:rPr lang="en-US" altLang="zh-CN" sz="2200" dirty="0">
                <a:solidFill>
                  <a:srgbClr val="0000CC"/>
                </a:solidFill>
              </a:rPr>
              <a:t>1111 </a:t>
            </a:r>
            <a:r>
              <a:rPr lang="en-US" altLang="zh-CN" sz="2200" dirty="0">
                <a:solidFill>
                  <a:srgbClr val="00FF00"/>
                </a:solidFill>
              </a:rPr>
              <a:t> </a:t>
            </a:r>
            <a:r>
              <a:rPr lang="zh-CN" altLang="en-US" sz="2200" dirty="0">
                <a:solidFill>
                  <a:srgbClr val="00FF00"/>
                </a:solidFill>
              </a:rPr>
              <a:t> </a:t>
            </a:r>
            <a:r>
              <a:rPr lang="en-US" altLang="zh-CN" sz="2200" dirty="0">
                <a:solidFill>
                  <a:srgbClr val="0000CC"/>
                </a:solidFill>
              </a:rPr>
              <a:t>  1/128  --- 127/128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 smtClean="0"/>
              <a:t>设</a:t>
            </a:r>
            <a:r>
              <a:rPr lang="zh-CN" altLang="en-US" sz="2600" dirty="0"/>
              <a:t>阶码</a:t>
            </a:r>
            <a:r>
              <a:rPr lang="en-US" altLang="zh-CN" sz="2600" dirty="0"/>
              <a:t>2</a:t>
            </a:r>
            <a:r>
              <a:rPr lang="zh-CN" altLang="en-US" sz="2600" dirty="0"/>
              <a:t>位，尾数</a:t>
            </a:r>
            <a:r>
              <a:rPr lang="en-US" altLang="zh-CN" sz="2600" dirty="0"/>
              <a:t>4</a:t>
            </a:r>
            <a:r>
              <a:rPr lang="zh-CN" altLang="en-US" sz="2600" dirty="0"/>
              <a:t>位（隐藏位，规格化）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dirty="0"/>
              <a:t>可表示</a:t>
            </a:r>
            <a:r>
              <a:rPr lang="en-US" altLang="zh-CN" sz="2200" dirty="0"/>
              <a:t>2</a:t>
            </a:r>
            <a:r>
              <a:rPr lang="en-US" altLang="zh-CN" sz="2200" baseline="50000" dirty="0"/>
              <a:t>-11</a:t>
            </a:r>
            <a:r>
              <a:rPr lang="en-US" altLang="zh-CN" sz="2200" dirty="0"/>
              <a:t>*1.0000  ---  2</a:t>
            </a:r>
            <a:r>
              <a:rPr lang="en-US" altLang="zh-CN" sz="2200" baseline="50000" dirty="0"/>
              <a:t>11</a:t>
            </a:r>
            <a:r>
              <a:rPr lang="en-US" altLang="zh-CN" sz="2200" dirty="0"/>
              <a:t>*1.1111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            </a:t>
            </a:r>
            <a:r>
              <a:rPr lang="en-US" altLang="zh-CN" sz="2200" dirty="0" smtClean="0"/>
              <a:t>0.001</a:t>
            </a:r>
            <a:r>
              <a:rPr lang="en-US" altLang="zh-CN" sz="2200" dirty="0" smtClean="0">
                <a:solidFill>
                  <a:srgbClr val="00FF00"/>
                </a:solidFill>
              </a:rPr>
              <a:t>   </a:t>
            </a:r>
            <a:r>
              <a:rPr lang="en-US" altLang="zh-CN" sz="2200" dirty="0"/>
              <a:t>---  1111.1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/>
              <a:t>设阶码</a:t>
            </a:r>
            <a:r>
              <a:rPr lang="en-US" altLang="zh-CN" sz="2600" dirty="0"/>
              <a:t>3</a:t>
            </a:r>
            <a:r>
              <a:rPr lang="zh-CN" altLang="en-US" sz="2600" dirty="0"/>
              <a:t>位，尾数</a:t>
            </a:r>
            <a:r>
              <a:rPr lang="en-US" altLang="zh-CN" sz="2600" dirty="0"/>
              <a:t>3</a:t>
            </a:r>
            <a:r>
              <a:rPr lang="zh-CN" altLang="en-US" sz="2600" dirty="0"/>
              <a:t>位（隐藏位，规格化）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dirty="0"/>
              <a:t>可表示</a:t>
            </a:r>
            <a:r>
              <a:rPr lang="en-US" altLang="zh-CN" sz="2200" dirty="0"/>
              <a:t>2</a:t>
            </a:r>
            <a:r>
              <a:rPr lang="en-US" altLang="zh-CN" sz="2200" baseline="50000" dirty="0"/>
              <a:t>-111</a:t>
            </a:r>
            <a:r>
              <a:rPr lang="en-US" altLang="zh-CN" sz="2200" dirty="0"/>
              <a:t>*1.000    ---  2</a:t>
            </a:r>
            <a:r>
              <a:rPr lang="en-US" altLang="zh-CN" sz="2200" baseline="50000" dirty="0"/>
              <a:t>111</a:t>
            </a:r>
            <a:r>
              <a:rPr lang="en-US" altLang="zh-CN" sz="2200" dirty="0"/>
              <a:t>*1.111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        </a:t>
            </a:r>
            <a:r>
              <a:rPr lang="en-US" altLang="zh-CN" sz="2200" dirty="0" smtClean="0"/>
              <a:t>0.0000001</a:t>
            </a:r>
            <a:r>
              <a:rPr lang="en-US" altLang="zh-CN" sz="2200" dirty="0" smtClean="0">
                <a:solidFill>
                  <a:srgbClr val="00FF00"/>
                </a:solidFill>
              </a:rPr>
              <a:t> </a:t>
            </a:r>
            <a:r>
              <a:rPr lang="en-US" altLang="zh-CN" sz="2200" dirty="0"/>
              <a:t>---  </a:t>
            </a:r>
            <a:r>
              <a:rPr lang="en-US" altLang="zh-CN" sz="2200" dirty="0" smtClean="0"/>
              <a:t>11110000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…</a:t>
            </a:r>
            <a:r>
              <a:rPr lang="en-US" altLang="zh-CN" sz="2200" dirty="0" smtClean="0">
                <a:solidFill>
                  <a:srgbClr val="00B050"/>
                </a:solidFill>
              </a:rPr>
              <a:t>56,60</a:t>
            </a:r>
            <a:r>
              <a:rPr lang="en-US" altLang="zh-CN" sz="2200" dirty="0" smtClean="0"/>
              <a:t>,64,72…112,120,</a:t>
            </a:r>
            <a:r>
              <a:rPr lang="en-US" altLang="zh-CN" sz="2200" dirty="0" smtClean="0">
                <a:solidFill>
                  <a:srgbClr val="00B050"/>
                </a:solidFill>
              </a:rPr>
              <a:t>128,144,…224,240</a:t>
            </a:r>
            <a:r>
              <a:rPr lang="zh-CN" altLang="en-US" sz="2200" dirty="0" smtClean="0"/>
              <a:t>）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24261" y="5346730"/>
            <a:ext cx="5761038" cy="1344225"/>
            <a:chOff x="0" y="0"/>
            <a:chExt cx="5760640" cy="1344096"/>
          </a:xfrm>
        </p:grpSpPr>
        <p:cxnSp>
          <p:nvCxnSpPr>
            <p:cNvPr id="6" name="直接箭头连接符 5"/>
            <p:cNvCxnSpPr>
              <a:cxnSpLocks noChangeShapeType="1"/>
            </p:cNvCxnSpPr>
            <p:nvPr/>
          </p:nvCxnSpPr>
          <p:spPr bwMode="auto">
            <a:xfrm>
              <a:off x="0" y="322216"/>
              <a:ext cx="576064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494180" y="0"/>
              <a:ext cx="1242933" cy="576064"/>
              <a:chOff x="0" y="0"/>
              <a:chExt cx="1165250" cy="576064"/>
            </a:xfrm>
          </p:grpSpPr>
          <p:cxnSp>
            <p:nvCxnSpPr>
              <p:cNvPr id="55" name="直接连接符 54"/>
              <p:cNvCxnSpPr>
                <a:cxnSpLocks noChangeShapeType="1"/>
              </p:cNvCxnSpPr>
              <p:nvPr/>
            </p:nvCxnSpPr>
            <p:spPr bwMode="auto">
              <a:xfrm>
                <a:off x="-417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直接连接符 55"/>
              <p:cNvCxnSpPr>
                <a:cxnSpLocks noChangeShapeType="1"/>
              </p:cNvCxnSpPr>
              <p:nvPr/>
            </p:nvCxnSpPr>
            <p:spPr bwMode="auto">
              <a:xfrm>
                <a:off x="145424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直接连接符 56"/>
              <p:cNvCxnSpPr>
                <a:cxnSpLocks noChangeShapeType="1"/>
              </p:cNvCxnSpPr>
              <p:nvPr/>
            </p:nvCxnSpPr>
            <p:spPr bwMode="auto">
              <a:xfrm>
                <a:off x="291266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直接连接符 57"/>
              <p:cNvCxnSpPr>
                <a:cxnSpLocks noChangeShapeType="1"/>
              </p:cNvCxnSpPr>
              <p:nvPr/>
            </p:nvCxnSpPr>
            <p:spPr bwMode="auto">
              <a:xfrm>
                <a:off x="437107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直接连接符 58"/>
              <p:cNvCxnSpPr>
                <a:cxnSpLocks noChangeShapeType="1"/>
              </p:cNvCxnSpPr>
              <p:nvPr/>
            </p:nvCxnSpPr>
            <p:spPr bwMode="auto">
              <a:xfrm>
                <a:off x="581460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直接连接符 59"/>
              <p:cNvCxnSpPr>
                <a:cxnSpLocks noChangeShapeType="1"/>
              </p:cNvCxnSpPr>
              <p:nvPr/>
            </p:nvCxnSpPr>
            <p:spPr bwMode="auto">
              <a:xfrm>
                <a:off x="727302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直接连接符 60"/>
              <p:cNvCxnSpPr>
                <a:cxnSpLocks noChangeShapeType="1"/>
              </p:cNvCxnSpPr>
              <p:nvPr/>
            </p:nvCxnSpPr>
            <p:spPr bwMode="auto">
              <a:xfrm>
                <a:off x="873143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直接连接符 61"/>
              <p:cNvCxnSpPr>
                <a:cxnSpLocks noChangeShapeType="1"/>
              </p:cNvCxnSpPr>
              <p:nvPr/>
            </p:nvCxnSpPr>
            <p:spPr bwMode="auto">
              <a:xfrm>
                <a:off x="1018985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直接连接符 62"/>
              <p:cNvCxnSpPr>
                <a:cxnSpLocks noChangeShapeType="1"/>
              </p:cNvCxnSpPr>
              <p:nvPr/>
            </p:nvCxnSpPr>
            <p:spPr bwMode="auto">
              <a:xfrm>
                <a:off x="1164826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737114" y="0"/>
              <a:ext cx="2485867" cy="576064"/>
              <a:chOff x="0" y="0"/>
              <a:chExt cx="1165250" cy="576064"/>
            </a:xfrm>
          </p:grpSpPr>
          <p:cxnSp>
            <p:nvCxnSpPr>
              <p:cNvPr id="46" name="直接连接符 45"/>
              <p:cNvCxnSpPr>
                <a:cxnSpLocks noChangeShapeType="1"/>
              </p:cNvCxnSpPr>
              <p:nvPr/>
            </p:nvCxnSpPr>
            <p:spPr bwMode="auto">
              <a:xfrm>
                <a:off x="-212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直接连接符 46"/>
              <p:cNvCxnSpPr>
                <a:cxnSpLocks noChangeShapeType="1"/>
              </p:cNvCxnSpPr>
              <p:nvPr/>
            </p:nvCxnSpPr>
            <p:spPr bwMode="auto">
              <a:xfrm>
                <a:off x="145629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直接连接符 47"/>
              <p:cNvCxnSpPr>
                <a:cxnSpLocks noChangeShapeType="1"/>
              </p:cNvCxnSpPr>
              <p:nvPr/>
            </p:nvCxnSpPr>
            <p:spPr bwMode="auto">
              <a:xfrm>
                <a:off x="290727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直接连接符 48"/>
              <p:cNvCxnSpPr>
                <a:cxnSpLocks noChangeShapeType="1"/>
              </p:cNvCxnSpPr>
              <p:nvPr/>
            </p:nvCxnSpPr>
            <p:spPr bwMode="auto">
              <a:xfrm>
                <a:off x="436568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直接连接符 49"/>
              <p:cNvCxnSpPr>
                <a:cxnSpLocks noChangeShapeType="1"/>
              </p:cNvCxnSpPr>
              <p:nvPr/>
            </p:nvCxnSpPr>
            <p:spPr bwMode="auto">
              <a:xfrm>
                <a:off x="582410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直接连接符 50"/>
              <p:cNvCxnSpPr>
                <a:cxnSpLocks noChangeShapeType="1"/>
              </p:cNvCxnSpPr>
              <p:nvPr/>
            </p:nvCxnSpPr>
            <p:spPr bwMode="auto">
              <a:xfrm>
                <a:off x="728251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直接连接符 51"/>
              <p:cNvCxnSpPr>
                <a:cxnSpLocks noChangeShapeType="1"/>
              </p:cNvCxnSpPr>
              <p:nvPr/>
            </p:nvCxnSpPr>
            <p:spPr bwMode="auto">
              <a:xfrm>
                <a:off x="873348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直接连接符 52"/>
              <p:cNvCxnSpPr>
                <a:cxnSpLocks noChangeShapeType="1"/>
              </p:cNvCxnSpPr>
              <p:nvPr/>
            </p:nvCxnSpPr>
            <p:spPr bwMode="auto">
              <a:xfrm>
                <a:off x="1019190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直接连接符 53"/>
              <p:cNvCxnSpPr>
                <a:cxnSpLocks noChangeShapeType="1"/>
              </p:cNvCxnSpPr>
              <p:nvPr/>
            </p:nvCxnSpPr>
            <p:spPr bwMode="auto">
              <a:xfrm>
                <a:off x="1165031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863737" y="0"/>
              <a:ext cx="630444" cy="576064"/>
              <a:chOff x="0" y="0"/>
              <a:chExt cx="1165250" cy="576064"/>
            </a:xfrm>
          </p:grpSpPr>
          <p:cxnSp>
            <p:nvCxnSpPr>
              <p:cNvPr id="37" name="直接连接符 36"/>
              <p:cNvCxnSpPr>
                <a:cxnSpLocks noChangeShapeType="1"/>
              </p:cNvCxnSpPr>
              <p:nvPr/>
            </p:nvCxnSpPr>
            <p:spPr bwMode="auto">
              <a:xfrm>
                <a:off x="-364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37"/>
              <p:cNvCxnSpPr>
                <a:cxnSpLocks noChangeShapeType="1"/>
              </p:cNvCxnSpPr>
              <p:nvPr/>
            </p:nvCxnSpPr>
            <p:spPr bwMode="auto">
              <a:xfrm>
                <a:off x="146335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连接符 38"/>
              <p:cNvCxnSpPr>
                <a:cxnSpLocks noChangeShapeType="1"/>
              </p:cNvCxnSpPr>
              <p:nvPr/>
            </p:nvCxnSpPr>
            <p:spPr bwMode="auto">
              <a:xfrm>
                <a:off x="290100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直接连接符 39"/>
              <p:cNvCxnSpPr>
                <a:cxnSpLocks noChangeShapeType="1"/>
              </p:cNvCxnSpPr>
              <p:nvPr/>
            </p:nvCxnSpPr>
            <p:spPr bwMode="auto">
              <a:xfrm>
                <a:off x="436799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直接连接符 40"/>
              <p:cNvCxnSpPr>
                <a:cxnSpLocks noChangeShapeType="1"/>
              </p:cNvCxnSpPr>
              <p:nvPr/>
            </p:nvCxnSpPr>
            <p:spPr bwMode="auto">
              <a:xfrm>
                <a:off x="580562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连接符 41"/>
              <p:cNvCxnSpPr>
                <a:cxnSpLocks noChangeShapeType="1"/>
              </p:cNvCxnSpPr>
              <p:nvPr/>
            </p:nvCxnSpPr>
            <p:spPr bwMode="auto">
              <a:xfrm>
                <a:off x="727261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42"/>
              <p:cNvCxnSpPr>
                <a:cxnSpLocks noChangeShapeType="1"/>
              </p:cNvCxnSpPr>
              <p:nvPr/>
            </p:nvCxnSpPr>
            <p:spPr bwMode="auto">
              <a:xfrm>
                <a:off x="873960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直接连接符 43"/>
              <p:cNvCxnSpPr>
                <a:cxnSpLocks noChangeShapeType="1"/>
              </p:cNvCxnSpPr>
              <p:nvPr/>
            </p:nvCxnSpPr>
            <p:spPr bwMode="auto">
              <a:xfrm>
                <a:off x="1017725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直接连接符 44"/>
              <p:cNvCxnSpPr>
                <a:cxnSpLocks noChangeShapeType="1"/>
              </p:cNvCxnSpPr>
              <p:nvPr/>
            </p:nvCxnSpPr>
            <p:spPr bwMode="auto">
              <a:xfrm>
                <a:off x="1164424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30425" y="0"/>
              <a:ext cx="322149" cy="576064"/>
              <a:chOff x="0" y="0"/>
              <a:chExt cx="1165250" cy="576064"/>
            </a:xfrm>
          </p:grpSpPr>
          <p:cxnSp>
            <p:nvCxnSpPr>
              <p:cNvPr id="28" name="直接连接符 27"/>
              <p:cNvCxnSpPr>
                <a:cxnSpLocks noChangeShapeType="1"/>
              </p:cNvCxnSpPr>
              <p:nvPr/>
            </p:nvCxnSpPr>
            <p:spPr bwMode="auto">
              <a:xfrm>
                <a:off x="-915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28"/>
              <p:cNvCxnSpPr>
                <a:cxnSpLocks noChangeShapeType="1"/>
              </p:cNvCxnSpPr>
              <p:nvPr/>
            </p:nvCxnSpPr>
            <p:spPr bwMode="auto">
              <a:xfrm>
                <a:off x="142628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连接符 29"/>
              <p:cNvCxnSpPr>
                <a:cxnSpLocks noChangeShapeType="1"/>
              </p:cNvCxnSpPr>
              <p:nvPr/>
            </p:nvCxnSpPr>
            <p:spPr bwMode="auto">
              <a:xfrm>
                <a:off x="291914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接连接符 30"/>
              <p:cNvCxnSpPr>
                <a:cxnSpLocks noChangeShapeType="1"/>
              </p:cNvCxnSpPr>
              <p:nvPr/>
            </p:nvCxnSpPr>
            <p:spPr bwMode="auto">
              <a:xfrm>
                <a:off x="435460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连接符 31"/>
              <p:cNvCxnSpPr>
                <a:cxnSpLocks noChangeShapeType="1"/>
              </p:cNvCxnSpPr>
              <p:nvPr/>
            </p:nvCxnSpPr>
            <p:spPr bwMode="auto">
              <a:xfrm>
                <a:off x="579003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连接符 32"/>
              <p:cNvCxnSpPr>
                <a:cxnSpLocks noChangeShapeType="1"/>
              </p:cNvCxnSpPr>
              <p:nvPr/>
            </p:nvCxnSpPr>
            <p:spPr bwMode="auto">
              <a:xfrm>
                <a:off x="728289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直接连接符 33"/>
              <p:cNvCxnSpPr>
                <a:cxnSpLocks noChangeShapeType="1"/>
              </p:cNvCxnSpPr>
              <p:nvPr/>
            </p:nvCxnSpPr>
            <p:spPr bwMode="auto">
              <a:xfrm>
                <a:off x="871835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直接连接符 34"/>
              <p:cNvCxnSpPr>
                <a:cxnSpLocks noChangeShapeType="1"/>
              </p:cNvCxnSpPr>
              <p:nvPr/>
            </p:nvCxnSpPr>
            <p:spPr bwMode="auto">
              <a:xfrm>
                <a:off x="1021121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直接连接符 35"/>
              <p:cNvCxnSpPr>
                <a:cxnSpLocks noChangeShapeType="1"/>
              </p:cNvCxnSpPr>
              <p:nvPr/>
            </p:nvCxnSpPr>
            <p:spPr bwMode="auto">
              <a:xfrm>
                <a:off x="1164664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552575" y="0"/>
              <a:ext cx="311162" cy="576064"/>
              <a:chOff x="0" y="0"/>
              <a:chExt cx="1165250" cy="576064"/>
            </a:xfrm>
          </p:grpSpPr>
          <p:cxnSp>
            <p:nvCxnSpPr>
              <p:cNvPr id="19" name="直接连接符 18"/>
              <p:cNvCxnSpPr>
                <a:cxnSpLocks noChangeShapeType="1"/>
              </p:cNvCxnSpPr>
              <p:nvPr/>
            </p:nvCxnSpPr>
            <p:spPr bwMode="auto">
              <a:xfrm>
                <a:off x="-610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直接连接符 19"/>
              <p:cNvCxnSpPr>
                <a:cxnSpLocks noChangeShapeType="1"/>
              </p:cNvCxnSpPr>
              <p:nvPr/>
            </p:nvCxnSpPr>
            <p:spPr bwMode="auto">
              <a:xfrm>
                <a:off x="142058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连接符 20"/>
              <p:cNvCxnSpPr>
                <a:cxnSpLocks noChangeShapeType="1"/>
              </p:cNvCxnSpPr>
              <p:nvPr/>
            </p:nvCxnSpPr>
            <p:spPr bwMode="auto">
              <a:xfrm>
                <a:off x="290673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连接符 21"/>
              <p:cNvCxnSpPr>
                <a:cxnSpLocks noChangeShapeType="1"/>
              </p:cNvCxnSpPr>
              <p:nvPr/>
            </p:nvCxnSpPr>
            <p:spPr bwMode="auto">
              <a:xfrm>
                <a:off x="433342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接连接符 22"/>
              <p:cNvCxnSpPr>
                <a:cxnSpLocks noChangeShapeType="1"/>
              </p:cNvCxnSpPr>
              <p:nvPr/>
            </p:nvCxnSpPr>
            <p:spPr bwMode="auto">
              <a:xfrm>
                <a:off x="581953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连接符 23"/>
              <p:cNvCxnSpPr>
                <a:cxnSpLocks noChangeShapeType="1"/>
              </p:cNvCxnSpPr>
              <p:nvPr/>
            </p:nvCxnSpPr>
            <p:spPr bwMode="auto">
              <a:xfrm>
                <a:off x="724621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接连接符 24"/>
              <p:cNvCxnSpPr>
                <a:cxnSpLocks noChangeShapeType="1"/>
              </p:cNvCxnSpPr>
              <p:nvPr/>
            </p:nvCxnSpPr>
            <p:spPr bwMode="auto">
              <a:xfrm>
                <a:off x="873236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接连接符 25"/>
              <p:cNvCxnSpPr>
                <a:cxnSpLocks noChangeShapeType="1"/>
              </p:cNvCxnSpPr>
              <p:nvPr/>
            </p:nvCxnSpPr>
            <p:spPr bwMode="auto">
              <a:xfrm>
                <a:off x="1015905" y="107940"/>
                <a:ext cx="0" cy="360329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连接符 26"/>
              <p:cNvCxnSpPr>
                <a:cxnSpLocks noChangeShapeType="1"/>
              </p:cNvCxnSpPr>
              <p:nvPr/>
            </p:nvCxnSpPr>
            <p:spPr bwMode="auto">
              <a:xfrm>
                <a:off x="1164516" y="0"/>
                <a:ext cx="0" cy="57620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649299" y="882476"/>
              <a:ext cx="2594466" cy="46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000" b="1" i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浮点数的</a:t>
              </a:r>
              <a:r>
                <a:rPr lang="zh-CN" altLang="en-US" sz="2000" b="1" i="0" dirty="0" smtClean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密度与分布</a:t>
              </a:r>
              <a:endParaRPr lang="zh-CN" altLang="en-US" sz="2000" b="1" i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84043" y="576064"/>
              <a:ext cx="401715" cy="37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615969" y="576064"/>
              <a:ext cx="565206" cy="40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2n</a:t>
              </a:r>
              <a:endParaRPr lang="zh-CN" altLang="en-US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149319" y="576064"/>
              <a:ext cx="643868" cy="37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4n</a:t>
              </a:r>
              <a:endParaRPr lang="zh-CN" alt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430614" y="576064"/>
              <a:ext cx="699716" cy="37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8n</a:t>
              </a:r>
              <a:endParaRPr lang="zh-CN" altLang="en-US"/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882763" y="576064"/>
              <a:ext cx="699716" cy="37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16n</a:t>
              </a:r>
              <a:endParaRPr lang="zh-CN" alt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0" y="576064"/>
              <a:ext cx="522046" cy="37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0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76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&amp; precision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429000"/>
            <a:ext cx="8218488" cy="259204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zh-CN" dirty="0" smtClean="0"/>
              <a:t>机器</a:t>
            </a:r>
            <a:r>
              <a:rPr lang="zh-CN" altLang="zh-CN" dirty="0"/>
              <a:t>字长一定时，阶码越长，表示范围越大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阶码一定，</a:t>
            </a:r>
            <a:r>
              <a:rPr lang="zh-CN" altLang="zh-CN" dirty="0" smtClean="0">
                <a:solidFill>
                  <a:srgbClr val="FF0000"/>
                </a:solidFill>
              </a:rPr>
              <a:t>尾</a:t>
            </a:r>
            <a:r>
              <a:rPr lang="zh-CN" altLang="zh-CN" dirty="0">
                <a:solidFill>
                  <a:srgbClr val="FF0000"/>
                </a:solidFill>
              </a:rPr>
              <a:t>码越长，精度是否越</a:t>
            </a:r>
            <a:r>
              <a:rPr lang="zh-CN" altLang="zh-CN" dirty="0" smtClean="0">
                <a:solidFill>
                  <a:srgbClr val="FF0000"/>
                </a:solidFill>
              </a:rPr>
              <a:t>高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endParaRPr lang="zh-CN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浮点数表示范围比定点数大，精度</a:t>
            </a:r>
            <a:r>
              <a:rPr lang="zh-CN" altLang="zh-CN" dirty="0" smtClean="0"/>
              <a:t>高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阶码尾码长度应为多少合适？ 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31913" y="1700808"/>
            <a:ext cx="442912" cy="504825"/>
          </a:xfrm>
          <a:prstGeom prst="rect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1600" i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E</a:t>
            </a:r>
            <a:r>
              <a:rPr lang="en-US" sz="16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774825" y="1700808"/>
            <a:ext cx="2779713" cy="504825"/>
            <a:chOff x="0" y="0"/>
            <a:chExt cx="1751" cy="31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1" y="0"/>
              <a:ext cx="279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sz="16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50" y="0"/>
              <a:ext cx="28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sz="16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1" y="0"/>
              <a:ext cx="279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10" y="0"/>
              <a:ext cx="28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91" y="0"/>
              <a:ext cx="279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70" y="0"/>
              <a:ext cx="28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sz="1800" i="0" baseline="-250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71" cy="318"/>
            </a:xfrm>
            <a:prstGeom prst="rect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6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589463" y="1700808"/>
            <a:ext cx="442912" cy="504825"/>
          </a:xfrm>
          <a:prstGeom prst="rect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1600" i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sz="16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032375" y="1700808"/>
            <a:ext cx="2779713" cy="504825"/>
            <a:chOff x="0" y="0"/>
            <a:chExt cx="1751" cy="31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1" y="0"/>
              <a:ext cx="279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sz="1600" i="0" baseline="-2500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50" y="0"/>
              <a:ext cx="281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sz="1600" i="0" baseline="-2500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31" y="0"/>
              <a:ext cx="279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8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910" y="0"/>
              <a:ext cx="281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91" y="0"/>
              <a:ext cx="279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6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sz="16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470" y="0"/>
              <a:ext cx="281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sz="1800" i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sz="1800" i="0" baseline="-2500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71" cy="318"/>
            </a:xfrm>
            <a:prstGeom prst="rect">
              <a:avLst/>
            </a:prstGeom>
            <a:solidFill>
              <a:srgbClr val="CCFFCC"/>
            </a:solidFill>
            <a:ln w="9525" cmpd="sng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600" i="0" baseline="-250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148263" y="2205633"/>
            <a:ext cx="2663825" cy="793750"/>
            <a:chOff x="0" y="0"/>
            <a:chExt cx="1678" cy="500"/>
          </a:xfrm>
        </p:grpSpPr>
        <p:sp>
          <p:nvSpPr>
            <p:cNvPr id="24" name="AutoShape 22"/>
            <p:cNvSpPr>
              <a:spLocks/>
            </p:cNvSpPr>
            <p:nvPr/>
          </p:nvSpPr>
          <p:spPr bwMode="auto">
            <a:xfrm rot="16200000">
              <a:off x="771" y="-771"/>
              <a:ext cx="136" cy="1678"/>
            </a:xfrm>
            <a:prstGeom prst="leftBrace">
              <a:avLst>
                <a:gd name="adj1" fmla="val 102819"/>
                <a:gd name="adj2" fmla="val 50394"/>
              </a:avLst>
            </a:prstGeom>
            <a:noFill/>
            <a:ln w="1905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1" y="182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chemeClr val="folHlink"/>
                  </a:solidFill>
                </a:rPr>
                <a:t>尾数值</a:t>
              </a:r>
              <a:endParaRPr lang="zh-CN" altLang="en-US" sz="2200" b="1" i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908175" y="2205633"/>
            <a:ext cx="2663825" cy="793750"/>
            <a:chOff x="0" y="0"/>
            <a:chExt cx="1678" cy="500"/>
          </a:xfrm>
        </p:grpSpPr>
        <p:sp>
          <p:nvSpPr>
            <p:cNvPr id="27" name="AutoShape 25"/>
            <p:cNvSpPr>
              <a:spLocks/>
            </p:cNvSpPr>
            <p:nvPr/>
          </p:nvSpPr>
          <p:spPr bwMode="auto">
            <a:xfrm rot="16200000">
              <a:off x="771" y="-771"/>
              <a:ext cx="136" cy="1678"/>
            </a:xfrm>
            <a:prstGeom prst="leftBrace">
              <a:avLst>
                <a:gd name="adj1" fmla="val 102819"/>
                <a:gd name="adj2" fmla="val 50394"/>
              </a:avLst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zh-CN" altLang="en-US" sz="1800" i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81" y="182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600" i="0">
                  <a:solidFill>
                    <a:srgbClr val="FF0000"/>
                  </a:solidFill>
                </a:rPr>
                <a:t> </a:t>
              </a:r>
              <a:r>
                <a:rPr lang="zh-CN" altLang="en-US" sz="2600" i="0">
                  <a:solidFill>
                    <a:srgbClr val="FF0000"/>
                  </a:solidFill>
                </a:rPr>
                <a:t>阶值</a:t>
              </a:r>
              <a:endParaRPr lang="zh-CN" altLang="en-US" sz="2200" b="1" i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684213" y="2205633"/>
            <a:ext cx="2052637" cy="793750"/>
            <a:chOff x="0" y="0"/>
            <a:chExt cx="1293" cy="500"/>
          </a:xfrm>
        </p:grpSpPr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0" y="182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009900"/>
                  </a:solidFill>
                </a:rPr>
                <a:t>阶符</a:t>
              </a:r>
              <a:endParaRPr lang="zh-CN" altLang="en-US" sz="2200" b="1" i="0">
                <a:solidFill>
                  <a:srgbClr val="009900"/>
                </a:solidFill>
              </a:endParaRP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9" y="0"/>
              <a:ext cx="136" cy="227"/>
            </a:xfrm>
            <a:prstGeom prst="upArrow">
              <a:avLst>
                <a:gd name="adj1" fmla="val 50000"/>
                <a:gd name="adj2" fmla="val 41728"/>
              </a:avLst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959225" y="2205633"/>
            <a:ext cx="2052638" cy="792163"/>
            <a:chOff x="0" y="0"/>
            <a:chExt cx="1293" cy="499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181"/>
              <a:ext cx="1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908050" indent="-436563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lvl="1"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i="0">
                  <a:solidFill>
                    <a:srgbClr val="009900"/>
                  </a:solidFill>
                </a:rPr>
                <a:t>尾符</a:t>
              </a:r>
              <a:endParaRPr lang="zh-CN" altLang="en-US" sz="2200" b="1" i="0">
                <a:solidFill>
                  <a:srgbClr val="009900"/>
                </a:solidFill>
              </a:endParaRPr>
            </a:p>
          </p:txBody>
        </p:sp>
        <p:sp>
          <p:nvSpPr>
            <p:cNvPr id="34" name="AutoShape 32"/>
            <p:cNvSpPr>
              <a:spLocks noChangeArrowheads="1"/>
            </p:cNvSpPr>
            <p:nvPr/>
          </p:nvSpPr>
          <p:spPr bwMode="auto">
            <a:xfrm>
              <a:off x="477" y="0"/>
              <a:ext cx="136" cy="227"/>
            </a:xfrm>
            <a:prstGeom prst="upArrow">
              <a:avLst>
                <a:gd name="adj1" fmla="val 50000"/>
                <a:gd name="adj2" fmla="val 41728"/>
              </a:avLst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5241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Father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of the IEEE 754 standard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80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年代初，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各机器内部浮点数表示还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没有统一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相互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不兼容，机器之间传送数据时，带来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麻烦</a:t>
            </a: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1970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年代后期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, IEEE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成立委员会着手制定浮点数标准</a:t>
            </a:r>
          </a:p>
          <a:p>
            <a:r>
              <a:rPr lang="en-US" altLang="zh-CN" sz="2000" dirty="0" smtClean="0">
                <a:latin typeface="+mj-ea"/>
                <a:ea typeface="+mj-ea"/>
                <a:cs typeface="Arial" panose="020B0604020202020204" pitchFamily="34" charset="0"/>
              </a:rPr>
              <a:t>1985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年完成浮点数标准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IEEE 754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的制定</a:t>
            </a:r>
          </a:p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63" y="4164013"/>
            <a:ext cx="5268912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zh-CN" altLang="en-US" sz="2000" dirty="0" smtClean="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00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200" i="0" kern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现在所有计算机都采用</a:t>
            </a:r>
            <a:r>
              <a:rPr lang="en-US" altLang="zh-CN" sz="2200" i="0" kern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IEEE 754</a:t>
            </a:r>
            <a:r>
              <a:rPr lang="zh-CN" altLang="en-US" sz="2200" i="0" kern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来表示浮点数</a:t>
            </a:r>
            <a:endParaRPr lang="zh-CN" altLang="en-US" i="0" ker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5100" y="2681288"/>
            <a:ext cx="8907463" cy="3781425"/>
            <a:chOff x="104" y="1689"/>
            <a:chExt cx="5611" cy="238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" y="1689"/>
              <a:ext cx="1788" cy="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" y="2300"/>
              <a:ext cx="3139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264" y="3696"/>
              <a:ext cx="235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ahoma" panose="020B0604030504040204" pitchFamily="34" charset="0"/>
                </a:rPr>
                <a:t>Prof. William Kahan</a:t>
              </a:r>
              <a:r>
                <a:rPr kumimoji="1" lang="en-US" altLang="zh-CN" sz="280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84" y="3401"/>
              <a:ext cx="29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chemeClr val="tx2"/>
                  </a:solidFill>
                  <a:cs typeface="Arial" panose="020B0604020202020204" pitchFamily="34" charset="0"/>
                </a:rPr>
                <a:t>www.cs.berkeley.edu/~wkahan/</a:t>
              </a:r>
            </a:p>
            <a:p>
              <a:pPr eaLnBrk="1" hangingPunct="1"/>
              <a:r>
                <a:rPr kumimoji="1" lang="en-US" altLang="zh-CN" sz="2400" dirty="0">
                  <a:solidFill>
                    <a:schemeClr val="tx2"/>
                  </a:solidFill>
                  <a:cs typeface="Arial" panose="020B0604020202020204" pitchFamily="34" charset="0"/>
                </a:rPr>
                <a:t>ieee754status/754story.html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04" y="1850"/>
              <a:ext cx="385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cs typeface="Arial" panose="020B0604020202020204" pitchFamily="34" charset="0"/>
                </a:rPr>
                <a:t>This standard was primarily the work of one person, UC Berkeley math professor William </a:t>
              </a:r>
              <a:r>
                <a:rPr lang="en-US" altLang="zh-CN" sz="2000" b="1" dirty="0" err="1">
                  <a:cs typeface="Arial" panose="020B0604020202020204" pitchFamily="34" charset="0"/>
                </a:rPr>
                <a:t>Kahan</a:t>
              </a:r>
              <a:r>
                <a:rPr lang="en-US" altLang="zh-CN" sz="2000" b="1" dirty="0">
                  <a:cs typeface="Arial" panose="020B0604020202020204" pitchFamily="34" charset="0"/>
                </a:rPr>
                <a:t>.</a:t>
              </a:r>
              <a:endParaRPr lang="zh-CN" altLang="en-US" sz="2000" b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9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浮点数标准 </a:t>
            </a:r>
            <a:r>
              <a:rPr lang="en-US" altLang="zh-CN" dirty="0"/>
              <a:t>IEEE754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3933056"/>
            <a:ext cx="8218488" cy="2376264"/>
          </a:xfrm>
        </p:spPr>
        <p:txBody>
          <a:bodyPr/>
          <a:lstStyle/>
          <a:p>
            <a:r>
              <a:rPr lang="en-US" altLang="zh-CN" dirty="0"/>
              <a:t>32/64</a:t>
            </a:r>
            <a:r>
              <a:rPr lang="zh-CN" altLang="en-US" dirty="0"/>
              <a:t>位浮点数（</a:t>
            </a:r>
            <a:r>
              <a:rPr lang="en-US" altLang="zh-CN" dirty="0"/>
              <a:t>Float/Double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构成：阶码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，尾数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，符号位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S</a:t>
            </a:r>
            <a:endParaRPr lang="en-US" altLang="zh-CN" dirty="0" smtClean="0"/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N = (-1)</a:t>
            </a:r>
            <a:r>
              <a:rPr lang="en-US" altLang="zh-CN" baseline="5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X M</a:t>
            </a:r>
            <a:r>
              <a:rPr lang="en-US" altLang="zh-CN" b="1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X</a:t>
            </a:r>
            <a:r>
              <a:rPr lang="en-US" altLang="zh-CN" b="1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1906588" y="1918270"/>
          <a:ext cx="4621212" cy="566738"/>
        </p:xfrm>
        <a:graphic>
          <a:graphicData uri="http://schemas.openxmlformats.org/drawingml/2006/table">
            <a:tbl>
              <a:tblPr/>
              <a:tblGrid>
                <a:gridCol w="76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(1bit)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(23~30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8bit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)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(0~22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23bit)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4"/>
          <p:cNvGraphicFramePr>
            <a:graphicFrameLocks/>
          </p:cNvGraphicFramePr>
          <p:nvPr>
            <p:extLst/>
          </p:nvPr>
        </p:nvGraphicFramePr>
        <p:xfrm>
          <a:off x="1906588" y="2751708"/>
          <a:ext cx="5881687" cy="533276"/>
        </p:xfrm>
        <a:graphic>
          <a:graphicData uri="http://schemas.openxmlformats.org/drawingml/2006/table">
            <a:tbl>
              <a:tblPr/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27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(1bit)</a:t>
                      </a:r>
                    </a:p>
                  </a:txBody>
                  <a:tcPr marL="90000" marR="90000" marT="46450" marB="46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(52~62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11bit)</a:t>
                      </a:r>
                    </a:p>
                  </a:txBody>
                  <a:tcPr marT="45375" marB="45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(0~51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52bit)</a:t>
                      </a:r>
                    </a:p>
                  </a:txBody>
                  <a:tcPr marT="45375" marB="45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浮点数标准 </a:t>
            </a:r>
            <a:r>
              <a:rPr lang="en-US" altLang="zh-CN" dirty="0"/>
              <a:t>IEEE754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规格化</a:t>
            </a:r>
            <a:r>
              <a:rPr lang="zh-CN" altLang="en-US" dirty="0"/>
              <a:t>数</a:t>
            </a:r>
            <a:r>
              <a:rPr lang="en-US" altLang="zh-CN" dirty="0"/>
              <a:t>(Normal</a:t>
            </a:r>
            <a:r>
              <a:rPr lang="en-US" altLang="zh-CN" dirty="0" smtClean="0"/>
              <a:t>)                   </a:t>
            </a:r>
            <a:r>
              <a:rPr lang="zh-CN" altLang="en-US" dirty="0" smtClean="0">
                <a:solidFill>
                  <a:srgbClr val="C00000"/>
                </a:solidFill>
              </a:rPr>
              <a:t>双精度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 (-1)</a:t>
            </a:r>
            <a:r>
              <a:rPr lang="en-US" altLang="zh-CN" baseline="70000" dirty="0" smtClean="0"/>
              <a:t>s</a:t>
            </a:r>
            <a:r>
              <a:rPr lang="en-US" altLang="zh-CN" dirty="0" smtClean="0"/>
              <a:t>×1.m×2</a:t>
            </a:r>
            <a:r>
              <a:rPr lang="en-US" altLang="zh-CN" baseline="70000" dirty="0" smtClean="0"/>
              <a:t>e-127</a:t>
            </a:r>
            <a:r>
              <a:rPr lang="en-US" altLang="zh-CN" dirty="0" smtClean="0"/>
              <a:t>           </a:t>
            </a:r>
            <a:r>
              <a:rPr lang="en-US" altLang="zh-CN" dirty="0">
                <a:solidFill>
                  <a:srgbClr val="C00000"/>
                </a:solidFill>
              </a:rPr>
              <a:t>(-</a:t>
            </a:r>
            <a:r>
              <a:rPr lang="en-US" altLang="zh-CN" dirty="0" smtClean="0">
                <a:solidFill>
                  <a:srgbClr val="C00000"/>
                </a:solidFill>
              </a:rPr>
              <a:t>1)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×1.m×2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e-1023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非</a:t>
            </a:r>
            <a:r>
              <a:rPr lang="zh-CN" altLang="en-US" dirty="0"/>
              <a:t>规格化数</a:t>
            </a:r>
            <a:r>
              <a:rPr lang="en-US" altLang="zh-CN" dirty="0"/>
              <a:t>(Subnormal)(e=0</a:t>
            </a:r>
            <a:r>
              <a:rPr lang="en-US" altLang="zh-CN" dirty="0" smtClean="0"/>
              <a:t>)     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(-1)</a:t>
            </a:r>
            <a:r>
              <a:rPr lang="en-US" altLang="zh-CN" baseline="70000" dirty="0" smtClean="0"/>
              <a:t>s</a:t>
            </a:r>
            <a:r>
              <a:rPr lang="en-US" altLang="zh-CN" dirty="0" smtClean="0"/>
              <a:t>×0.m×2</a:t>
            </a:r>
            <a:r>
              <a:rPr lang="en-US" altLang="zh-CN" baseline="70000" dirty="0" smtClean="0"/>
              <a:t>-126</a:t>
            </a:r>
            <a:r>
              <a:rPr lang="en-US" altLang="zh-CN" dirty="0" smtClean="0"/>
              <a:t>             </a:t>
            </a:r>
            <a:r>
              <a:rPr lang="en-US" altLang="zh-CN" dirty="0">
                <a:solidFill>
                  <a:srgbClr val="C00000"/>
                </a:solidFill>
              </a:rPr>
              <a:t>(-</a:t>
            </a:r>
            <a:r>
              <a:rPr lang="en-US" altLang="zh-CN" dirty="0" smtClean="0">
                <a:solidFill>
                  <a:srgbClr val="C00000"/>
                </a:solidFill>
              </a:rPr>
              <a:t>1)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×0.m×2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-1022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尾数部分采用原码表示，故表示范围对称</a:t>
            </a:r>
          </a:p>
          <a:p>
            <a:r>
              <a:rPr lang="en-US" altLang="zh-CN" dirty="0" err="1"/>
              <a:t>emin</a:t>
            </a:r>
            <a:r>
              <a:rPr lang="en-US" altLang="zh-CN" dirty="0"/>
              <a:t>=1, </a:t>
            </a:r>
            <a:r>
              <a:rPr lang="en-US" altLang="zh-CN" dirty="0" err="1"/>
              <a:t>emax</a:t>
            </a:r>
            <a:r>
              <a:rPr lang="en-US" altLang="zh-CN" dirty="0"/>
              <a:t>=254/</a:t>
            </a:r>
            <a:r>
              <a:rPr lang="en-US" altLang="zh-CN" dirty="0">
                <a:solidFill>
                  <a:srgbClr val="C00000"/>
                </a:solidFill>
              </a:rPr>
              <a:t>2046</a:t>
            </a:r>
          </a:p>
          <a:p>
            <a:r>
              <a:rPr lang="zh-CN" altLang="en-US" dirty="0"/>
              <a:t>规格化数最高数字位恒为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1</a:t>
            </a:r>
            <a:r>
              <a:rPr lang="zh-CN" altLang="en-US" dirty="0"/>
              <a:t>缺省存储</a:t>
            </a:r>
            <a:r>
              <a:rPr lang="en-US" altLang="zh-CN" dirty="0"/>
              <a:t>(</a:t>
            </a:r>
            <a:r>
              <a:rPr lang="zh-CN" altLang="en-US" dirty="0"/>
              <a:t>隐藏位，</a:t>
            </a:r>
            <a:r>
              <a:rPr lang="en-US" altLang="zh-CN" dirty="0"/>
              <a:t>implicit)</a:t>
            </a:r>
            <a:r>
              <a:rPr lang="zh-CN" altLang="en-US" dirty="0"/>
              <a:t>，可节约尾数数据位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位单精度</a:t>
            </a:r>
            <a:r>
              <a:rPr lang="zh-CN" altLang="en-US" dirty="0"/>
              <a:t>浮点数编码格式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762000" y="2158008"/>
            <a:ext cx="7620000" cy="320040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rgbClr val="AEE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127625" y="49012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+0/-0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3351213" y="49012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019300" y="49012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762000" y="49012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0/1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5127625" y="44440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FF6600"/>
                </a:solidFill>
              </a:rPr>
              <a:t>(-1)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S</a:t>
            </a:r>
            <a:r>
              <a:rPr lang="en-US" altLang="zh-CN" sz="1800" i="0" dirty="0">
                <a:solidFill>
                  <a:srgbClr val="FF6600"/>
                </a:solidFill>
              </a:rPr>
              <a:t>× </a:t>
            </a:r>
            <a:r>
              <a:rPr lang="en-US" altLang="zh-CN" sz="2000" i="0" dirty="0">
                <a:solidFill>
                  <a:srgbClr val="FF6600"/>
                </a:solidFill>
              </a:rPr>
              <a:t>(0.f)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 </a:t>
            </a:r>
            <a:r>
              <a:rPr lang="en-US" altLang="zh-CN" sz="1800" i="0" dirty="0">
                <a:solidFill>
                  <a:srgbClr val="FF6600"/>
                </a:solidFill>
              </a:rPr>
              <a:t>×</a:t>
            </a:r>
            <a:r>
              <a:rPr lang="en-US" altLang="zh-CN" sz="2000" i="0" dirty="0">
                <a:solidFill>
                  <a:srgbClr val="FF6600"/>
                </a:solidFill>
              </a:rPr>
              <a:t>2</a:t>
            </a:r>
            <a:r>
              <a:rPr lang="en-US" altLang="zh-CN" sz="1800" i="0" baseline="50000" dirty="0">
                <a:solidFill>
                  <a:srgbClr val="FF6600"/>
                </a:solidFill>
              </a:rPr>
              <a:t>(-126)</a:t>
            </a:r>
            <a:endParaRPr lang="en-US" altLang="zh-CN" sz="2000" i="0" dirty="0">
              <a:solidFill>
                <a:srgbClr val="FF6600"/>
              </a:solidFill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3351213" y="44440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f(</a:t>
            </a:r>
            <a:r>
              <a:rPr lang="zh-CN" altLang="en-US" sz="2000" i="0">
                <a:solidFill>
                  <a:srgbClr val="FF6600"/>
                </a:solidFill>
              </a:rPr>
              <a:t>非零</a:t>
            </a:r>
            <a:r>
              <a:rPr lang="en-US" altLang="zh-CN" sz="2000" i="0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2019300" y="44440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762000" y="44440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0/1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127625" y="39868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FF6600"/>
                </a:solidFill>
              </a:rPr>
              <a:t>(-1)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S</a:t>
            </a:r>
            <a:r>
              <a:rPr lang="en-US" altLang="zh-CN" sz="1800" i="0" dirty="0">
                <a:solidFill>
                  <a:srgbClr val="FF6600"/>
                </a:solidFill>
              </a:rPr>
              <a:t>× </a:t>
            </a:r>
            <a:r>
              <a:rPr lang="en-US" altLang="zh-CN" sz="2000" i="0" dirty="0">
                <a:solidFill>
                  <a:srgbClr val="FF6600"/>
                </a:solidFill>
              </a:rPr>
              <a:t>(1.f)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 </a:t>
            </a:r>
            <a:r>
              <a:rPr lang="en-US" altLang="zh-CN" sz="1800" i="0" dirty="0">
                <a:solidFill>
                  <a:srgbClr val="FF6600"/>
                </a:solidFill>
              </a:rPr>
              <a:t>×</a:t>
            </a:r>
            <a:r>
              <a:rPr lang="en-US" altLang="zh-CN" sz="2000" i="0" dirty="0">
                <a:solidFill>
                  <a:srgbClr val="FF6600"/>
                </a:solidFill>
              </a:rPr>
              <a:t>2</a:t>
            </a:r>
            <a:r>
              <a:rPr lang="en-US" altLang="zh-CN" sz="1800" i="0" baseline="50000" dirty="0">
                <a:solidFill>
                  <a:srgbClr val="FF6600"/>
                </a:solidFill>
              </a:rPr>
              <a:t>(e-127)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3351213" y="39868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2019300" y="39868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1~254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762000" y="39868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0/1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5127625" y="35296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- ∞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351213" y="35296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019300" y="35296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255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0" y="35296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1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127625" y="30724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+∞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351213" y="30724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0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019300" y="30724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255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762000" y="30724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5127625" y="26152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 err="1"/>
              <a:t>sNaN</a:t>
            </a:r>
            <a:r>
              <a:rPr lang="en-US" altLang="zh-CN" sz="2000" i="0" dirty="0"/>
              <a:t>  </a:t>
            </a:r>
            <a:r>
              <a:rPr lang="en-US" altLang="zh-CN" sz="2000" i="0" dirty="0">
                <a:solidFill>
                  <a:schemeClr val="accent2"/>
                </a:solidFill>
              </a:rPr>
              <a:t>Signaling </a:t>
            </a:r>
            <a:r>
              <a:rPr lang="en-US" altLang="zh-CN" sz="2000" i="0" dirty="0" err="1">
                <a:solidFill>
                  <a:schemeClr val="accent2"/>
                </a:solidFill>
              </a:rPr>
              <a:t>NaN</a:t>
            </a:r>
            <a:endParaRPr lang="en-US" altLang="zh-CN" sz="2000" i="0" dirty="0">
              <a:solidFill>
                <a:schemeClr val="accent2"/>
              </a:solidFill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351213" y="26152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/>
              <a:t>非零</a:t>
            </a:r>
            <a:r>
              <a:rPr lang="en-US" altLang="zh-CN" sz="2000" i="0" dirty="0"/>
              <a:t>0xxxx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019300" y="26152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255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762000" y="26152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0/1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127625" y="21580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 err="1"/>
              <a:t>NaN</a:t>
            </a:r>
            <a:r>
              <a:rPr lang="en-US" altLang="zh-CN" sz="2000" i="0" dirty="0"/>
              <a:t>   </a:t>
            </a:r>
            <a:r>
              <a:rPr lang="en-US" altLang="zh-CN" sz="2000" i="0" dirty="0">
                <a:solidFill>
                  <a:schemeClr val="accent2"/>
                </a:solidFill>
              </a:rPr>
              <a:t>Not a Number</a:t>
            </a:r>
            <a:endParaRPr lang="en-US" altLang="zh-CN" sz="2000" i="0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3351213" y="21580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/>
              <a:t> </a:t>
            </a:r>
            <a:r>
              <a:rPr lang="zh-CN" altLang="en-US" sz="2000" i="0" dirty="0" smtClean="0"/>
              <a:t>    </a:t>
            </a:r>
            <a:r>
              <a:rPr lang="en-US" altLang="zh-CN" sz="2000" i="0" dirty="0" smtClean="0"/>
              <a:t>1xxxx</a:t>
            </a:r>
            <a:endParaRPr lang="en-US" altLang="zh-CN" sz="2000" i="0" dirty="0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2019300" y="21580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255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762000" y="21580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0/1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127625" y="1700808"/>
            <a:ext cx="3254375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</a:rPr>
              <a:t>表示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351213" y="1700808"/>
            <a:ext cx="1776412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</a:rPr>
              <a:t>尾数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019300" y="1700808"/>
            <a:ext cx="1331913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chemeClr val="bg1"/>
                </a:solidFill>
              </a:rPr>
              <a:t>阶码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62000" y="1700808"/>
            <a:ext cx="12573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</a:rPr>
              <a:t>符号位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762000" y="26152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762000" y="30724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762000" y="35296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762000" y="39868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62000" y="44440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762000" y="49012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762000" y="5358408"/>
            <a:ext cx="762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019300" y="1700808"/>
            <a:ext cx="0" cy="3657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3351213" y="1700808"/>
            <a:ext cx="0" cy="3657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5127625" y="1700808"/>
            <a:ext cx="0" cy="3657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248222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计算机利用寄存器存储数据</a:t>
            </a:r>
          </a:p>
          <a:p>
            <a:pPr eaLnBrk="1" hangingPunct="1"/>
            <a:r>
              <a:rPr lang="zh-CN" altLang="en-US" dirty="0"/>
              <a:t>寄存器中每个位称</a:t>
            </a:r>
            <a:r>
              <a:rPr lang="en-US" altLang="zh-CN" dirty="0"/>
              <a:t>bit (</a:t>
            </a:r>
            <a:r>
              <a:rPr lang="en-US" altLang="zh-CN" dirty="0">
                <a:solidFill>
                  <a:srgbClr val="0066FF"/>
                </a:solidFill>
              </a:rPr>
              <a:t>Bi</a:t>
            </a:r>
            <a:r>
              <a:rPr lang="en-US" altLang="zh-CN" dirty="0"/>
              <a:t>nary </a:t>
            </a:r>
            <a:r>
              <a:rPr lang="en-US" altLang="zh-CN" dirty="0" err="1"/>
              <a:t>Digi</a:t>
            </a:r>
            <a:r>
              <a:rPr lang="en-US" altLang="zh-CN" dirty="0" err="1">
                <a:solidFill>
                  <a:srgbClr val="0066FF"/>
                </a:solidFill>
              </a:rPr>
              <a:t>T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最高有效位 </a:t>
            </a:r>
            <a:r>
              <a:rPr lang="en-US" altLang="zh-CN" sz="2600" dirty="0"/>
              <a:t>(MSB)  </a:t>
            </a:r>
            <a:r>
              <a:rPr lang="zh-CN" altLang="en-US" dirty="0"/>
              <a:t>最低有效位 </a:t>
            </a:r>
            <a:r>
              <a:rPr lang="en-US" altLang="zh-CN" sz="2600" dirty="0"/>
              <a:t>(LSB)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1987624" y="3123282"/>
            <a:ext cx="4752975" cy="1225550"/>
            <a:chOff x="0" y="0"/>
            <a:chExt cx="2994" cy="772"/>
          </a:xfrm>
        </p:grpSpPr>
        <p:grpSp>
          <p:nvGrpSpPr>
            <p:cNvPr id="33" name="Group 3"/>
            <p:cNvGrpSpPr>
              <a:grpSpLocks/>
            </p:cNvGrpSpPr>
            <p:nvPr/>
          </p:nvGrpSpPr>
          <p:grpSpPr bwMode="auto">
            <a:xfrm>
              <a:off x="0" y="410"/>
              <a:ext cx="2994" cy="362"/>
              <a:chOff x="0" y="0"/>
              <a:chExt cx="2994" cy="410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5"/>
              <p:cNvSpPr>
                <a:spLocks noChangeArrowheads="1"/>
              </p:cNvSpPr>
              <p:nvPr/>
            </p:nvSpPr>
            <p:spPr bwMode="auto">
              <a:xfrm>
                <a:off x="379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758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137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478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1857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2236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2615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" name="Group 12"/>
            <p:cNvGrpSpPr>
              <a:grpSpLocks/>
            </p:cNvGrpSpPr>
            <p:nvPr/>
          </p:nvGrpSpPr>
          <p:grpSpPr bwMode="auto">
            <a:xfrm>
              <a:off x="0" y="0"/>
              <a:ext cx="2994" cy="410"/>
              <a:chOff x="0" y="0"/>
              <a:chExt cx="2994" cy="410"/>
            </a:xfrm>
          </p:grpSpPr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379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758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1137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1478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1857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2236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2615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" name="Group 23"/>
          <p:cNvGrpSpPr>
            <a:grpSpLocks/>
          </p:cNvGrpSpPr>
          <p:nvPr/>
        </p:nvGrpSpPr>
        <p:grpSpPr bwMode="auto">
          <a:xfrm>
            <a:off x="649362" y="3656682"/>
            <a:ext cx="2590800" cy="1890713"/>
            <a:chOff x="-219" y="0"/>
            <a:chExt cx="1632" cy="1191"/>
          </a:xfrm>
        </p:grpSpPr>
        <p:sp>
          <p:nvSpPr>
            <p:cNvPr id="52" name="Oval 24"/>
            <p:cNvSpPr>
              <a:spLocks noChangeArrowheads="1"/>
            </p:cNvSpPr>
            <p:nvPr/>
          </p:nvSpPr>
          <p:spPr bwMode="auto">
            <a:xfrm>
              <a:off x="576" y="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-219" y="787"/>
              <a:ext cx="16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0" dirty="0" smtClean="0">
                  <a:solidFill>
                    <a:schemeClr val="accent2"/>
                  </a:solidFill>
                  <a:ea typeface="宋体" panose="02010600030101010101" pitchFamily="2" charset="-122"/>
                </a:rPr>
                <a:t>MSB</a:t>
              </a:r>
              <a:endParaRPr lang="en-US" altLang="zh-CN" sz="1800" i="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0" dirty="0">
                  <a:ea typeface="宋体" panose="02010600030101010101" pitchFamily="2" charset="-122"/>
                </a:rPr>
                <a:t>Most significant bit</a:t>
              </a: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H="1">
              <a:off x="576" y="480"/>
              <a:ext cx="14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</p:grpSp>
      <p:grpSp>
        <p:nvGrpSpPr>
          <p:cNvPr id="55" name="Group 27"/>
          <p:cNvGrpSpPr>
            <a:grpSpLocks/>
          </p:cNvGrpSpPr>
          <p:nvPr/>
        </p:nvGrpSpPr>
        <p:grpSpPr bwMode="auto">
          <a:xfrm>
            <a:off x="5145162" y="3656682"/>
            <a:ext cx="2590800" cy="1890713"/>
            <a:chOff x="-411" y="0"/>
            <a:chExt cx="1632" cy="1191"/>
          </a:xfrm>
        </p:grpSpPr>
        <p:sp>
          <p:nvSpPr>
            <p:cNvPr id="56" name="Oval 28"/>
            <p:cNvSpPr>
              <a:spLocks noChangeArrowheads="1"/>
            </p:cNvSpPr>
            <p:nvPr/>
          </p:nvSpPr>
          <p:spPr bwMode="auto">
            <a:xfrm>
              <a:off x="192" y="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-411" y="787"/>
              <a:ext cx="16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0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LSB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0" dirty="0">
                  <a:latin typeface="Arial" panose="020B0604020202020204" pitchFamily="34" charset="0"/>
                  <a:ea typeface="宋体" panose="02010600030101010101" pitchFamily="2" charset="-122"/>
                </a:rPr>
                <a:t>Least significant bit</a:t>
              </a:r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>
              <a:off x="432" y="432"/>
              <a:ext cx="96" cy="38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248361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052984"/>
            <a:ext cx="4320480" cy="5040312"/>
          </a:xfrm>
          <a:solidFill>
            <a:srgbClr val="FFFFCC"/>
          </a:solidFill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i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i="1" dirty="0" smtClean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"a=%</a:t>
            </a:r>
            <a:r>
              <a:rPr lang="en-US" altLang="zh-CN" b="1" i="1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d"</a:t>
            </a:r>
            <a:r>
              <a:rPr lang="en-US" altLang="zh-CN" b="1" i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程序出错 </a:t>
            </a:r>
            <a:r>
              <a:rPr lang="en-US" altLang="zh-CN" b="1" dirty="0" smtClean="0">
                <a:solidFill>
                  <a:srgbClr val="FF0000"/>
                </a:solidFill>
              </a:rPr>
              <a:t>Why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idx="11"/>
          </p:nvPr>
        </p:nvSpPr>
        <p:spPr>
          <a:xfrm>
            <a:off x="3995936" y="1046289"/>
            <a:ext cx="4968552" cy="504031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=-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"a=%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b=%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f"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u="sng" dirty="0" smtClean="0"/>
              <a:t> </a:t>
            </a:r>
            <a:r>
              <a:rPr lang="en-US" altLang="zh-CN" u="sng" dirty="0" smtClean="0">
                <a:solidFill>
                  <a:srgbClr val="0070C0"/>
                </a:solidFill>
              </a:rPr>
              <a:t>a=1</a:t>
            </a:r>
            <a:r>
              <a:rPr lang="en-US" altLang="zh-CN" u="sng" dirty="0">
                <a:solidFill>
                  <a:srgbClr val="0070C0"/>
                </a:solidFill>
              </a:rPr>
              <a:t>.#INF00 </a:t>
            </a:r>
            <a:r>
              <a:rPr lang="en-US" altLang="zh-CN" u="sng" dirty="0" smtClean="0">
                <a:solidFill>
                  <a:srgbClr val="0070C0"/>
                </a:solidFill>
              </a:rPr>
              <a:t>b=-</a:t>
            </a:r>
            <a:r>
              <a:rPr lang="en-US" altLang="zh-CN" u="sng" dirty="0">
                <a:solidFill>
                  <a:srgbClr val="0070C0"/>
                </a:solidFill>
              </a:rPr>
              <a:t>1.#INF00</a:t>
            </a:r>
          </a:p>
          <a:p>
            <a:r>
              <a:rPr lang="en-US" altLang="zh-CN" dirty="0" smtClean="0"/>
              <a:t>a =  </a:t>
            </a:r>
            <a:r>
              <a:rPr lang="zh-CN" altLang="en-US" dirty="0" smtClean="0"/>
              <a:t>正无穷    </a:t>
            </a:r>
            <a:r>
              <a:rPr lang="en-US" altLang="zh-CN" dirty="0" smtClean="0"/>
              <a:t>b=</a:t>
            </a:r>
            <a:r>
              <a:rPr lang="zh-CN" altLang="en-US" dirty="0" smtClean="0"/>
              <a:t>负无穷</a:t>
            </a:r>
            <a:endParaRPr lang="en-US" altLang="zh-CN" dirty="0" smtClean="0"/>
          </a:p>
          <a:p>
            <a:r>
              <a:rPr lang="en-US" altLang="zh-CN" dirty="0" smtClean="0"/>
              <a:t>7F80-0000    FF80-0000</a:t>
            </a:r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36061"/>
              </p:ext>
            </p:extLst>
          </p:nvPr>
        </p:nvGraphicFramePr>
        <p:xfrm>
          <a:off x="2021840" y="6237312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97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1"/>
          </p:nvPr>
        </p:nvSpPr>
        <p:spPr>
          <a:xfrm>
            <a:off x="179512" y="980728"/>
            <a:ext cx="7560840" cy="504031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0.0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=-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sqrt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"a=%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b=%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f"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da-DK" altLang="zh-CN" dirty="0" smtClean="0">
                <a:solidFill>
                  <a:srgbClr val="0070C0"/>
                </a:solidFill>
              </a:rPr>
              <a:t>a=-</a:t>
            </a:r>
            <a:r>
              <a:rPr lang="da-DK" altLang="zh-CN" dirty="0">
                <a:solidFill>
                  <a:srgbClr val="0070C0"/>
                </a:solidFill>
              </a:rPr>
              <a:t>1.#IND00 </a:t>
            </a:r>
            <a:r>
              <a:rPr lang="da-DK" altLang="zh-CN" dirty="0" smtClean="0">
                <a:solidFill>
                  <a:srgbClr val="0070C0"/>
                </a:solidFill>
              </a:rPr>
              <a:t>  b=1</a:t>
            </a:r>
            <a:r>
              <a:rPr lang="da-DK" altLang="zh-CN" dirty="0">
                <a:solidFill>
                  <a:srgbClr val="0070C0"/>
                </a:solidFill>
              </a:rPr>
              <a:t>.#QNAN0</a:t>
            </a:r>
          </a:p>
          <a:p>
            <a:r>
              <a:rPr lang="da-DK" altLang="zh-CN" dirty="0" smtClean="0">
                <a:solidFill>
                  <a:srgbClr val="0070C0"/>
                </a:solidFill>
              </a:rPr>
              <a:t>FFC0-0000        </a:t>
            </a:r>
          </a:p>
          <a:p>
            <a:r>
              <a:rPr lang="da-DK" altLang="zh-CN" dirty="0" smtClean="0">
                <a:solidFill>
                  <a:srgbClr val="0070C0"/>
                </a:solidFill>
              </a:rPr>
              <a:t>7FC0-0000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99379"/>
              </p:ext>
            </p:extLst>
          </p:nvPr>
        </p:nvGraphicFramePr>
        <p:xfrm>
          <a:off x="2267744" y="5157192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95606"/>
              </p:ext>
            </p:extLst>
          </p:nvPr>
        </p:nvGraphicFramePr>
        <p:xfrm>
          <a:off x="2267744" y="5670757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8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93" y="908720"/>
            <a:ext cx="1656184" cy="1772182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827584" y="2852936"/>
            <a:ext cx="6601110" cy="38463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46370" y="1196752"/>
            <a:ext cx="4104456" cy="181588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float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data is </a:t>
            </a:r>
            <a:r>
              <a:rPr lang="zh-CN" altLang="en-US" sz="2800" dirty="0" smtClean="0">
                <a:solidFill>
                  <a:schemeClr val="bg1"/>
                </a:solidFill>
              </a:rPr>
              <a:t>equal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sz="2800" dirty="0" smtClean="0">
                <a:solidFill>
                  <a:schemeClr val="bg1"/>
                </a:solidFill>
              </a:rPr>
              <a:t>int </a:t>
            </a:r>
            <a:r>
              <a:rPr lang="zh-CN" altLang="en-US" sz="2800" dirty="0">
                <a:solidFill>
                  <a:schemeClr val="bg1"/>
                </a:solidFill>
              </a:rPr>
              <a:t>data is not equal</a:t>
            </a: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8000-0000</a:t>
            </a:r>
          </a:p>
          <a:p>
            <a:pPr algn="l"/>
            <a:r>
              <a:rPr lang="zh-CN" altLang="en-US" sz="2800" dirty="0" smtClean="0">
                <a:solidFill>
                  <a:schemeClr val="bg1"/>
                </a:solidFill>
              </a:rPr>
              <a:t>0000</a:t>
            </a:r>
            <a:r>
              <a:rPr lang="zh-CN" altLang="en-US" sz="2800" dirty="0">
                <a:solidFill>
                  <a:schemeClr val="bg1"/>
                </a:solidFill>
              </a:rPr>
              <a:t>-0000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82203"/>
              </p:ext>
            </p:extLst>
          </p:nvPr>
        </p:nvGraphicFramePr>
        <p:xfrm>
          <a:off x="2174240" y="6018872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40522"/>
              </p:ext>
            </p:extLst>
          </p:nvPr>
        </p:nvGraphicFramePr>
        <p:xfrm>
          <a:off x="2174240" y="6389712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3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 </a:t>
            </a:r>
            <a:r>
              <a:rPr lang="zh-CN" altLang="en-US" dirty="0"/>
              <a:t>规格化浮点数表示范围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539552" y="1412776"/>
          <a:ext cx="7992887" cy="4369564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236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最小值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最大值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单精度规格化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(-1)</a:t>
                      </a:r>
                      <a:r>
                        <a:rPr lang="en-US" altLang="zh-CN" baseline="70000" dirty="0" smtClean="0"/>
                        <a:t>s</a:t>
                      </a:r>
                      <a:r>
                        <a:rPr lang="en-US" altLang="zh-CN" dirty="0" smtClean="0"/>
                        <a:t>×1.m×2</a:t>
                      </a:r>
                      <a:r>
                        <a:rPr lang="en-US" altLang="zh-CN" baseline="70000" dirty="0" smtClean="0"/>
                        <a:t>e-127</a:t>
                      </a:r>
                      <a:endParaRPr lang="en-US" altLang="zh-CN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chemeClr val="accent2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 smtClean="0">
                          <a:latin typeface="+mn-lt"/>
                        </a:rPr>
                        <a:t>1-127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 = 2</a:t>
                      </a:r>
                      <a:r>
                        <a:rPr lang="en-US" altLang="zh-CN" sz="1800" i="0" baseline="50000" dirty="0" smtClean="0">
                          <a:latin typeface="+mn-lt"/>
                        </a:rPr>
                        <a:t>-126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err="1" smtClean="0"/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en-US" altLang="zh-CN" sz="1800" i="0" dirty="0" smtClean="0"/>
                        <a:t>=254, f=1.1111</a:t>
                      </a:r>
                      <a:r>
                        <a:rPr lang="en-US" altLang="zh-CN" sz="1800" i="0" dirty="0" smtClean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/>
                        <a:t>1×2</a:t>
                      </a:r>
                      <a:r>
                        <a:rPr lang="en-US" altLang="zh-CN" sz="1800" i="0" baseline="50000" dirty="0" smtClean="0"/>
                        <a:t>254-127</a:t>
                      </a:r>
                      <a:r>
                        <a:rPr lang="en-US" altLang="zh-CN" sz="1800" i="0" dirty="0" smtClean="0"/>
                        <a:t> </a:t>
                      </a:r>
                    </a:p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smtClean="0"/>
                        <a:t>= 2</a:t>
                      </a:r>
                      <a:r>
                        <a:rPr lang="en-US" altLang="zh-CN" sz="1800" i="0" baseline="50000" dirty="0" smtClean="0"/>
                        <a:t>127</a:t>
                      </a:r>
                      <a:r>
                        <a:rPr lang="en-US" altLang="zh-CN" sz="1800" i="0" dirty="0" smtClean="0"/>
                        <a:t>×(2-2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) </a:t>
                      </a:r>
                      <a:endParaRPr lang="en-US" altLang="zh-CN" sz="1800" i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单精度非规格化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(-1)</a:t>
                      </a:r>
                      <a:r>
                        <a:rPr lang="en-US" altLang="zh-CN" baseline="70000" dirty="0" smtClean="0"/>
                        <a:t>s</a:t>
                      </a:r>
                      <a:r>
                        <a:rPr lang="en-US" altLang="zh-CN" dirty="0" smtClean="0"/>
                        <a:t>×0.m×2</a:t>
                      </a:r>
                      <a:r>
                        <a:rPr lang="en-US" altLang="zh-CN" baseline="70000" dirty="0" smtClean="0"/>
                        <a:t>-126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E=0, M=2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×2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 = 2</a:t>
                      </a:r>
                      <a:r>
                        <a:rPr lang="en-US" altLang="zh-CN" sz="1800" i="0" baseline="50000" dirty="0" smtClean="0"/>
                        <a:t>-149 </a:t>
                      </a:r>
                      <a:endParaRPr lang="en-US" altLang="zh-CN" sz="1800" i="0" baseline="50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E=0, f=0.1111</a:t>
                      </a:r>
                      <a:r>
                        <a:rPr lang="en-US" altLang="zh-CN" sz="1800" i="0" dirty="0" smtClean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/>
                        <a:t>1×2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= 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×(1-2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) </a:t>
                      </a:r>
                      <a:endParaRPr lang="en-US" altLang="zh-CN" sz="1800" i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双精度规格化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(-1)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×1.m×2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e-1023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1-1023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max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=2046,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smtClean="0">
                          <a:solidFill>
                            <a:srgbClr val="C00000"/>
                          </a:solidFill>
                          <a:latin typeface="+mn-lt"/>
                        </a:rPr>
                        <a:t>f=1.1111</a:t>
                      </a:r>
                      <a:r>
                        <a:rPr lang="en-US" altLang="zh-CN" sz="1800" i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smtClean="0">
                          <a:solidFill>
                            <a:srgbClr val="C00000"/>
                          </a:solidFill>
                          <a:latin typeface="+mn-lt"/>
                        </a:rPr>
                        <a:t>1×2</a:t>
                      </a:r>
                      <a:r>
                        <a:rPr lang="en-US" altLang="zh-CN" sz="1800" i="0" baseline="50000" smtClean="0">
                          <a:solidFill>
                            <a:srgbClr val="C00000"/>
                          </a:solidFill>
                          <a:latin typeface="+mn-lt"/>
                        </a:rPr>
                        <a:t>2046-1023</a:t>
                      </a:r>
                      <a:r>
                        <a:rPr lang="en-US" altLang="zh-CN" sz="1800" i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endParaRPr lang="en-US" altLang="zh-CN" sz="1800" i="0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×(2-2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双精度非规格化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×0.m×2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E=0, M=2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 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-1079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E=0,f=0.11111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1×2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×(1-2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) 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浮点数</a:t>
            </a:r>
            <a:r>
              <a:rPr lang="zh-CN" altLang="zh-CN" dirty="0" smtClean="0"/>
              <a:t>转换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316835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3.3  </a:t>
            </a:r>
            <a:r>
              <a:rPr lang="en-US" altLang="zh-CN" dirty="0">
                <a:sym typeface="Wingdings" panose="05000000000000000000" pitchFamily="2" charset="2"/>
              </a:rPr>
              <a:t> IEEE 754 float</a:t>
            </a:r>
          </a:p>
          <a:p>
            <a:pPr eaLnBrk="1" hangingPunct="1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十进制</a:t>
            </a:r>
            <a:r>
              <a:rPr lang="zh-CN" altLang="en-US" dirty="0">
                <a:sym typeface="Wingdings" panose="05000000000000000000" pitchFamily="2" charset="2"/>
              </a:rPr>
              <a:t>转换</a:t>
            </a:r>
            <a:r>
              <a:rPr lang="zh-CN" altLang="en-US" dirty="0" smtClean="0">
                <a:sym typeface="Wingdings" panose="05000000000000000000" pitchFamily="2" charset="2"/>
              </a:rPr>
              <a:t>二进制 </a:t>
            </a:r>
            <a:r>
              <a:rPr lang="en-US" altLang="zh-CN" dirty="0" smtClean="0">
                <a:sym typeface="Wingdings" panose="05000000000000000000" pitchFamily="2" charset="2"/>
              </a:rPr>
              <a:t>3.3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10</a:t>
            </a:r>
            <a:r>
              <a:rPr lang="en-US" altLang="zh-CN" dirty="0" smtClean="0">
                <a:sym typeface="Wingdings" panose="05000000000000000000" pitchFamily="2" charset="2"/>
              </a:rPr>
              <a:t>=11.01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001100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...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pPr eaLnBrk="1" hangingPunct="1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 规格化</a:t>
            </a:r>
            <a:r>
              <a:rPr lang="en-US" altLang="zh-CN" dirty="0" smtClean="0">
                <a:sym typeface="Wingdings" panose="05000000000000000000" pitchFamily="2" charset="2"/>
              </a:rPr>
              <a:t>=1.101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(0011)</a:t>
            </a:r>
            <a:r>
              <a:rPr lang="en-US" altLang="zh-CN" dirty="0" smtClean="0">
                <a:sym typeface="Wingdings" panose="05000000000000000000" pitchFamily="2" charset="2"/>
              </a:rPr>
              <a:t>×2</a:t>
            </a:r>
            <a:r>
              <a:rPr lang="en-US" altLang="zh-CN" baseline="50000" dirty="0" smtClean="0">
                <a:sym typeface="Wingdings" panose="05000000000000000000" pitchFamily="2" charset="2"/>
              </a:rPr>
              <a:t>1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 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anose="05000000000000000000" pitchFamily="2" charset="2"/>
              </a:rPr>
              <a:t>8</a:t>
            </a:r>
            <a:r>
              <a:rPr lang="zh-CN" altLang="en-US" dirty="0" smtClean="0">
                <a:sym typeface="Wingdings" panose="05000000000000000000" pitchFamily="2" charset="2"/>
              </a:rPr>
              <a:t>位阶</a:t>
            </a:r>
            <a:r>
              <a:rPr lang="zh-CN" altLang="en-US" dirty="0">
                <a:sym typeface="Wingdings" panose="05000000000000000000" pitchFamily="2" charset="2"/>
              </a:rPr>
              <a:t>码</a:t>
            </a:r>
            <a:r>
              <a:rPr lang="en-US" altLang="zh-CN" dirty="0" smtClean="0">
                <a:sym typeface="Wingdings" panose="05000000000000000000" pitchFamily="2" charset="2"/>
              </a:rPr>
              <a:t>=1+127=127=10000000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23</a:t>
            </a:r>
            <a:r>
              <a:rPr lang="zh-CN" altLang="en-US" dirty="0">
                <a:sym typeface="Wingdings" panose="05000000000000000000" pitchFamily="2" charset="2"/>
              </a:rPr>
              <a:t>位尾数</a:t>
            </a:r>
            <a:r>
              <a:rPr lang="en-US" altLang="zh-CN" dirty="0" smtClean="0">
                <a:sym typeface="Wingdings" panose="05000000000000000000" pitchFamily="2" charset="2"/>
              </a:rPr>
              <a:t>=101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 (</a:t>
            </a:r>
            <a:r>
              <a:rPr lang="zh-CN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舍入后变小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最终</a:t>
            </a:r>
            <a:r>
              <a:rPr lang="zh-CN" altLang="en-US" dirty="0">
                <a:sym typeface="Wingdings" panose="05000000000000000000" pitchFamily="2" charset="2"/>
              </a:rPr>
              <a:t>表示为</a:t>
            </a:r>
          </a:p>
          <a:p>
            <a:pPr eaLnBrk="1" hangingPunct="1">
              <a:buNone/>
            </a:pPr>
            <a:r>
              <a:rPr lang="zh-CN" altLang="en-US" dirty="0" smtClean="0">
                <a:solidFill>
                  <a:srgbClr val="FF6600"/>
                </a:solidFill>
                <a:sym typeface="Wingdings" panose="05000000000000000000" pitchFamily="2" charset="2"/>
              </a:rPr>
              <a:t>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732240" y="5064244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56457"/>
              </p:ext>
            </p:extLst>
          </p:nvPr>
        </p:nvGraphicFramePr>
        <p:xfrm>
          <a:off x="1206133" y="4901235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22157" y="4326531"/>
            <a:ext cx="6428634" cy="563025"/>
            <a:chOff x="1259632" y="5107965"/>
            <a:chExt cx="6428634" cy="563025"/>
          </a:xfrm>
        </p:grpSpPr>
        <p:sp>
          <p:nvSpPr>
            <p:cNvPr id="7" name="右大括号 6"/>
            <p:cNvSpPr/>
            <p:nvPr/>
          </p:nvSpPr>
          <p:spPr>
            <a:xfrm rot="16200000">
              <a:off x="1984576" y="4738367"/>
              <a:ext cx="206296" cy="1656184"/>
            </a:xfrm>
            <a:prstGeom prst="righ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大括号 7"/>
            <p:cNvSpPr/>
            <p:nvPr/>
          </p:nvSpPr>
          <p:spPr>
            <a:xfrm rot="16200000">
              <a:off x="5203478" y="3186203"/>
              <a:ext cx="212827" cy="4756748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07211" y="5122140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/>
                <a:t>尾码</a:t>
              </a:r>
              <a:endParaRPr lang="zh-CN" altLang="en-US" i="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64742" y="5107965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>
                  <a:solidFill>
                    <a:srgbClr val="00B050"/>
                  </a:solidFill>
                </a:rPr>
                <a:t>阶码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53408"/>
              </p:ext>
            </p:extLst>
          </p:nvPr>
        </p:nvGraphicFramePr>
        <p:xfrm>
          <a:off x="1206133" y="5321921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5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浮点数</a:t>
            </a:r>
            <a:r>
              <a:rPr lang="zh-CN" altLang="zh-CN" dirty="0" smtClean="0"/>
              <a:t>转换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367240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1.1  </a:t>
            </a:r>
            <a:r>
              <a:rPr lang="en-US" altLang="zh-CN" dirty="0">
                <a:sym typeface="Wingdings" panose="05000000000000000000" pitchFamily="2" charset="2"/>
              </a:rPr>
              <a:t> IEEE 754 float</a:t>
            </a:r>
          </a:p>
          <a:p>
            <a:pPr eaLnBrk="1" hangingPunct="1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十进制</a:t>
            </a:r>
            <a:r>
              <a:rPr lang="zh-CN" altLang="en-US" dirty="0">
                <a:sym typeface="Wingdings" panose="05000000000000000000" pitchFamily="2" charset="2"/>
              </a:rPr>
              <a:t>转换</a:t>
            </a:r>
            <a:r>
              <a:rPr lang="zh-CN" altLang="en-US" dirty="0" smtClean="0">
                <a:sym typeface="Wingdings" panose="05000000000000000000" pitchFamily="2" charset="2"/>
              </a:rPr>
              <a:t>二进制 </a:t>
            </a:r>
            <a:r>
              <a:rPr lang="en-US" altLang="zh-CN" dirty="0" smtClean="0">
                <a:sym typeface="Wingdings" panose="05000000000000000000" pitchFamily="2" charset="2"/>
              </a:rPr>
              <a:t>1.1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10</a:t>
            </a:r>
            <a:r>
              <a:rPr lang="en-US" altLang="zh-CN" dirty="0" smtClean="0">
                <a:sym typeface="Wingdings" panose="05000000000000000000" pitchFamily="2" charset="2"/>
              </a:rPr>
              <a:t>=1.0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001100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...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pPr eaLnBrk="1" hangingPunct="1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 规格化</a:t>
            </a:r>
            <a:r>
              <a:rPr lang="zh-CN" altLang="en-US" dirty="0">
                <a:sym typeface="Wingdings" panose="05000000000000000000" pitchFamily="2" charset="2"/>
              </a:rPr>
              <a:t>，将最高位变成一</a:t>
            </a:r>
          </a:p>
          <a:p>
            <a:pPr eaLnBrk="1" hangingPunct="1">
              <a:buNone/>
            </a:pPr>
            <a:r>
              <a:rPr lang="zh-CN" altLang="en-US" dirty="0">
                <a:sym typeface="Wingdings" panose="05000000000000000000" pitchFamily="2" charset="2"/>
              </a:rPr>
              <a:t>    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en-US" altLang="zh-CN" dirty="0" smtClean="0">
                <a:sym typeface="Wingdings" panose="05000000000000000000" pitchFamily="2" charset="2"/>
              </a:rPr>
              <a:t>1.0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(1100…)</a:t>
            </a:r>
            <a:r>
              <a:rPr lang="en-US" altLang="zh-CN" dirty="0" smtClean="0">
                <a:sym typeface="Wingdings" panose="05000000000000000000" pitchFamily="2" charset="2"/>
              </a:rPr>
              <a:t>×2</a:t>
            </a:r>
            <a:r>
              <a:rPr lang="en-US" altLang="zh-CN" baseline="50000" dirty="0" smtClean="0">
                <a:sym typeface="Wingdings" panose="05000000000000000000" pitchFamily="2" charset="2"/>
              </a:rPr>
              <a:t>0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 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8</a:t>
            </a:r>
            <a:r>
              <a:rPr lang="zh-CN" altLang="en-US" dirty="0">
                <a:sym typeface="Wingdings" panose="05000000000000000000" pitchFamily="2" charset="2"/>
              </a:rPr>
              <a:t>位阶码</a:t>
            </a:r>
            <a:r>
              <a:rPr lang="en-US" altLang="zh-CN" dirty="0" smtClean="0">
                <a:sym typeface="Wingdings" panose="05000000000000000000" pitchFamily="2" charset="2"/>
              </a:rPr>
              <a:t>=0+127=127=01111111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23</a:t>
            </a:r>
            <a:r>
              <a:rPr lang="zh-CN" altLang="en-US" dirty="0">
                <a:sym typeface="Wingdings" panose="05000000000000000000" pitchFamily="2" charset="2"/>
              </a:rPr>
              <a:t>位尾数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en-US" altLang="zh-CN" dirty="0" smtClean="0">
                <a:sym typeface="Wingdings" panose="05000000000000000000" pitchFamily="2" charset="2"/>
              </a:rPr>
              <a:t>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1(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变大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最终</a:t>
            </a:r>
            <a:r>
              <a:rPr lang="zh-CN" altLang="en-US" dirty="0">
                <a:sym typeface="Wingdings" panose="05000000000000000000" pitchFamily="2" charset="2"/>
              </a:rPr>
              <a:t>表示为</a:t>
            </a:r>
          </a:p>
          <a:p>
            <a:pPr eaLnBrk="1" hangingPunct="1">
              <a:buNone/>
            </a:pPr>
            <a:r>
              <a:rPr lang="zh-CN" altLang="en-US" dirty="0" smtClean="0">
                <a:solidFill>
                  <a:srgbClr val="FF6600"/>
                </a:solidFill>
                <a:sym typeface="Wingdings" panose="05000000000000000000" pitchFamily="2" charset="2"/>
              </a:rPr>
              <a:t>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90605"/>
              </p:ext>
            </p:extLst>
          </p:nvPr>
        </p:nvGraphicFramePr>
        <p:xfrm>
          <a:off x="1115616" y="5336813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331640" y="4762109"/>
            <a:ext cx="6428634" cy="563025"/>
            <a:chOff x="1259632" y="5107965"/>
            <a:chExt cx="6428634" cy="563025"/>
          </a:xfrm>
        </p:grpSpPr>
        <p:sp>
          <p:nvSpPr>
            <p:cNvPr id="7" name="右大括号 6"/>
            <p:cNvSpPr/>
            <p:nvPr/>
          </p:nvSpPr>
          <p:spPr>
            <a:xfrm rot="16200000">
              <a:off x="1984576" y="4738367"/>
              <a:ext cx="206296" cy="1656184"/>
            </a:xfrm>
            <a:prstGeom prst="righ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大括号 7"/>
            <p:cNvSpPr/>
            <p:nvPr/>
          </p:nvSpPr>
          <p:spPr>
            <a:xfrm rot="16200000">
              <a:off x="5203478" y="3186203"/>
              <a:ext cx="212827" cy="4756748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07211" y="5122140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/>
                <a:t>尾码</a:t>
              </a:r>
              <a:endParaRPr lang="zh-CN" altLang="en-US" i="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64742" y="5107965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>
                  <a:solidFill>
                    <a:srgbClr val="00B050"/>
                  </a:solidFill>
                </a:rPr>
                <a:t>阶码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09859"/>
              </p:ext>
            </p:extLst>
          </p:nvPr>
        </p:nvGraphicFramePr>
        <p:xfrm>
          <a:off x="1115616" y="5757499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6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一个奇怪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浮点运算</a:t>
            </a:r>
            <a:r>
              <a:rPr lang="zh-CN" altLang="zh-CN" dirty="0" smtClean="0"/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591431"/>
            <a:ext cx="5838825" cy="3783087"/>
          </a:xfrm>
          <a:prstGeom prst="rect">
            <a:avLst/>
          </a:prstGeom>
          <a:solidFill>
            <a:srgbClr val="CCFF66">
              <a:alpha val="74117"/>
            </a:srgbClr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4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3.3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"%f,%d"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3.0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nReally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 3.0!=a"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80075" y="1927225"/>
            <a:ext cx="3082925" cy="45910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i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3.000000,2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95950" y="3482975"/>
            <a:ext cx="3070225" cy="4591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??????????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92775" y="2686050"/>
            <a:ext cx="3095625" cy="45910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i="1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Really?3.0!=a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734050" y="4244975"/>
            <a:ext cx="3070225" cy="397545"/>
          </a:xfrm>
          <a:prstGeom prst="rect">
            <a:avLst/>
          </a:prstGeom>
          <a:solidFill>
            <a:srgbClr val="FFCC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二进制存储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15000" y="5006975"/>
            <a:ext cx="3070225" cy="705321"/>
          </a:xfrm>
          <a:prstGeom prst="rect">
            <a:avLst/>
          </a:prstGeom>
          <a:solidFill>
            <a:srgbClr val="FFCC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浮点数并不能精确表示一些十进制数</a:t>
            </a:r>
          </a:p>
        </p:txBody>
      </p:sp>
    </p:spTree>
    <p:extLst>
      <p:ext uri="{BB962C8B-B14F-4D97-AF65-F5344CB8AC3E}">
        <p14:creationId xmlns:p14="http://schemas.microsoft.com/office/powerpoint/2010/main" val="29770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 autoUpdateAnimBg="0"/>
      <p:bldP spid="7" grpId="0" build="allAtOnce" animBg="1" autoUpdateAnimBg="0"/>
      <p:bldP spid="8" grpId="0" build="allAtOnce" animBg="1" autoUpdateAnimBg="0"/>
      <p:bldP spid="9" grpId="0" build="allAtOnce" animBg="1" autoUpdateAnimBg="0"/>
      <p:bldP spid="10" grpId="0" build="allAtOnce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Father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of the IEEE 754 standard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80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年代初，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各机器内部浮点数表示还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没有统一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相互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不兼容，机器之间传送数据时，带来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麻烦</a:t>
            </a: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1970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年代后期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, IEEE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成立委员会着手制定浮点数标准</a:t>
            </a:r>
          </a:p>
          <a:p>
            <a:r>
              <a:rPr lang="en-US" altLang="zh-CN" sz="2000" dirty="0" smtClean="0">
                <a:latin typeface="+mj-ea"/>
                <a:ea typeface="+mj-ea"/>
                <a:cs typeface="Arial" panose="020B0604020202020204" pitchFamily="34" charset="0"/>
              </a:rPr>
              <a:t>1985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年完成浮点数标准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IEEE 754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的制定</a:t>
            </a:r>
          </a:p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63" y="4164013"/>
            <a:ext cx="5268912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zh-CN" altLang="en-US" sz="2000" dirty="0" smtClean="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00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200" i="0" kern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现在所有计算机都采用</a:t>
            </a:r>
            <a:r>
              <a:rPr lang="en-US" altLang="zh-CN" sz="2200" i="0" kern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IEEE 754</a:t>
            </a:r>
            <a:r>
              <a:rPr lang="zh-CN" altLang="en-US" sz="2200" i="0" kern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来表示浮点数</a:t>
            </a:r>
            <a:endParaRPr lang="zh-CN" altLang="en-US" i="0" ker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5100" y="2681288"/>
            <a:ext cx="8907463" cy="3781425"/>
            <a:chOff x="104" y="1689"/>
            <a:chExt cx="5611" cy="238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" y="1689"/>
              <a:ext cx="1788" cy="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" y="2300"/>
              <a:ext cx="3139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264" y="3696"/>
              <a:ext cx="235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ahoma" panose="020B0604030504040204" pitchFamily="34" charset="0"/>
                </a:rPr>
                <a:t>Prof. William Kahan</a:t>
              </a:r>
              <a:r>
                <a:rPr kumimoji="1" lang="en-US" altLang="zh-CN" sz="280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84" y="3401"/>
              <a:ext cx="29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chemeClr val="tx2"/>
                  </a:solidFill>
                  <a:cs typeface="Arial" panose="020B0604020202020204" pitchFamily="34" charset="0"/>
                </a:rPr>
                <a:t>www.cs.berkeley.edu/~wkahan/</a:t>
              </a:r>
            </a:p>
            <a:p>
              <a:pPr eaLnBrk="1" hangingPunct="1"/>
              <a:r>
                <a:rPr kumimoji="1" lang="en-US" altLang="zh-CN" sz="2400" dirty="0">
                  <a:solidFill>
                    <a:schemeClr val="tx2"/>
                  </a:solidFill>
                  <a:cs typeface="Arial" panose="020B0604020202020204" pitchFamily="34" charset="0"/>
                </a:rPr>
                <a:t>ieee754status/754story.html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04" y="1850"/>
              <a:ext cx="385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cs typeface="Arial" panose="020B0604020202020204" pitchFamily="34" charset="0"/>
                </a:rPr>
                <a:t>This standard was primarily the work of one person, UC Berkeley math professor William </a:t>
              </a:r>
              <a:r>
                <a:rPr lang="en-US" altLang="zh-CN" sz="2000" b="1" dirty="0" err="1">
                  <a:cs typeface="Arial" panose="020B0604020202020204" pitchFamily="34" charset="0"/>
                </a:rPr>
                <a:t>Kahan</a:t>
              </a:r>
              <a:r>
                <a:rPr lang="en-US" altLang="zh-CN" sz="2000" b="1" dirty="0">
                  <a:cs typeface="Arial" panose="020B0604020202020204" pitchFamily="34" charset="0"/>
                </a:rPr>
                <a:t>.</a:t>
              </a:r>
              <a:endParaRPr lang="zh-CN" altLang="en-US" sz="2000" b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4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浮点数标准 </a:t>
            </a:r>
            <a:r>
              <a:rPr lang="en-US" altLang="zh-CN" dirty="0"/>
              <a:t>IEEE754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3933056"/>
            <a:ext cx="8218488" cy="2376264"/>
          </a:xfrm>
        </p:spPr>
        <p:txBody>
          <a:bodyPr/>
          <a:lstStyle/>
          <a:p>
            <a:r>
              <a:rPr lang="en-US" altLang="zh-CN" dirty="0"/>
              <a:t>32/64</a:t>
            </a:r>
            <a:r>
              <a:rPr lang="zh-CN" altLang="en-US" dirty="0"/>
              <a:t>位浮点数（</a:t>
            </a:r>
            <a:r>
              <a:rPr lang="en-US" altLang="zh-CN" dirty="0"/>
              <a:t>Float/Double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构成：阶码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，尾数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，符号位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S</a:t>
            </a:r>
            <a:endParaRPr lang="en-US" altLang="zh-CN" dirty="0" smtClean="0"/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N = (-1)</a:t>
            </a:r>
            <a:r>
              <a:rPr lang="en-US" altLang="zh-CN" baseline="5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X M</a:t>
            </a:r>
            <a:r>
              <a:rPr lang="en-US" altLang="zh-CN" b="1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X</a:t>
            </a:r>
            <a:r>
              <a:rPr lang="en-US" altLang="zh-CN" b="1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1906588" y="1918270"/>
          <a:ext cx="4621212" cy="566744"/>
        </p:xfrm>
        <a:graphic>
          <a:graphicData uri="http://schemas.openxmlformats.org/drawingml/2006/table">
            <a:tbl>
              <a:tblPr/>
              <a:tblGrid>
                <a:gridCol w="76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(1bit)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(23~30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8bit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)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(0~22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23bit)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4"/>
          <p:cNvGraphicFramePr>
            <a:graphicFrameLocks/>
          </p:cNvGraphicFramePr>
          <p:nvPr>
            <p:extLst/>
          </p:nvPr>
        </p:nvGraphicFramePr>
        <p:xfrm>
          <a:off x="1906588" y="2751708"/>
          <a:ext cx="5881687" cy="568388"/>
        </p:xfrm>
        <a:graphic>
          <a:graphicData uri="http://schemas.openxmlformats.org/drawingml/2006/table">
            <a:tbl>
              <a:tblPr/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27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(1bit)</a:t>
                      </a:r>
                    </a:p>
                  </a:txBody>
                  <a:tcPr marL="90000" marR="90000" marT="46450" marB="46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(52~62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11bit)</a:t>
                      </a:r>
                    </a:p>
                  </a:txBody>
                  <a:tcPr marT="45375" marB="45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(0~51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52bit)</a:t>
                      </a:r>
                    </a:p>
                  </a:txBody>
                  <a:tcPr marT="45375" marB="45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浮点数标准 </a:t>
            </a:r>
            <a:r>
              <a:rPr lang="en-US" altLang="zh-CN" dirty="0"/>
              <a:t>IEEE754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规格化</a:t>
            </a:r>
            <a:r>
              <a:rPr lang="zh-CN" altLang="en-US" dirty="0"/>
              <a:t>数</a:t>
            </a:r>
            <a:r>
              <a:rPr lang="en-US" altLang="zh-CN" dirty="0"/>
              <a:t>(Normal</a:t>
            </a:r>
            <a:r>
              <a:rPr lang="en-US" altLang="zh-CN" dirty="0" smtClean="0"/>
              <a:t>)                   </a:t>
            </a:r>
            <a:r>
              <a:rPr lang="zh-CN" altLang="en-US" dirty="0" smtClean="0">
                <a:solidFill>
                  <a:srgbClr val="C00000"/>
                </a:solidFill>
              </a:rPr>
              <a:t>双精度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 (-1)</a:t>
            </a:r>
            <a:r>
              <a:rPr lang="en-US" altLang="zh-CN" baseline="70000" dirty="0" smtClean="0"/>
              <a:t>s</a:t>
            </a:r>
            <a:r>
              <a:rPr lang="en-US" altLang="zh-CN" dirty="0" smtClean="0"/>
              <a:t>×1.m×2</a:t>
            </a:r>
            <a:r>
              <a:rPr lang="en-US" altLang="zh-CN" baseline="70000" dirty="0" smtClean="0"/>
              <a:t>e-127</a:t>
            </a:r>
            <a:r>
              <a:rPr lang="en-US" altLang="zh-CN" dirty="0" smtClean="0"/>
              <a:t>           </a:t>
            </a:r>
            <a:r>
              <a:rPr lang="en-US" altLang="zh-CN" dirty="0">
                <a:solidFill>
                  <a:srgbClr val="C00000"/>
                </a:solidFill>
              </a:rPr>
              <a:t>(-</a:t>
            </a:r>
            <a:r>
              <a:rPr lang="en-US" altLang="zh-CN" dirty="0" smtClean="0">
                <a:solidFill>
                  <a:srgbClr val="C00000"/>
                </a:solidFill>
              </a:rPr>
              <a:t>1)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×1.m×2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e-1023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非</a:t>
            </a:r>
            <a:r>
              <a:rPr lang="zh-CN" altLang="en-US" dirty="0"/>
              <a:t>规格化数</a:t>
            </a:r>
            <a:r>
              <a:rPr lang="en-US" altLang="zh-CN" dirty="0"/>
              <a:t>(Subnormal)(e=0</a:t>
            </a:r>
            <a:r>
              <a:rPr lang="en-US" altLang="zh-CN" dirty="0" smtClean="0"/>
              <a:t>)     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(-1)</a:t>
            </a:r>
            <a:r>
              <a:rPr lang="en-US" altLang="zh-CN" baseline="70000" dirty="0" smtClean="0"/>
              <a:t>s</a:t>
            </a:r>
            <a:r>
              <a:rPr lang="en-US" altLang="zh-CN" dirty="0" smtClean="0"/>
              <a:t>×0.m×2</a:t>
            </a:r>
            <a:r>
              <a:rPr lang="en-US" altLang="zh-CN" baseline="70000" dirty="0" smtClean="0"/>
              <a:t>-126</a:t>
            </a:r>
            <a:r>
              <a:rPr lang="en-US" altLang="zh-CN" dirty="0" smtClean="0"/>
              <a:t>             </a:t>
            </a:r>
            <a:r>
              <a:rPr lang="en-US" altLang="zh-CN" dirty="0">
                <a:solidFill>
                  <a:srgbClr val="C00000"/>
                </a:solidFill>
              </a:rPr>
              <a:t>(-</a:t>
            </a:r>
            <a:r>
              <a:rPr lang="en-US" altLang="zh-CN" dirty="0" smtClean="0">
                <a:solidFill>
                  <a:srgbClr val="C00000"/>
                </a:solidFill>
              </a:rPr>
              <a:t>1)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×0.m×2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-1022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尾数部分采用原码表示，故表示范围对称</a:t>
            </a:r>
          </a:p>
          <a:p>
            <a:r>
              <a:rPr lang="en-US" altLang="zh-CN" dirty="0" err="1"/>
              <a:t>emin</a:t>
            </a:r>
            <a:r>
              <a:rPr lang="en-US" altLang="zh-CN" dirty="0"/>
              <a:t>=1, </a:t>
            </a:r>
            <a:r>
              <a:rPr lang="en-US" altLang="zh-CN" dirty="0" err="1"/>
              <a:t>emax</a:t>
            </a:r>
            <a:r>
              <a:rPr lang="en-US" altLang="zh-CN" dirty="0"/>
              <a:t>=254/</a:t>
            </a:r>
            <a:r>
              <a:rPr lang="en-US" altLang="zh-CN" dirty="0">
                <a:solidFill>
                  <a:srgbClr val="C00000"/>
                </a:solidFill>
              </a:rPr>
              <a:t>2046</a:t>
            </a:r>
          </a:p>
          <a:p>
            <a:r>
              <a:rPr lang="zh-CN" altLang="en-US" dirty="0"/>
              <a:t>规格化数最高数字位恒为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1</a:t>
            </a:r>
            <a:r>
              <a:rPr lang="zh-CN" altLang="en-US" dirty="0"/>
              <a:t>缺省存储</a:t>
            </a:r>
            <a:r>
              <a:rPr lang="en-US" altLang="zh-CN" dirty="0"/>
              <a:t>(</a:t>
            </a:r>
            <a:r>
              <a:rPr lang="zh-CN" altLang="en-US" dirty="0"/>
              <a:t>隐藏位，</a:t>
            </a:r>
            <a:r>
              <a:rPr lang="en-US" altLang="zh-CN" dirty="0"/>
              <a:t>implicit)</a:t>
            </a:r>
            <a:r>
              <a:rPr lang="zh-CN" altLang="en-US" dirty="0"/>
              <a:t>，可节约尾数数据位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11782</TotalTime>
  <Words>8907</Words>
  <Application>Microsoft Office PowerPoint</Application>
  <PresentationFormat>全屏显示(4:3)</PresentationFormat>
  <Paragraphs>2457</Paragraphs>
  <Slides>155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155</vt:i4>
      </vt:variant>
    </vt:vector>
  </HeadingPairs>
  <TitlesOfParts>
    <vt:vector size="173" baseType="lpstr">
      <vt:lpstr>华文新魏</vt:lpstr>
      <vt:lpstr>MoolBoran</vt:lpstr>
      <vt:lpstr>微软雅黑</vt:lpstr>
      <vt:lpstr>楷体</vt:lpstr>
      <vt:lpstr>Verdana</vt:lpstr>
      <vt:lpstr>黑体</vt:lpstr>
      <vt:lpstr>Helvetica</vt:lpstr>
      <vt:lpstr>Calibri</vt:lpstr>
      <vt:lpstr>Agency FB</vt:lpstr>
      <vt:lpstr>华文细黑</vt:lpstr>
      <vt:lpstr>Tahoma</vt:lpstr>
      <vt:lpstr>华文楷体</vt:lpstr>
      <vt:lpstr>仿宋</vt:lpstr>
      <vt:lpstr>2_nordridesign</vt:lpstr>
      <vt:lpstr>1_nordridesign</vt:lpstr>
      <vt:lpstr>1_Profile</vt:lpstr>
      <vt:lpstr>Visio.Drawing.6</vt:lpstr>
      <vt:lpstr>MS_ClipArt_Gallery.2</vt:lpstr>
      <vt:lpstr>PowerPoint 演示文稿</vt:lpstr>
      <vt:lpstr>本章主要内容</vt:lpstr>
      <vt:lpstr>数据表示  Data Representation </vt:lpstr>
      <vt:lpstr>C99 stdint.h</vt:lpstr>
      <vt:lpstr>2.1 非数值数据表示法</vt:lpstr>
      <vt:lpstr>2.1.1 Character representation …</vt:lpstr>
      <vt:lpstr>128 Standard ASCII codes</vt:lpstr>
      <vt:lpstr>ASCII</vt:lpstr>
      <vt:lpstr>Terminology</vt:lpstr>
      <vt:lpstr>2.1.2 汉字表示法</vt:lpstr>
      <vt:lpstr>汉字机内码</vt:lpstr>
      <vt:lpstr>字模码</vt:lpstr>
      <vt:lpstr>汉字标准</vt:lpstr>
      <vt:lpstr>Charset</vt:lpstr>
      <vt:lpstr>Unicode           www.unicode.org</vt:lpstr>
      <vt:lpstr>Universal Character Set  ISO</vt:lpstr>
      <vt:lpstr>记事本编码区别？  </vt:lpstr>
      <vt:lpstr>2.2 数值数据表示方法</vt:lpstr>
      <vt:lpstr>计算机数据编码需要考虑的因素</vt:lpstr>
      <vt:lpstr>Human vs. Computer</vt:lpstr>
      <vt:lpstr>不同进制编码特点</vt:lpstr>
      <vt:lpstr>进制表示</vt:lpstr>
      <vt:lpstr>进制转换</vt:lpstr>
      <vt:lpstr>二到八或十六进制转换</vt:lpstr>
      <vt:lpstr>十进制转二进制</vt:lpstr>
      <vt:lpstr>进制转换的简单运算方法</vt:lpstr>
      <vt:lpstr>几个简化运算的例子</vt:lpstr>
      <vt:lpstr>Kilo, Mega, Giga, Tera, Peta, Exa, Zetta, Yotta physics.nist.gov/cuu/Units/binary.html</vt:lpstr>
      <vt:lpstr>1999 New IEC Standard Prefixes</vt:lpstr>
      <vt:lpstr>2.2 数值数据表示方法</vt:lpstr>
      <vt:lpstr>2.2.1 数的定点、浮点表示方法</vt:lpstr>
      <vt:lpstr>定点整数</vt:lpstr>
      <vt:lpstr>定点小数</vt:lpstr>
      <vt:lpstr>计算机中数据如何存储？</vt:lpstr>
      <vt:lpstr>2.2 数值数据表示方法</vt:lpstr>
      <vt:lpstr>2.2.2 机器数/机器码</vt:lpstr>
      <vt:lpstr>原码表示法（Signed magnitude）</vt:lpstr>
      <vt:lpstr>原码表示示例</vt:lpstr>
      <vt:lpstr>原码表示区间</vt:lpstr>
      <vt:lpstr>原码特性</vt:lpstr>
      <vt:lpstr>反码表示法</vt:lpstr>
      <vt:lpstr>反码表示法…</vt:lpstr>
      <vt:lpstr>反码公式证明</vt:lpstr>
      <vt:lpstr>反码表示区间</vt:lpstr>
      <vt:lpstr>反码特性</vt:lpstr>
      <vt:lpstr>有趣的时钟</vt:lpstr>
      <vt:lpstr>同余的概念</vt:lpstr>
      <vt:lpstr>例子</vt:lpstr>
      <vt:lpstr>补码公式（模？）</vt:lpstr>
      <vt:lpstr>补码与反码的关系</vt:lpstr>
      <vt:lpstr>补码编码的简便方法</vt:lpstr>
      <vt:lpstr>例子</vt:lpstr>
      <vt:lpstr>补码特性</vt:lpstr>
      <vt:lpstr>补码表示区间</vt:lpstr>
      <vt:lpstr>双符号位补码（变形补码）  模=？  </vt:lpstr>
      <vt:lpstr>补码加减法的实现</vt:lpstr>
      <vt:lpstr>补码加减法运算实例</vt:lpstr>
      <vt:lpstr>补码表示中的符号位扩展</vt:lpstr>
      <vt:lpstr>补码表示中的符号位扩展…</vt:lpstr>
      <vt:lpstr>补码特性</vt:lpstr>
      <vt:lpstr>移码表示法 Biased/Excess Notation</vt:lpstr>
      <vt:lpstr>不同机器码公式对比</vt:lpstr>
      <vt:lpstr>定点数机器码表示范围</vt:lpstr>
      <vt:lpstr>机器码小结</vt:lpstr>
      <vt:lpstr>C语言中的机器码？</vt:lpstr>
      <vt:lpstr>变量内存值？</vt:lpstr>
      <vt:lpstr>PowerPoint 演示文稿</vt:lpstr>
      <vt:lpstr>C语言中的定点数</vt:lpstr>
      <vt:lpstr>32 位补码表示范围</vt:lpstr>
      <vt:lpstr>Limits   of   exact-width   integer   types   </vt:lpstr>
      <vt:lpstr>32位机器上的程序</vt:lpstr>
      <vt:lpstr>C语言程序中的整数</vt:lpstr>
      <vt:lpstr>C编译器对常量的处理</vt:lpstr>
      <vt:lpstr>C语言程序中的整数</vt:lpstr>
      <vt:lpstr>C语言中的整数小结</vt:lpstr>
      <vt:lpstr>一个奇怪的浮点运算程序</vt:lpstr>
      <vt:lpstr>一个奇怪的浮点运算程序</vt:lpstr>
      <vt:lpstr>浮点数如何表示?</vt:lpstr>
      <vt:lpstr>浮点数的规格化问题   normalization </vt:lpstr>
      <vt:lpstr>浮点数如何表示…</vt:lpstr>
      <vt:lpstr>浮点数的表示</vt:lpstr>
      <vt:lpstr>浮点数的表示范围</vt:lpstr>
      <vt:lpstr>Range &amp; precision</vt:lpstr>
      <vt:lpstr>例子（规格化） </vt:lpstr>
      <vt:lpstr>Range &amp; precision</vt:lpstr>
      <vt:lpstr>Father” of the IEEE 754 standard</vt:lpstr>
      <vt:lpstr>浮点数标准 IEEE754</vt:lpstr>
      <vt:lpstr>浮点数标准 IEEE754</vt:lpstr>
      <vt:lpstr>32位单精度浮点数编码格式</vt:lpstr>
      <vt:lpstr>例子</vt:lpstr>
      <vt:lpstr>例子</vt:lpstr>
      <vt:lpstr>例子</vt:lpstr>
      <vt:lpstr>IEEE754 规格化浮点数表示范围</vt:lpstr>
      <vt:lpstr>浮点数转换实例</vt:lpstr>
      <vt:lpstr>浮点数转换实例</vt:lpstr>
      <vt:lpstr>一个奇怪的浮点运算程序</vt:lpstr>
      <vt:lpstr>Father” of the IEEE 754 standard</vt:lpstr>
      <vt:lpstr>浮点数标准 IEEE754</vt:lpstr>
      <vt:lpstr>浮点数标准 IEEE754</vt:lpstr>
      <vt:lpstr>32位单精度浮点数编码格式</vt:lpstr>
      <vt:lpstr>Double 3.3/1.1</vt:lpstr>
      <vt:lpstr>Float 3.3/1.1</vt:lpstr>
      <vt:lpstr>Double 3.3/1.1</vt:lpstr>
      <vt:lpstr>浮点数的表示范围与精度</vt:lpstr>
      <vt:lpstr>判断表达式</vt:lpstr>
      <vt:lpstr>C语言浮点数总结</vt:lpstr>
      <vt:lpstr>C语言浮点数总结</vt:lpstr>
      <vt:lpstr>2.2.3 十进制数的表示 BCD码</vt:lpstr>
      <vt:lpstr>BCD码运算问题</vt:lpstr>
      <vt:lpstr>程序中数据类型的宽度</vt:lpstr>
      <vt:lpstr>数据的存储和排列顺序</vt:lpstr>
      <vt:lpstr>数据在内存中的存放顺序</vt:lpstr>
      <vt:lpstr>Alignment(对齐)</vt:lpstr>
      <vt:lpstr>Alignment(对齐) 举例</vt:lpstr>
      <vt:lpstr>身份证的秘密</vt:lpstr>
      <vt:lpstr>银行卡编码规则</vt:lpstr>
      <vt:lpstr>2.3 数据信息的校验</vt:lpstr>
      <vt:lpstr>2.3.1 奇偶校验</vt:lpstr>
      <vt:lpstr>奇偶校验…</vt:lpstr>
      <vt:lpstr>奇偶校验性能</vt:lpstr>
      <vt:lpstr>二位奇偶校验</vt:lpstr>
      <vt:lpstr>校验性能？</vt:lpstr>
      <vt:lpstr>校验性能？</vt:lpstr>
      <vt:lpstr>校验性能？</vt:lpstr>
      <vt:lpstr>校验性能？</vt:lpstr>
      <vt:lpstr>校验和 CheckSum</vt:lpstr>
      <vt:lpstr>二维奇偶校验的启示</vt:lpstr>
      <vt:lpstr>2.3.2 海明校验Hamming Codes</vt:lpstr>
      <vt:lpstr>可检测一位错海明码…</vt:lpstr>
      <vt:lpstr>可检测一位错海明码…</vt:lpstr>
      <vt:lpstr>可检测一位错海明码…</vt:lpstr>
      <vt:lpstr>可检测一位错海明码…</vt:lpstr>
      <vt:lpstr>检错、纠错原理</vt:lpstr>
      <vt:lpstr>文氏图表示</vt:lpstr>
      <vt:lpstr>海明校验码</vt:lpstr>
      <vt:lpstr>码距概念</vt:lpstr>
      <vt:lpstr>校验码应用实例</vt:lpstr>
      <vt:lpstr>码距与纠错性能</vt:lpstr>
      <vt:lpstr>CRC循环冗余校验码</vt:lpstr>
      <vt:lpstr>模2运算规则</vt:lpstr>
      <vt:lpstr>多项式</vt:lpstr>
      <vt:lpstr>(7,4)循环码出错模式G(x)=1011</vt:lpstr>
      <vt:lpstr>生成多项式</vt:lpstr>
      <vt:lpstr>生成多项式</vt:lpstr>
      <vt:lpstr>例子</vt:lpstr>
      <vt:lpstr>(7,3)循环码出错模式G(x)=11101</vt:lpstr>
      <vt:lpstr>两位错余数情况</vt:lpstr>
      <vt:lpstr>CRC校验性能</vt:lpstr>
      <vt:lpstr>CRC Encoding Circuit</vt:lpstr>
      <vt:lpstr>(7,4）编码电路</vt:lpstr>
      <vt:lpstr>(7,3）编码电路</vt:lpstr>
      <vt:lpstr>Example: Ethernet CRC-32</vt:lpstr>
      <vt:lpstr>CRC编码 </vt:lpstr>
      <vt:lpstr>本章重点内容</vt:lpstr>
      <vt:lpstr>Homework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tanzhihu</cp:lastModifiedBy>
  <cp:revision>966</cp:revision>
  <dcterms:created xsi:type="dcterms:W3CDTF">2009-09-14T03:13:49Z</dcterms:created>
  <dcterms:modified xsi:type="dcterms:W3CDTF">2017-11-30T14:05:00Z</dcterms:modified>
</cp:coreProperties>
</file>